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70" r:id="rId3"/>
    <p:sldId id="3449" r:id="rId4"/>
    <p:sldId id="3450" r:id="rId5"/>
    <p:sldId id="3452" r:id="rId6"/>
    <p:sldId id="3451" r:id="rId7"/>
    <p:sldId id="3453" r:id="rId8"/>
    <p:sldId id="260" r:id="rId9"/>
    <p:sldId id="3454" r:id="rId10"/>
  </p:sldIdLst>
  <p:sldSz cx="12192000" cy="6858000"/>
  <p:notesSz cx="6858000" cy="9144000"/>
  <p:embeddedFontLst>
    <p:embeddedFont>
      <p:font typeface="Poppins SemiBold" panose="020B0604020202020204" charset="0"/>
      <p:bold r:id="rId12"/>
      <p:boldItalic r:id="rId13"/>
    </p:embeddedFont>
    <p:embeddedFont>
      <p:font typeface="Calibri Light" panose="020F0302020204030204" pitchFamily="34" charset="0"/>
      <p:regular r:id="rId14"/>
      <p:italic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ambria" panose="02040503050406030204" pitchFamily="18" charset="0"/>
      <p:regular r:id="rId20"/>
      <p:bold r:id="rId21"/>
      <p:italic r:id="rId22"/>
      <p:boldItalic r:id="rId23"/>
    </p:embeddedFont>
    <p:embeddedFont>
      <p:font typeface="Open Sans Light" panose="020B0604020202020204" charset="0"/>
      <p:regular r:id="rId24"/>
      <p: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9" roundtripDataSignature="AMtx7mgmntoJwwTjHv/2UItbskNTC93A1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70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F:\INFORMES%20ATENCION%20AL%20USUARIO%20ITP%20VIGENCIA%202022\INFORME%20PQRSD%20ITP%20SEPTIEMBRE%20-%20copia%20-%20copia%20-%20copia\PORCENTAJE%20INFORME%20PQRSD%20%20SEPTIEMBRE%202022.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F:\INFORMES%20ATENCION%20AL%20USUARIO%20ITP%20VIGENCIA%202022\INFORME%20PQRSD%20ITP%20SEPTIEMBRE%20-%20copia%20-%20copia%20-%20copia\PORCENTAJE%20INFORME%20PQRSD%20%20SEPTIEMBRE%202022.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F:\INFORMES%20ATENCION%20AL%20USUARIO%20ITP%20VIGENCIA%202022\INFORME%20PQRSD%20ITP%20SEPTIEMBRE%20-%20copia%20-%20copia%20-%20copia\PORCENTAJE%20INFORME%20PQRSD%20%20SEPTIEMBRE%202022.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F:\INFORMES%20ATENCION%20AL%20USUARIO%20ITP%20VIGENCIA%202022\INFORME%20PQRSD%20ITP%20SEPTIEMBRE%20-%20copia%20-%20copia%20-%20copia\PORCENTAJE%20INFORME%20PQRSD%20%20SEPTIEMBRE%202022.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F:\INFORMES%20ATENCION%20AL%20USUARIO%20ITP%20VIGENCIA%202022\INFORME%20PQRSD%20ITP%20AGOSTO%202022%20-%20copia%20-%20copia\PORCENTAJE%20INFORME%20PQRSD%20%20AGOSTO%202022.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s-CO"/>
              <a:t>CANALES DE ATENCIÓN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'total canales de comu SEP'!$F$10</c:f>
              <c:strCache>
                <c:ptCount val="1"/>
                <c:pt idx="0">
                  <c:v>TELEFÓNICO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'total canales de comu SEP'!$G$9:$H$9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SEP'!$G$10:$H$10</c:f>
              <c:numCache>
                <c:formatCode>0%</c:formatCode>
                <c:ptCount val="2"/>
                <c:pt idx="0" formatCode="General">
                  <c:v>215</c:v>
                </c:pt>
                <c:pt idx="1">
                  <c:v>0.3451043338683788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1C-416F-A2D9-5D851716C6EA}"/>
            </c:ext>
          </c:extLst>
        </c:ser>
        <c:ser>
          <c:idx val="1"/>
          <c:order val="1"/>
          <c:tx>
            <c:strRef>
              <c:f>'total canales de comu SEP'!$F$11</c:f>
              <c:strCache>
                <c:ptCount val="1"/>
                <c:pt idx="0">
                  <c:v>VIRTUAL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'total canales de comu SEP'!$G$9:$H$9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SEP'!$G$11:$H$11</c:f>
              <c:numCache>
                <c:formatCode>0%</c:formatCode>
                <c:ptCount val="2"/>
                <c:pt idx="0" formatCode="General">
                  <c:v>330</c:v>
                </c:pt>
                <c:pt idx="1">
                  <c:v>0.52969502407704649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1C-416F-A2D9-5D851716C6EA}"/>
            </c:ext>
          </c:extLst>
        </c:ser>
        <c:ser>
          <c:idx val="2"/>
          <c:order val="2"/>
          <c:tx>
            <c:strRef>
              <c:f>'total canales de comu SEP'!$F$12</c:f>
              <c:strCache>
                <c:ptCount val="1"/>
                <c:pt idx="0">
                  <c:v>PRESENCIAL Y ESCRITO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'total canales de comu SEP'!$G$9:$H$9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SEP'!$G$12:$H$12</c:f>
              <c:numCache>
                <c:formatCode>0%</c:formatCode>
                <c:ptCount val="2"/>
                <c:pt idx="0" formatCode="General">
                  <c:v>78</c:v>
                </c:pt>
                <c:pt idx="1">
                  <c:v>0.12520064205457465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C1C-416F-A2D9-5D851716C6EA}"/>
            </c:ext>
          </c:extLst>
        </c:ser>
        <c:ser>
          <c:idx val="3"/>
          <c:order val="3"/>
          <c:tx>
            <c:strRef>
              <c:f>'total canales de comu SEP'!$F$13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'total canales de comu SEP'!$G$9:$H$9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SEP'!$G$13:$H$13</c:f>
              <c:numCache>
                <c:formatCode>0%</c:formatCode>
                <c:ptCount val="2"/>
                <c:pt idx="0" formatCode="General">
                  <c:v>623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C1C-416F-A2D9-5D851716C6E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217040160"/>
        <c:axId val="-217036352"/>
      </c:barChart>
      <c:catAx>
        <c:axId val="-217040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6352"/>
        <c:crosses val="autoZero"/>
        <c:auto val="1"/>
        <c:lblAlgn val="ctr"/>
        <c:lblOffset val="100"/>
        <c:noMultiLvlLbl val="0"/>
      </c:catAx>
      <c:valAx>
        <c:axId val="-217036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40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LINEA MOVIL 3138052807   </a:t>
            </a:r>
          </a:p>
        </c:rich>
      </c:tx>
      <c:layout>
        <c:manualLayout>
          <c:xMode val="edge"/>
          <c:yMode val="edge"/>
          <c:x val="0.12455418207058794"/>
          <c:y val="1.85185185185185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'comunicacion telefonica'!$G$9</c:f>
              <c:strCache>
                <c:ptCount val="1"/>
                <c:pt idx="0">
                  <c:v>CANTIDAD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'comunicacion telefonica'!$F$10:$F$13</c:f>
              <c:strCache>
                <c:ptCount val="4"/>
                <c:pt idx="0">
                  <c:v>LLAMADAS RECIBIDAS</c:v>
                </c:pt>
                <c:pt idx="1">
                  <c:v>LLAMADAS REALIZADAS</c:v>
                </c:pt>
                <c:pt idx="2">
                  <c:v>LLAMADAS PERDIDAS</c:v>
                </c:pt>
                <c:pt idx="3">
                  <c:v>TOTAL DE LLAMADAS</c:v>
                </c:pt>
              </c:strCache>
            </c:strRef>
          </c:cat>
          <c:val>
            <c:numRef>
              <c:f>'comunicacion telefonica'!$G$10:$G$13</c:f>
              <c:numCache>
                <c:formatCode>General</c:formatCode>
                <c:ptCount val="4"/>
                <c:pt idx="0">
                  <c:v>140</c:v>
                </c:pt>
                <c:pt idx="1">
                  <c:v>55</c:v>
                </c:pt>
                <c:pt idx="2">
                  <c:v>20</c:v>
                </c:pt>
                <c:pt idx="3">
                  <c:v>215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74-4C69-8B36-8548083C3657}"/>
            </c:ext>
          </c:extLst>
        </c:ser>
        <c:ser>
          <c:idx val="1"/>
          <c:order val="1"/>
          <c:tx>
            <c:strRef>
              <c:f>'comunicacion telefonica'!$H$9</c:f>
              <c:strCache>
                <c:ptCount val="1"/>
                <c:pt idx="0">
                  <c:v>PORCENTAJE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'comunicacion telefonica'!$F$10:$F$13</c:f>
              <c:strCache>
                <c:ptCount val="4"/>
                <c:pt idx="0">
                  <c:v>LLAMADAS RECIBIDAS</c:v>
                </c:pt>
                <c:pt idx="1">
                  <c:v>LLAMADAS REALIZADAS</c:v>
                </c:pt>
                <c:pt idx="2">
                  <c:v>LLAMADAS PERDIDAS</c:v>
                </c:pt>
                <c:pt idx="3">
                  <c:v>TOTAL DE LLAMADAS</c:v>
                </c:pt>
              </c:strCache>
            </c:strRef>
          </c:cat>
          <c:val>
            <c:numRef>
              <c:f>'comunicacion telefonica'!$H$10:$H$13</c:f>
              <c:numCache>
                <c:formatCode>0%</c:formatCode>
                <c:ptCount val="4"/>
                <c:pt idx="0">
                  <c:v>0.65116279069767447</c:v>
                </c:pt>
                <c:pt idx="1">
                  <c:v>0.2558139534883721</c:v>
                </c:pt>
                <c:pt idx="2">
                  <c:v>9.3023255813953487E-2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174-4C69-8B36-8548083C365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217036896"/>
        <c:axId val="-217039616"/>
        <c:axId val="0"/>
      </c:bar3DChart>
      <c:catAx>
        <c:axId val="-217036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9616"/>
        <c:crosses val="autoZero"/>
        <c:auto val="1"/>
        <c:lblAlgn val="ctr"/>
        <c:lblOffset val="100"/>
        <c:noMultiLvlLbl val="0"/>
      </c:catAx>
      <c:valAx>
        <c:axId val="-217039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6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none" spc="2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800" b="1"/>
              <a:t>Correos Institucionales</a:t>
            </a:r>
          </a:p>
        </c:rich>
      </c:tx>
      <c:layout>
        <c:manualLayout>
          <c:xMode val="edge"/>
          <c:yMode val="edge"/>
          <c:x val="0.28244953101792508"/>
          <c:y val="4.02010050251256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cap="none" spc="2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'canales de comun virtual SEP'!$G$9</c:f>
              <c:strCache>
                <c:ptCount val="1"/>
                <c:pt idx="0">
                  <c:v>CANTIDAD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'canales de comun virtual SEP'!$F$10:$F$12</c:f>
              <c:strCache>
                <c:ptCount val="3"/>
                <c:pt idx="0">
                  <c:v>atencionalusuario@itp.edu.co</c:v>
                </c:pt>
                <c:pt idx="1">
                  <c:v>notificacionesjudiciales@itp.edu.co</c:v>
                </c:pt>
                <c:pt idx="2">
                  <c:v>TOTAL VIRTUAL </c:v>
                </c:pt>
              </c:strCache>
            </c:strRef>
          </c:cat>
          <c:val>
            <c:numRef>
              <c:f>'canales de comun virtual SEP'!$G$10:$G$12</c:f>
              <c:numCache>
                <c:formatCode>General</c:formatCode>
                <c:ptCount val="3"/>
                <c:pt idx="0">
                  <c:v>330</c:v>
                </c:pt>
                <c:pt idx="1">
                  <c:v>4</c:v>
                </c:pt>
                <c:pt idx="2">
                  <c:v>334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DC-4D11-849D-1E12332C0005}"/>
            </c:ext>
          </c:extLst>
        </c:ser>
        <c:ser>
          <c:idx val="1"/>
          <c:order val="1"/>
          <c:tx>
            <c:strRef>
              <c:f>'canales de comun virtual SEP'!$H$9</c:f>
              <c:strCache>
                <c:ptCount val="1"/>
                <c:pt idx="0">
                  <c:v>PORCENTAJE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'canales de comun virtual SEP'!$F$10:$F$12</c:f>
              <c:strCache>
                <c:ptCount val="3"/>
                <c:pt idx="0">
                  <c:v>atencionalusuario@itp.edu.co</c:v>
                </c:pt>
                <c:pt idx="1">
                  <c:v>notificacionesjudiciales@itp.edu.co</c:v>
                </c:pt>
                <c:pt idx="2">
                  <c:v>TOTAL VIRTUAL </c:v>
                </c:pt>
              </c:strCache>
            </c:strRef>
          </c:cat>
          <c:val>
            <c:numRef>
              <c:f>'canales de comun virtual SEP'!$H$10:$H$12</c:f>
              <c:numCache>
                <c:formatCode>0%</c:formatCode>
                <c:ptCount val="3"/>
                <c:pt idx="0">
                  <c:v>0.97399999999999998</c:v>
                </c:pt>
                <c:pt idx="1">
                  <c:v>2.5899999999999999E-2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DC-4D11-849D-1E12332C000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-217026560"/>
        <c:axId val="-217037984"/>
      </c:barChart>
      <c:catAx>
        <c:axId val="-2170265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7984"/>
        <c:crosses val="autoZero"/>
        <c:auto val="1"/>
        <c:lblAlgn val="ctr"/>
        <c:lblOffset val="100"/>
        <c:noMultiLvlLbl val="0"/>
      </c:catAx>
      <c:valAx>
        <c:axId val="-2170379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26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PQRSD POR MODALIDAD DE PETICIÓN</a:t>
            </a:r>
          </a:p>
        </c:rich>
      </c:tx>
      <c:layout>
        <c:manualLayout>
          <c:xMode val="edge"/>
          <c:yMode val="edge"/>
          <c:x val="0.2828524232214899"/>
          <c:y val="3.90720240462157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2055988735401969E-2"/>
          <c:y val="7.0640732722066474E-2"/>
          <c:w val="0.85575523610334536"/>
          <c:h val="0.7534820261600934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'2022'!$G$9</c:f>
              <c:strCache>
                <c:ptCount val="1"/>
                <c:pt idx="0">
                  <c:v>CANTIDAD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'2022'!$F$10:$F$16</c:f>
              <c:strCache>
                <c:ptCount val="7"/>
                <c:pt idx="0">
                  <c:v>PETICIONES DE INFORMACION</c:v>
                </c:pt>
                <c:pt idx="1">
                  <c:v>PETICIONES DE INTERES PARTICULAR</c:v>
                </c:pt>
                <c:pt idx="2">
                  <c:v>QUEJAS </c:v>
                </c:pt>
                <c:pt idx="3">
                  <c:v>RECLAMOS</c:v>
                </c:pt>
                <c:pt idx="4">
                  <c:v>SUGERENCIAS </c:v>
                </c:pt>
                <c:pt idx="5">
                  <c:v>DENUNCIAS</c:v>
                </c:pt>
                <c:pt idx="6">
                  <c:v>OTRO</c:v>
                </c:pt>
              </c:strCache>
            </c:strRef>
          </c:cat>
          <c:val>
            <c:numRef>
              <c:f>'2022'!$G$10:$G$16</c:f>
              <c:numCache>
                <c:formatCode>0</c:formatCode>
                <c:ptCount val="7"/>
                <c:pt idx="0">
                  <c:v>55</c:v>
                </c:pt>
                <c:pt idx="1">
                  <c:v>288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F2-4F98-B13C-D9067422C94A}"/>
            </c:ext>
          </c:extLst>
        </c:ser>
        <c:ser>
          <c:idx val="1"/>
          <c:order val="1"/>
          <c:tx>
            <c:strRef>
              <c:f>'2022'!$H$9</c:f>
              <c:strCache>
                <c:ptCount val="1"/>
                <c:pt idx="0">
                  <c:v>PORCENTAJE 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'2022'!$F$10:$F$16</c:f>
              <c:strCache>
                <c:ptCount val="7"/>
                <c:pt idx="0">
                  <c:v>PETICIONES DE INFORMACION</c:v>
                </c:pt>
                <c:pt idx="1">
                  <c:v>PETICIONES DE INTERES PARTICULAR</c:v>
                </c:pt>
                <c:pt idx="2">
                  <c:v>QUEJAS </c:v>
                </c:pt>
                <c:pt idx="3">
                  <c:v>RECLAMOS</c:v>
                </c:pt>
                <c:pt idx="4">
                  <c:v>SUGERENCIAS </c:v>
                </c:pt>
                <c:pt idx="5">
                  <c:v>DENUNCIAS</c:v>
                </c:pt>
                <c:pt idx="6">
                  <c:v>OTRO</c:v>
                </c:pt>
              </c:strCache>
            </c:strRef>
          </c:cat>
          <c:val>
            <c:numRef>
              <c:f>'2022'!$H$10:$H$16</c:f>
              <c:numCache>
                <c:formatCode>0%</c:formatCode>
                <c:ptCount val="7"/>
                <c:pt idx="0">
                  <c:v>0.15277777777777779</c:v>
                </c:pt>
                <c:pt idx="1">
                  <c:v>0.8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4.7222222222222221E-2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DF2-4F98-B13C-D9067422C94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-217030368"/>
        <c:axId val="-217033088"/>
        <c:axId val="0"/>
      </c:bar3DChart>
      <c:catAx>
        <c:axId val="-217030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3088"/>
        <c:crosses val="autoZero"/>
        <c:auto val="1"/>
        <c:lblAlgn val="ctr"/>
        <c:lblOffset val="100"/>
        <c:noMultiLvlLbl val="0"/>
      </c:catAx>
      <c:valAx>
        <c:axId val="-217033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0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PETICIONES SIN ATENDER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0"/>
      <c:rotY val="0"/>
      <c:depthPercent val="100"/>
      <c:rAngAx val="0"/>
    </c:view3D>
    <c:floor>
      <c:thickness val="0"/>
      <c:spPr>
        <a:solidFill>
          <a:schemeClr val="lt1"/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spPr>
            <a:pattFill prst="ltDnDiag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solidFill>
                <a:schemeClr val="accent1"/>
              </a:solidFill>
            </a:ln>
            <a:effectLst/>
            <a:sp3d>
              <a:contourClr>
                <a:schemeClr val="accent1"/>
              </a:contourClr>
            </a:sp3d>
          </c:spPr>
          <c:invertIfNegative val="0"/>
          <c:val>
            <c:numRef>
              <c:f>'Peticiones por dependencia'!$G$10:$G$23</c:f>
              <c:numCache>
                <c:formatCode>General</c:formatCode>
                <c:ptCount val="14"/>
                <c:pt idx="0">
                  <c:v>0</c:v>
                </c:pt>
                <c:pt idx="1">
                  <c:v>5</c:v>
                </c:pt>
                <c:pt idx="2">
                  <c:v>0</c:v>
                </c:pt>
                <c:pt idx="3">
                  <c:v>2</c:v>
                </c:pt>
                <c:pt idx="4">
                  <c:v>0</c:v>
                </c:pt>
                <c:pt idx="5">
                  <c:v>2</c:v>
                </c:pt>
                <c:pt idx="6">
                  <c:v>0</c:v>
                </c:pt>
                <c:pt idx="7">
                  <c:v>0</c:v>
                </c:pt>
                <c:pt idx="8">
                  <c:v>2</c:v>
                </c:pt>
                <c:pt idx="9">
                  <c:v>0</c:v>
                </c:pt>
                <c:pt idx="10">
                  <c:v>0</c:v>
                </c:pt>
                <c:pt idx="11">
                  <c:v>4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35-4828-9456-1EF2B96C0A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0"/>
        <c:gapDepth val="0"/>
        <c:shape val="box"/>
        <c:axId val="-1684303488"/>
        <c:axId val="-1684294784"/>
        <c:axId val="-212777232"/>
      </c:bar3DChart>
      <c:catAx>
        <c:axId val="-1684303488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84294784"/>
        <c:crosses val="autoZero"/>
        <c:auto val="1"/>
        <c:lblAlgn val="ctr"/>
        <c:lblOffset val="100"/>
        <c:noMultiLvlLbl val="0"/>
      </c:catAx>
      <c:valAx>
        <c:axId val="-16842947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84303488"/>
        <c:crosses val="autoZero"/>
        <c:crossBetween val="between"/>
      </c:valAx>
      <c:serAx>
        <c:axId val="-21277723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84294784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01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8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/>
      </a:solidFill>
      <a:sp3d/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05726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eño personalizado">
  <p:cSld name="1_Diseño personalizado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3506372"/>
            <a:ext cx="12196275" cy="33516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24" y="0"/>
            <a:ext cx="12173675" cy="68683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notificacionesjudiciales@itp.edu.co" TargetMode="External"/><Relationship Id="rId2" Type="http://schemas.openxmlformats.org/officeDocument/2006/relationships/hyperlink" Target="mailto:atencionalusuario@itp.edu.co" TargetMode="Externa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chart" Target="../charts/chart4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4" y="0"/>
            <a:ext cx="12175420" cy="6858000"/>
          </a:xfrm>
          <a:prstGeom prst="rect">
            <a:avLst/>
          </a:prstGeom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84177" y="2822331"/>
            <a:ext cx="6888549" cy="4035669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/>
        </p:nvSpPr>
        <p:spPr>
          <a:xfrm>
            <a:off x="237393" y="413238"/>
            <a:ext cx="5231423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Informe de </a:t>
            </a:r>
            <a:r>
              <a:rPr lang="es-CO" sz="3200" b="1" dirty="0" smtClean="0">
                <a:solidFill>
                  <a:schemeClr val="accent1">
                    <a:lumMod val="50000"/>
                  </a:schemeClr>
                </a:solidFill>
              </a:rPr>
              <a:t>Peticiones, Quejas, </a:t>
            </a:r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Reclamos,</a:t>
            </a:r>
          </a:p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Sugerencias y Denuncias</a:t>
            </a:r>
          </a:p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(PQRSD</a:t>
            </a:r>
            <a:r>
              <a:rPr lang="es-CO" sz="3200" b="1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lvl="0" algn="ctr"/>
            <a:r>
              <a:rPr lang="es-CO" sz="3200" b="1" dirty="0" smtClean="0">
                <a:solidFill>
                  <a:schemeClr val="accent1">
                    <a:lumMod val="50000"/>
                  </a:schemeClr>
                </a:solidFill>
              </a:rPr>
              <a:t> Septiembre/2022</a:t>
            </a:r>
            <a:endParaRPr sz="3200" b="1" i="0" u="none" strike="noStrike" cap="none" dirty="0">
              <a:solidFill>
                <a:schemeClr val="accent1">
                  <a:lumMod val="50000"/>
                </a:schemeClr>
              </a:solidFill>
              <a:sym typeface="Arial"/>
            </a:endParaRPr>
          </a:p>
        </p:txBody>
      </p:sp>
      <p:sp>
        <p:nvSpPr>
          <p:cNvPr id="7" name="Google Shape;90;p1"/>
          <p:cNvSpPr txBox="1"/>
          <p:nvPr/>
        </p:nvSpPr>
        <p:spPr>
          <a:xfrm>
            <a:off x="6832243" y="5196253"/>
            <a:ext cx="3792415" cy="784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1100" b="1" dirty="0">
                <a:solidFill>
                  <a:schemeClr val="accent1">
                    <a:lumMod val="75000"/>
                  </a:schemeClr>
                </a:solidFill>
              </a:rPr>
              <a:t>OFICINA DE ATENCIÓN AL USUARIO INSTITUTO TECNOLÓGICO DEL PUTUMAYO</a:t>
            </a:r>
            <a:endParaRPr lang="es-CO" sz="11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es-CO" sz="1100" b="1" dirty="0">
                <a:solidFill>
                  <a:schemeClr val="accent1">
                    <a:lumMod val="75000"/>
                  </a:schemeClr>
                </a:solidFill>
              </a:rPr>
              <a:t>RESOLUCIONES </a:t>
            </a:r>
            <a:r>
              <a:rPr lang="es-CO" sz="1100" b="1" dirty="0" err="1">
                <a:solidFill>
                  <a:schemeClr val="accent1">
                    <a:lumMod val="75000"/>
                  </a:schemeClr>
                </a:solidFill>
              </a:rPr>
              <a:t>Nros</a:t>
            </a:r>
            <a:r>
              <a:rPr lang="es-CO" sz="1100" b="1" dirty="0">
                <a:solidFill>
                  <a:schemeClr val="accent1">
                    <a:lumMod val="75000"/>
                  </a:schemeClr>
                </a:solidFill>
              </a:rPr>
              <a:t>. 0316/2015 - 0070/2016</a:t>
            </a:r>
            <a:endParaRPr lang="es-CO" sz="1100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sz="1200" b="1" i="0" u="none" strike="noStrike" cap="none" dirty="0">
              <a:solidFill>
                <a:schemeClr val="accent1">
                  <a:lumMod val="75000"/>
                </a:schemeClr>
              </a:solidFill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n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91" y="2181364"/>
            <a:ext cx="4248727" cy="4018756"/>
          </a:xfrm>
          <a:prstGeom prst="rect">
            <a:avLst/>
          </a:prstGeom>
        </p:spPr>
      </p:pic>
      <p:sp>
        <p:nvSpPr>
          <p:cNvPr id="3" name="Freeform 1">
            <a:extLst>
              <a:ext uri="{FF2B5EF4-FFF2-40B4-BE49-F238E27FC236}">
                <a16:creationId xmlns:a16="http://schemas.microsoft.com/office/drawing/2014/main" id="{DB5E2079-2B1E-492E-8572-B1B0CF2834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2199" y="261352"/>
            <a:ext cx="8662004" cy="2388272"/>
          </a:xfrm>
          <a:custGeom>
            <a:avLst/>
            <a:gdLst>
              <a:gd name="T0" fmla="*/ 8738 w 9561"/>
              <a:gd name="T1" fmla="*/ 0 h 3221"/>
              <a:gd name="T2" fmla="*/ 9560 w 9561"/>
              <a:gd name="T3" fmla="*/ 1610 h 3221"/>
              <a:gd name="T4" fmla="*/ 8738 w 9561"/>
              <a:gd name="T5" fmla="*/ 3220 h 3221"/>
              <a:gd name="T6" fmla="*/ 0 w 9561"/>
              <a:gd name="T7" fmla="*/ 3220 h 3221"/>
              <a:gd name="T8" fmla="*/ 0 w 9561"/>
              <a:gd name="T9" fmla="*/ 0 h 3221"/>
              <a:gd name="T10" fmla="*/ 8738 w 9561"/>
              <a:gd name="T11" fmla="*/ 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61" h="3221">
                <a:moveTo>
                  <a:pt x="8738" y="0"/>
                </a:moveTo>
                <a:lnTo>
                  <a:pt x="9560" y="1610"/>
                </a:lnTo>
                <a:lnTo>
                  <a:pt x="8738" y="3220"/>
                </a:lnTo>
                <a:lnTo>
                  <a:pt x="0" y="3220"/>
                </a:lnTo>
                <a:lnTo>
                  <a:pt x="0" y="0"/>
                </a:lnTo>
                <a:lnTo>
                  <a:pt x="8738" y="0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just"/>
            <a:r>
              <a:rPr lang="es-CO" dirty="0" smtClean="0"/>
              <a:t>              </a:t>
            </a:r>
          </a:p>
          <a:p>
            <a:pPr algn="just"/>
            <a:endParaRPr lang="es-CO" dirty="0"/>
          </a:p>
          <a:p>
            <a:pPr algn="just"/>
            <a:r>
              <a:rPr lang="es-CO" dirty="0" smtClean="0"/>
              <a:t>              El </a:t>
            </a:r>
            <a:r>
              <a:rPr lang="es-CO" dirty="0"/>
              <a:t>presente documento corresponde al Informe de Peticiones, Quejas,</a:t>
            </a:r>
          </a:p>
          <a:p>
            <a:pPr algn="just"/>
            <a:r>
              <a:rPr lang="es-CO" dirty="0" smtClean="0"/>
              <a:t>              Reclamos</a:t>
            </a:r>
            <a:r>
              <a:rPr lang="es-CO" dirty="0"/>
              <a:t>, Sugerencias y Denuncias (PQRSD) recibidas y atendidas por </a:t>
            </a:r>
            <a:r>
              <a:rPr lang="es-CO" dirty="0" smtClean="0"/>
              <a:t>la</a:t>
            </a:r>
            <a:endParaRPr lang="es-CO" dirty="0"/>
          </a:p>
          <a:p>
            <a:pPr algn="just"/>
            <a:r>
              <a:rPr lang="es-CO" dirty="0" smtClean="0"/>
              <a:t>              Oficina de atención al usuario del Instituto Tecnológico del Putumayo </a:t>
            </a:r>
            <a:endParaRPr lang="es-CO" dirty="0"/>
          </a:p>
          <a:p>
            <a:pPr algn="just"/>
            <a:r>
              <a:rPr lang="es-CO" dirty="0" smtClean="0"/>
              <a:t>              Correspondiente al mes de Septiembre de 2022.</a:t>
            </a:r>
            <a:r>
              <a:rPr lang="es-CO" dirty="0"/>
              <a:t> </a:t>
            </a:r>
            <a:endParaRPr lang="es-CO" dirty="0" smtClean="0"/>
          </a:p>
          <a:p>
            <a:pPr algn="just"/>
            <a:endParaRPr lang="es-CO" dirty="0"/>
          </a:p>
          <a:p>
            <a:pPr algn="just"/>
            <a:r>
              <a:rPr lang="es-CO" dirty="0" smtClean="0"/>
              <a:t>               De </a:t>
            </a:r>
            <a:r>
              <a:rPr lang="es-CO" dirty="0"/>
              <a:t>acuerdo con los datos </a:t>
            </a:r>
            <a:r>
              <a:rPr lang="es-CO" dirty="0" smtClean="0"/>
              <a:t>arrojados por </a:t>
            </a:r>
            <a:r>
              <a:rPr lang="es-CO" dirty="0"/>
              <a:t>los canales de </a:t>
            </a:r>
            <a:r>
              <a:rPr lang="es-CO" dirty="0" smtClean="0"/>
              <a:t>atención, </a:t>
            </a:r>
          </a:p>
          <a:p>
            <a:pPr algn="just"/>
            <a:r>
              <a:rPr lang="es-CO" dirty="0"/>
              <a:t> </a:t>
            </a:r>
            <a:r>
              <a:rPr lang="es-CO" dirty="0" smtClean="0"/>
              <a:t>              durante </a:t>
            </a:r>
            <a:r>
              <a:rPr lang="es-CO" dirty="0"/>
              <a:t>en el mes de </a:t>
            </a:r>
            <a:r>
              <a:rPr lang="es-CO" dirty="0" smtClean="0"/>
              <a:t>Septiembre, </a:t>
            </a:r>
            <a:r>
              <a:rPr lang="es-CO" dirty="0"/>
              <a:t>se </a:t>
            </a:r>
            <a:r>
              <a:rPr lang="es-CO" dirty="0">
                <a:solidFill>
                  <a:schemeClr val="tx1"/>
                </a:solidFill>
              </a:rPr>
              <a:t>recibieron </a:t>
            </a:r>
            <a:r>
              <a:rPr lang="es-CO" dirty="0" smtClean="0">
                <a:solidFill>
                  <a:schemeClr val="tx1"/>
                </a:solidFill>
              </a:rPr>
              <a:t>(623) </a:t>
            </a:r>
            <a:r>
              <a:rPr lang="es-CO" dirty="0" smtClean="0"/>
              <a:t>PQRSD</a:t>
            </a:r>
          </a:p>
          <a:p>
            <a:pPr algn="just"/>
            <a:r>
              <a:rPr lang="es-CO" dirty="0"/>
              <a:t> </a:t>
            </a:r>
            <a:r>
              <a:rPr lang="es-CO" dirty="0" smtClean="0"/>
              <a:t>              garantizando el registro del 100% y </a:t>
            </a:r>
            <a:r>
              <a:rPr lang="es-CO" dirty="0"/>
              <a:t>teniendo en cuenta lo reportado </a:t>
            </a:r>
            <a:endParaRPr lang="es-CO" dirty="0" smtClean="0"/>
          </a:p>
          <a:p>
            <a:pPr algn="just"/>
            <a:r>
              <a:rPr lang="es-CO" dirty="0"/>
              <a:t> </a:t>
            </a:r>
            <a:r>
              <a:rPr lang="es-CO" dirty="0" smtClean="0"/>
              <a:t>              les </a:t>
            </a:r>
            <a:r>
              <a:rPr lang="es-CO" dirty="0"/>
              <a:t>fue asignado </a:t>
            </a:r>
            <a:r>
              <a:rPr lang="es-CO" dirty="0" smtClean="0"/>
              <a:t>su </a:t>
            </a:r>
            <a:r>
              <a:rPr lang="es-CO" dirty="0"/>
              <a:t>trámite, </a:t>
            </a:r>
            <a:r>
              <a:rPr lang="es-CO" dirty="0" smtClean="0"/>
              <a:t>no se negó </a:t>
            </a:r>
            <a:r>
              <a:rPr lang="es-CO" dirty="0"/>
              <a:t>el acceso a ninguna de ellas.</a:t>
            </a:r>
          </a:p>
          <a:p>
            <a:pPr algn="just"/>
            <a:r>
              <a:rPr lang="es-CO" dirty="0" smtClean="0"/>
              <a:t> </a:t>
            </a:r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CC16497B-B8A4-4BE6-AA2B-35896462B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75987" y="387927"/>
            <a:ext cx="944097" cy="2111393"/>
          </a:xfrm>
          <a:custGeom>
            <a:avLst/>
            <a:gdLst>
              <a:gd name="T0" fmla="*/ 779 w 1015"/>
              <a:gd name="T1" fmla="*/ 1525 h 3050"/>
              <a:gd name="T2" fmla="*/ 0 w 1015"/>
              <a:gd name="T3" fmla="*/ 3049 h 3050"/>
              <a:gd name="T4" fmla="*/ 235 w 1015"/>
              <a:gd name="T5" fmla="*/ 3049 h 3050"/>
              <a:gd name="T6" fmla="*/ 1014 w 1015"/>
              <a:gd name="T7" fmla="*/ 1525 h 3050"/>
              <a:gd name="T8" fmla="*/ 235 w 1015"/>
              <a:gd name="T9" fmla="*/ 0 h 3050"/>
              <a:gd name="T10" fmla="*/ 0 w 1015"/>
              <a:gd name="T11" fmla="*/ 0 h 3050"/>
              <a:gd name="T12" fmla="*/ 779 w 1015"/>
              <a:gd name="T13" fmla="*/ 1525 h 3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5" h="3050">
                <a:moveTo>
                  <a:pt x="779" y="1525"/>
                </a:moveTo>
                <a:lnTo>
                  <a:pt x="0" y="3049"/>
                </a:lnTo>
                <a:lnTo>
                  <a:pt x="235" y="3049"/>
                </a:lnTo>
                <a:lnTo>
                  <a:pt x="1014" y="1525"/>
                </a:lnTo>
                <a:lnTo>
                  <a:pt x="235" y="0"/>
                </a:lnTo>
                <a:lnTo>
                  <a:pt x="0" y="0"/>
                </a:lnTo>
                <a:lnTo>
                  <a:pt x="779" y="1525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9959884E-D2C2-41FD-80B7-6949F84FC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718" y="261353"/>
            <a:ext cx="1906177" cy="2015660"/>
          </a:xfrm>
          <a:custGeom>
            <a:avLst/>
            <a:gdLst>
              <a:gd name="T0" fmla="*/ 1938 w 3877"/>
              <a:gd name="T1" fmla="*/ 3876 h 3877"/>
              <a:gd name="T2" fmla="*/ 0 w 3877"/>
              <a:gd name="T3" fmla="*/ 1938 h 3877"/>
              <a:gd name="T4" fmla="*/ 1938 w 3877"/>
              <a:gd name="T5" fmla="*/ 0 h 3877"/>
              <a:gd name="T6" fmla="*/ 3876 w 3877"/>
              <a:gd name="T7" fmla="*/ 1938 h 3877"/>
              <a:gd name="T8" fmla="*/ 1938 w 3877"/>
              <a:gd name="T9" fmla="*/ 3876 h 38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7" h="3877">
                <a:moveTo>
                  <a:pt x="1938" y="3876"/>
                </a:moveTo>
                <a:lnTo>
                  <a:pt x="0" y="1938"/>
                </a:lnTo>
                <a:lnTo>
                  <a:pt x="1938" y="0"/>
                </a:lnTo>
                <a:lnTo>
                  <a:pt x="3876" y="1938"/>
                </a:lnTo>
                <a:lnTo>
                  <a:pt x="1938" y="3876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87BDE64C-E863-4924-9424-BCF2EDFB8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2512" y="526517"/>
            <a:ext cx="1529529" cy="1464920"/>
          </a:xfrm>
          <a:custGeom>
            <a:avLst/>
            <a:gdLst>
              <a:gd name="T0" fmla="*/ 1610 w 3221"/>
              <a:gd name="T1" fmla="*/ 3220 h 3221"/>
              <a:gd name="T2" fmla="*/ 0 w 3221"/>
              <a:gd name="T3" fmla="*/ 1610 h 3221"/>
              <a:gd name="T4" fmla="*/ 1610 w 3221"/>
              <a:gd name="T5" fmla="*/ 0 h 3221"/>
              <a:gd name="T6" fmla="*/ 3220 w 3221"/>
              <a:gd name="T7" fmla="*/ 1610 h 3221"/>
              <a:gd name="T8" fmla="*/ 1610 w 3221"/>
              <a:gd name="T9" fmla="*/ 322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1" h="3221">
                <a:moveTo>
                  <a:pt x="1610" y="3220"/>
                </a:moveTo>
                <a:lnTo>
                  <a:pt x="0" y="1610"/>
                </a:lnTo>
                <a:lnTo>
                  <a:pt x="1610" y="0"/>
                </a:lnTo>
                <a:lnTo>
                  <a:pt x="3220" y="1610"/>
                </a:lnTo>
                <a:lnTo>
                  <a:pt x="1610" y="3220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30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2554987" y="807493"/>
            <a:ext cx="598241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A</a:t>
            </a:r>
          </a:p>
        </p:txBody>
      </p:sp>
      <p:sp>
        <p:nvSpPr>
          <p:cNvPr id="32" name="TextBox 46">
            <a:extLst>
              <a:ext uri="{FF2B5EF4-FFF2-40B4-BE49-F238E27FC236}">
                <a16:creationId xmlns:a16="http://schemas.microsoft.com/office/drawing/2014/main" id="{4794AFEB-6C89-4E53-96F9-B5669614CA6B}"/>
              </a:ext>
            </a:extLst>
          </p:cNvPr>
          <p:cNvSpPr txBox="1"/>
          <p:nvPr/>
        </p:nvSpPr>
        <p:spPr>
          <a:xfrm>
            <a:off x="5906102" y="3798327"/>
            <a:ext cx="627096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C</a:t>
            </a:r>
          </a:p>
        </p:txBody>
      </p:sp>
      <p:sp>
        <p:nvSpPr>
          <p:cNvPr id="48" name="TextBox 45">
            <a:extLst>
              <a:ext uri="{FF2B5EF4-FFF2-40B4-BE49-F238E27FC236}">
                <a16:creationId xmlns:a16="http://schemas.microsoft.com/office/drawing/2014/main" id="{7A8711F0-8A6E-4BC0-8176-CD0B87FE87C8}"/>
              </a:ext>
            </a:extLst>
          </p:cNvPr>
          <p:cNvSpPr txBox="1"/>
          <p:nvPr/>
        </p:nvSpPr>
        <p:spPr>
          <a:xfrm>
            <a:off x="2924538" y="3067119"/>
            <a:ext cx="184730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endParaRPr lang="en-US" sz="4500" b="1" dirty="0">
              <a:solidFill>
                <a:schemeClr val="bg1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sp>
        <p:nvSpPr>
          <p:cNvPr id="49" name="Freeform 9">
            <a:extLst>
              <a:ext uri="{FF2B5EF4-FFF2-40B4-BE49-F238E27FC236}">
                <a16:creationId xmlns:a16="http://schemas.microsoft.com/office/drawing/2014/main" id="{3529F678-957C-4957-87B3-430C81EDD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472" y="2719470"/>
            <a:ext cx="3236442" cy="2942543"/>
          </a:xfrm>
          <a:custGeom>
            <a:avLst/>
            <a:gdLst>
              <a:gd name="T0" fmla="*/ 1610 w 3220"/>
              <a:gd name="T1" fmla="*/ 3221 h 3222"/>
              <a:gd name="T2" fmla="*/ 0 w 3220"/>
              <a:gd name="T3" fmla="*/ 1611 h 3222"/>
              <a:gd name="T4" fmla="*/ 1610 w 3220"/>
              <a:gd name="T5" fmla="*/ 0 h 3222"/>
              <a:gd name="T6" fmla="*/ 3219 w 3220"/>
              <a:gd name="T7" fmla="*/ 1611 h 3222"/>
              <a:gd name="T8" fmla="*/ 1610 w 3220"/>
              <a:gd name="T9" fmla="*/ 3221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2">
                <a:moveTo>
                  <a:pt x="1610" y="3221"/>
                </a:moveTo>
                <a:lnTo>
                  <a:pt x="0" y="1611"/>
                </a:lnTo>
                <a:lnTo>
                  <a:pt x="1610" y="0"/>
                </a:lnTo>
                <a:lnTo>
                  <a:pt x="3219" y="1611"/>
                </a:lnTo>
                <a:lnTo>
                  <a:pt x="1610" y="3221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21" name="TextBox 29">
            <a:extLst>
              <a:ext uri="{FF2B5EF4-FFF2-40B4-BE49-F238E27FC236}">
                <a16:creationId xmlns:a16="http://schemas.microsoft.com/office/drawing/2014/main" id="{A03E2A1C-4743-478B-A867-725AA05FA7CE}"/>
              </a:ext>
            </a:extLst>
          </p:cNvPr>
          <p:cNvSpPr txBox="1"/>
          <p:nvPr/>
        </p:nvSpPr>
        <p:spPr>
          <a:xfrm>
            <a:off x="579134" y="3630709"/>
            <a:ext cx="3123117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CO" sz="2000" b="1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PQRS </a:t>
            </a:r>
          </a:p>
          <a:p>
            <a:pPr algn="ctr"/>
            <a:r>
              <a:rPr lang="es-CO" sz="2000" b="1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Recibidas por canal de atención</a:t>
            </a:r>
            <a:endParaRPr lang="es-CO" sz="2000" b="1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3481031"/>
              </p:ext>
            </p:extLst>
          </p:nvPr>
        </p:nvGraphicFramePr>
        <p:xfrm>
          <a:off x="4793764" y="2842613"/>
          <a:ext cx="5400676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6032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8">
            <a:extLst>
              <a:ext uri="{FF2B5EF4-FFF2-40B4-BE49-F238E27FC236}">
                <a16:creationId xmlns:a16="http://schemas.microsoft.com/office/drawing/2014/main" id="{6DD8D568-9528-402D-BFCA-A7F78668D1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48" y="670749"/>
            <a:ext cx="1426133" cy="1426135"/>
          </a:xfrm>
          <a:custGeom>
            <a:avLst/>
            <a:gdLst>
              <a:gd name="T0" fmla="*/ 1938 w 3875"/>
              <a:gd name="T1" fmla="*/ 3875 h 3876"/>
              <a:gd name="T2" fmla="*/ 0 w 3875"/>
              <a:gd name="T3" fmla="*/ 1938 h 3876"/>
              <a:gd name="T4" fmla="*/ 1938 w 3875"/>
              <a:gd name="T5" fmla="*/ 0 h 3876"/>
              <a:gd name="T6" fmla="*/ 3874 w 3875"/>
              <a:gd name="T7" fmla="*/ 1938 h 3876"/>
              <a:gd name="T8" fmla="*/ 1938 w 3875"/>
              <a:gd name="T9" fmla="*/ 387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5" h="3876">
                <a:moveTo>
                  <a:pt x="1938" y="3875"/>
                </a:moveTo>
                <a:lnTo>
                  <a:pt x="0" y="1938"/>
                </a:lnTo>
                <a:lnTo>
                  <a:pt x="1938" y="0"/>
                </a:lnTo>
                <a:lnTo>
                  <a:pt x="3874" y="1938"/>
                </a:lnTo>
                <a:lnTo>
                  <a:pt x="1938" y="3875"/>
                </a:ln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8FF5A817-8DFC-4288-B5DE-A4E55BC9C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029" y="385476"/>
            <a:ext cx="10601725" cy="2670034"/>
          </a:xfrm>
          <a:custGeom>
            <a:avLst/>
            <a:gdLst>
              <a:gd name="T0" fmla="*/ 8737 w 9561"/>
              <a:gd name="T1" fmla="*/ 0 h 3222"/>
              <a:gd name="T2" fmla="*/ 9560 w 9561"/>
              <a:gd name="T3" fmla="*/ 1611 h 3222"/>
              <a:gd name="T4" fmla="*/ 8737 w 9561"/>
              <a:gd name="T5" fmla="*/ 3221 h 3222"/>
              <a:gd name="T6" fmla="*/ 0 w 9561"/>
              <a:gd name="T7" fmla="*/ 3221 h 3222"/>
              <a:gd name="T8" fmla="*/ 0 w 9561"/>
              <a:gd name="T9" fmla="*/ 0 h 3222"/>
              <a:gd name="T10" fmla="*/ 8737 w 9561"/>
              <a:gd name="T11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61" h="3222">
                <a:moveTo>
                  <a:pt x="8737" y="0"/>
                </a:moveTo>
                <a:lnTo>
                  <a:pt x="9560" y="1611"/>
                </a:lnTo>
                <a:lnTo>
                  <a:pt x="8737" y="3221"/>
                </a:lnTo>
                <a:lnTo>
                  <a:pt x="0" y="3221"/>
                </a:lnTo>
                <a:lnTo>
                  <a:pt x="0" y="0"/>
                </a:lnTo>
                <a:lnTo>
                  <a:pt x="8737" y="0"/>
                </a:ln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D05919DA-DB46-4896-B674-224146B3BA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66198" y="618326"/>
            <a:ext cx="973683" cy="2204334"/>
          </a:xfrm>
          <a:custGeom>
            <a:avLst/>
            <a:gdLst>
              <a:gd name="T0" fmla="*/ 779 w 1014"/>
              <a:gd name="T1" fmla="*/ 1526 h 3052"/>
              <a:gd name="T2" fmla="*/ 0 w 1014"/>
              <a:gd name="T3" fmla="*/ 3051 h 3052"/>
              <a:gd name="T4" fmla="*/ 235 w 1014"/>
              <a:gd name="T5" fmla="*/ 3051 h 3052"/>
              <a:gd name="T6" fmla="*/ 1013 w 1014"/>
              <a:gd name="T7" fmla="*/ 1526 h 3052"/>
              <a:gd name="T8" fmla="*/ 235 w 1014"/>
              <a:gd name="T9" fmla="*/ 0 h 3052"/>
              <a:gd name="T10" fmla="*/ 0 w 1014"/>
              <a:gd name="T11" fmla="*/ 0 h 3052"/>
              <a:gd name="T12" fmla="*/ 779 w 1014"/>
              <a:gd name="T13" fmla="*/ 1526 h 30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4" h="3052">
                <a:moveTo>
                  <a:pt x="779" y="1526"/>
                </a:moveTo>
                <a:lnTo>
                  <a:pt x="0" y="3051"/>
                </a:lnTo>
                <a:lnTo>
                  <a:pt x="235" y="3051"/>
                </a:lnTo>
                <a:lnTo>
                  <a:pt x="1013" y="1526"/>
                </a:lnTo>
                <a:lnTo>
                  <a:pt x="235" y="0"/>
                </a:lnTo>
                <a:lnTo>
                  <a:pt x="0" y="0"/>
                </a:lnTo>
                <a:lnTo>
                  <a:pt x="779" y="1526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3529F678-957C-4957-87B3-430C81EDD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486" y="790098"/>
            <a:ext cx="1184389" cy="1186012"/>
          </a:xfrm>
          <a:custGeom>
            <a:avLst/>
            <a:gdLst>
              <a:gd name="T0" fmla="*/ 1610 w 3220"/>
              <a:gd name="T1" fmla="*/ 3221 h 3222"/>
              <a:gd name="T2" fmla="*/ 0 w 3220"/>
              <a:gd name="T3" fmla="*/ 1611 h 3222"/>
              <a:gd name="T4" fmla="*/ 1610 w 3220"/>
              <a:gd name="T5" fmla="*/ 0 h 3222"/>
              <a:gd name="T6" fmla="*/ 3219 w 3220"/>
              <a:gd name="T7" fmla="*/ 1611 h 3222"/>
              <a:gd name="T8" fmla="*/ 1610 w 3220"/>
              <a:gd name="T9" fmla="*/ 3221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2">
                <a:moveTo>
                  <a:pt x="1610" y="3221"/>
                </a:moveTo>
                <a:lnTo>
                  <a:pt x="0" y="1611"/>
                </a:lnTo>
                <a:lnTo>
                  <a:pt x="1610" y="0"/>
                </a:lnTo>
                <a:lnTo>
                  <a:pt x="3219" y="1611"/>
                </a:lnTo>
                <a:lnTo>
                  <a:pt x="1610" y="3221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7" name="TextBox 45">
            <a:extLst>
              <a:ext uri="{FF2B5EF4-FFF2-40B4-BE49-F238E27FC236}">
                <a16:creationId xmlns:a16="http://schemas.microsoft.com/office/drawing/2014/main" id="{7A8711F0-8A6E-4BC0-8176-CD0B87FE87C8}"/>
              </a:ext>
            </a:extLst>
          </p:cNvPr>
          <p:cNvSpPr txBox="1"/>
          <p:nvPr/>
        </p:nvSpPr>
        <p:spPr>
          <a:xfrm>
            <a:off x="6127284" y="2252943"/>
            <a:ext cx="184730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endParaRPr lang="en-US" sz="4500" b="1" dirty="0">
              <a:solidFill>
                <a:schemeClr val="bg1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9DC74189-4BAA-4563-9537-543388EA0EB0}"/>
              </a:ext>
            </a:extLst>
          </p:cNvPr>
          <p:cNvSpPr txBox="1">
            <a:spLocks/>
          </p:cNvSpPr>
          <p:nvPr/>
        </p:nvSpPr>
        <p:spPr>
          <a:xfrm>
            <a:off x="5243525" y="504685"/>
            <a:ext cx="3317730" cy="258532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0"/>
              </a:spcBef>
            </a:pPr>
            <a:r>
              <a:rPr lang="es-ES" sz="12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es-ES" sz="120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522975" y="993563"/>
            <a:ext cx="554960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B</a:t>
            </a:r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DF8D4B28-B349-4FE6-9944-1158E9E019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028" y="3152277"/>
            <a:ext cx="10601726" cy="2779098"/>
          </a:xfrm>
          <a:custGeom>
            <a:avLst/>
            <a:gdLst>
              <a:gd name="T0" fmla="*/ 8737 w 9561"/>
              <a:gd name="T1" fmla="*/ 0 h 3221"/>
              <a:gd name="T2" fmla="*/ 9560 w 9561"/>
              <a:gd name="T3" fmla="*/ 1610 h 3221"/>
              <a:gd name="T4" fmla="*/ 8737 w 9561"/>
              <a:gd name="T5" fmla="*/ 3220 h 3221"/>
              <a:gd name="T6" fmla="*/ 0 w 9561"/>
              <a:gd name="T7" fmla="*/ 3220 h 3221"/>
              <a:gd name="T8" fmla="*/ 0 w 9561"/>
              <a:gd name="T9" fmla="*/ 0 h 3221"/>
              <a:gd name="T10" fmla="*/ 8737 w 9561"/>
              <a:gd name="T11" fmla="*/ 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61" h="3221">
                <a:moveTo>
                  <a:pt x="8737" y="0"/>
                </a:moveTo>
                <a:lnTo>
                  <a:pt x="9560" y="1610"/>
                </a:lnTo>
                <a:lnTo>
                  <a:pt x="8737" y="3220"/>
                </a:lnTo>
                <a:lnTo>
                  <a:pt x="0" y="3220"/>
                </a:lnTo>
                <a:lnTo>
                  <a:pt x="0" y="0"/>
                </a:lnTo>
                <a:lnTo>
                  <a:pt x="8737" y="0"/>
                </a:ln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6" name="Freeform 12">
            <a:extLst>
              <a:ext uri="{FF2B5EF4-FFF2-40B4-BE49-F238E27FC236}">
                <a16:creationId xmlns:a16="http://schemas.microsoft.com/office/drawing/2014/main" id="{ACA7DAB3-9321-46FB-8863-014B473014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66198" y="3313538"/>
            <a:ext cx="937937" cy="2376188"/>
          </a:xfrm>
          <a:custGeom>
            <a:avLst/>
            <a:gdLst>
              <a:gd name="T0" fmla="*/ 779 w 1014"/>
              <a:gd name="T1" fmla="*/ 1525 h 3051"/>
              <a:gd name="T2" fmla="*/ 0 w 1014"/>
              <a:gd name="T3" fmla="*/ 3050 h 3051"/>
              <a:gd name="T4" fmla="*/ 235 w 1014"/>
              <a:gd name="T5" fmla="*/ 3050 h 3051"/>
              <a:gd name="T6" fmla="*/ 1013 w 1014"/>
              <a:gd name="T7" fmla="*/ 1525 h 3051"/>
              <a:gd name="T8" fmla="*/ 235 w 1014"/>
              <a:gd name="T9" fmla="*/ 0 h 3051"/>
              <a:gd name="T10" fmla="*/ 0 w 1014"/>
              <a:gd name="T11" fmla="*/ 0 h 3051"/>
              <a:gd name="T12" fmla="*/ 779 w 1014"/>
              <a:gd name="T13" fmla="*/ 1525 h 3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4" h="3051">
                <a:moveTo>
                  <a:pt x="779" y="1525"/>
                </a:moveTo>
                <a:lnTo>
                  <a:pt x="0" y="3050"/>
                </a:lnTo>
                <a:lnTo>
                  <a:pt x="235" y="3050"/>
                </a:lnTo>
                <a:lnTo>
                  <a:pt x="1013" y="1525"/>
                </a:lnTo>
                <a:lnTo>
                  <a:pt x="235" y="0"/>
                </a:lnTo>
                <a:lnTo>
                  <a:pt x="0" y="0"/>
                </a:lnTo>
                <a:lnTo>
                  <a:pt x="779" y="1525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7" name="Freeform 13">
            <a:extLst>
              <a:ext uri="{FF2B5EF4-FFF2-40B4-BE49-F238E27FC236}">
                <a16:creationId xmlns:a16="http://schemas.microsoft.com/office/drawing/2014/main" id="{33B24E21-14DA-4E1D-9189-738A45265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66" y="3654057"/>
            <a:ext cx="1648628" cy="1696754"/>
          </a:xfrm>
          <a:custGeom>
            <a:avLst/>
            <a:gdLst>
              <a:gd name="T0" fmla="*/ 1938 w 3875"/>
              <a:gd name="T1" fmla="*/ 3876 h 3877"/>
              <a:gd name="T2" fmla="*/ 0 w 3875"/>
              <a:gd name="T3" fmla="*/ 1938 h 3877"/>
              <a:gd name="T4" fmla="*/ 1938 w 3875"/>
              <a:gd name="T5" fmla="*/ 0 h 3877"/>
              <a:gd name="T6" fmla="*/ 3874 w 3875"/>
              <a:gd name="T7" fmla="*/ 1938 h 3877"/>
              <a:gd name="T8" fmla="*/ 1938 w 3875"/>
              <a:gd name="T9" fmla="*/ 3876 h 38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5" h="3877">
                <a:moveTo>
                  <a:pt x="1938" y="3876"/>
                </a:moveTo>
                <a:lnTo>
                  <a:pt x="0" y="1938"/>
                </a:lnTo>
                <a:lnTo>
                  <a:pt x="1938" y="0"/>
                </a:lnTo>
                <a:lnTo>
                  <a:pt x="3874" y="1938"/>
                </a:lnTo>
                <a:lnTo>
                  <a:pt x="1938" y="3876"/>
                </a:ln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8" name="Freeform 14">
            <a:extLst>
              <a:ext uri="{FF2B5EF4-FFF2-40B4-BE49-F238E27FC236}">
                <a16:creationId xmlns:a16="http://schemas.microsoft.com/office/drawing/2014/main" id="{633D2021-5E31-4A8D-9E79-616FC4ECD1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746" y="3845686"/>
            <a:ext cx="1308035" cy="1311893"/>
          </a:xfrm>
          <a:custGeom>
            <a:avLst/>
            <a:gdLst>
              <a:gd name="T0" fmla="*/ 1610 w 3220"/>
              <a:gd name="T1" fmla="*/ 3220 h 3221"/>
              <a:gd name="T2" fmla="*/ 0 w 3220"/>
              <a:gd name="T3" fmla="*/ 1610 h 3221"/>
              <a:gd name="T4" fmla="*/ 1610 w 3220"/>
              <a:gd name="T5" fmla="*/ 0 h 3221"/>
              <a:gd name="T6" fmla="*/ 3219 w 3220"/>
              <a:gd name="T7" fmla="*/ 1610 h 3221"/>
              <a:gd name="T8" fmla="*/ 1610 w 3220"/>
              <a:gd name="T9" fmla="*/ 322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1">
                <a:moveTo>
                  <a:pt x="1610" y="3220"/>
                </a:moveTo>
                <a:lnTo>
                  <a:pt x="0" y="1610"/>
                </a:lnTo>
                <a:lnTo>
                  <a:pt x="1610" y="0"/>
                </a:lnTo>
                <a:lnTo>
                  <a:pt x="3219" y="1610"/>
                </a:lnTo>
                <a:lnTo>
                  <a:pt x="1610" y="3220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20" name="TextBox 46">
            <a:extLst>
              <a:ext uri="{FF2B5EF4-FFF2-40B4-BE49-F238E27FC236}">
                <a16:creationId xmlns:a16="http://schemas.microsoft.com/office/drawing/2014/main" id="{4794AFEB-6C89-4E53-96F9-B5669614CA6B}"/>
              </a:ext>
            </a:extLst>
          </p:cNvPr>
          <p:cNvSpPr txBox="1"/>
          <p:nvPr/>
        </p:nvSpPr>
        <p:spPr>
          <a:xfrm>
            <a:off x="312590" y="4042249"/>
            <a:ext cx="912975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C</a:t>
            </a:r>
          </a:p>
        </p:txBody>
      </p:sp>
      <p:sp>
        <p:nvSpPr>
          <p:cNvPr id="24" name="Rectángulo 23"/>
          <p:cNvSpPr/>
          <p:nvPr/>
        </p:nvSpPr>
        <p:spPr>
          <a:xfrm>
            <a:off x="5321796" y="393398"/>
            <a:ext cx="49444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200" dirty="0" smtClean="0">
                <a:solidFill>
                  <a:schemeClr val="tx1"/>
                </a:solidFill>
              </a:rPr>
              <a:t>El 65% </a:t>
            </a:r>
            <a:r>
              <a:rPr lang="es-CO" sz="1200" dirty="0">
                <a:solidFill>
                  <a:schemeClr val="tx1"/>
                </a:solidFill>
              </a:rPr>
              <a:t>de la comunicación vía telefonía celular, corresponde a </a:t>
            </a:r>
            <a:r>
              <a:rPr lang="es-CO" sz="1200" dirty="0" smtClean="0">
                <a:solidFill>
                  <a:schemeClr val="tx1"/>
                </a:solidFill>
              </a:rPr>
              <a:t>las   Legalización de notas de los </a:t>
            </a:r>
            <a:r>
              <a:rPr lang="es-CO" sz="1200" dirty="0" smtClean="0"/>
              <a:t>exámenes </a:t>
            </a:r>
            <a:r>
              <a:rPr lang="es-CO" sz="1200" dirty="0"/>
              <a:t>de </a:t>
            </a:r>
            <a:r>
              <a:rPr lang="es-CO" sz="1200" dirty="0" smtClean="0"/>
              <a:t>validación </a:t>
            </a:r>
            <a:r>
              <a:rPr lang="es-CO" sz="1200" dirty="0"/>
              <a:t>por suficiencia </a:t>
            </a:r>
            <a:r>
              <a:rPr lang="es-CO" sz="1200" dirty="0" smtClean="0"/>
              <a:t>hasta el 09/</a:t>
            </a:r>
            <a:r>
              <a:rPr lang="es-CO" sz="1200" dirty="0" err="1" smtClean="0"/>
              <a:t>sep</a:t>
            </a:r>
            <a:r>
              <a:rPr lang="es-CO" sz="1200" dirty="0"/>
              <a:t>/2022. Adición de Unidades de Formación </a:t>
            </a:r>
            <a:r>
              <a:rPr lang="es-CO" sz="1200" dirty="0" smtClean="0"/>
              <a:t>hasta el  </a:t>
            </a:r>
            <a:r>
              <a:rPr lang="es-CO" sz="1200" dirty="0"/>
              <a:t>05/</a:t>
            </a:r>
            <a:r>
              <a:rPr lang="es-CO" sz="1200" dirty="0" err="1"/>
              <a:t>sep</a:t>
            </a:r>
            <a:r>
              <a:rPr lang="es-CO" sz="1200" dirty="0"/>
              <a:t>/2022 y Cancelación de Unidades de Formación Hasta </a:t>
            </a:r>
            <a:r>
              <a:rPr lang="es-CO" sz="1200" dirty="0" smtClean="0"/>
              <a:t>27/</a:t>
            </a:r>
            <a:r>
              <a:rPr lang="es-CO" sz="1200" dirty="0" err="1" smtClean="0"/>
              <a:t>sep</a:t>
            </a:r>
            <a:r>
              <a:rPr lang="es-CO" sz="1200" dirty="0" smtClean="0"/>
              <a:t>/2022.</a:t>
            </a:r>
            <a:endParaRPr lang="es-CO" sz="1200" dirty="0">
              <a:solidFill>
                <a:schemeClr val="tx1"/>
              </a:solidFill>
            </a:endParaRPr>
          </a:p>
        </p:txBody>
      </p:sp>
      <p:sp>
        <p:nvSpPr>
          <p:cNvPr id="31" name="Rectángulo 30"/>
          <p:cNvSpPr/>
          <p:nvPr/>
        </p:nvSpPr>
        <p:spPr>
          <a:xfrm>
            <a:off x="5676476" y="3210506"/>
            <a:ext cx="45897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200" dirty="0">
                <a:latin typeface="+mj-lt"/>
              </a:rPr>
              <a:t>Se evidencia en el mes de </a:t>
            </a:r>
            <a:r>
              <a:rPr lang="es-CO" sz="1200" dirty="0" smtClean="0">
                <a:latin typeface="+mj-lt"/>
              </a:rPr>
              <a:t>Septiembre en </a:t>
            </a:r>
            <a:r>
              <a:rPr lang="es-CO" sz="1200" dirty="0">
                <a:latin typeface="+mj-lt"/>
              </a:rPr>
              <a:t>los correo electrónicos institucionales </a:t>
            </a:r>
            <a:r>
              <a:rPr lang="es-CO" sz="1200" u="sng" dirty="0" smtClean="0">
                <a:latin typeface="+mj-lt"/>
                <a:hlinkClick r:id="rId2"/>
              </a:rPr>
              <a:t>atencionalusuario@itp.edu.co</a:t>
            </a:r>
            <a:r>
              <a:rPr lang="es-CO" sz="1200" dirty="0" smtClean="0">
                <a:latin typeface="+mj-lt"/>
              </a:rPr>
              <a:t> </a:t>
            </a:r>
            <a:r>
              <a:rPr lang="es-CO" sz="1200" dirty="0">
                <a:latin typeface="+mj-lt"/>
              </a:rPr>
              <a:t>se recibieron </a:t>
            </a:r>
            <a:r>
              <a:rPr lang="es-CO" sz="1200" dirty="0" smtClean="0">
                <a:latin typeface="+mj-lt"/>
              </a:rPr>
              <a:t>330 PQRSD </a:t>
            </a:r>
            <a:r>
              <a:rPr lang="es-CO" sz="1200" dirty="0">
                <a:latin typeface="+mj-lt"/>
              </a:rPr>
              <a:t>y </a:t>
            </a:r>
            <a:r>
              <a:rPr lang="es-CO" sz="1200" dirty="0" smtClean="0">
                <a:latin typeface="+mj-lt"/>
              </a:rPr>
              <a:t>en </a:t>
            </a:r>
            <a:r>
              <a:rPr lang="es-CO" sz="1200" u="sng" dirty="0" smtClean="0">
                <a:latin typeface="+mj-lt"/>
                <a:hlinkClick r:id="rId3"/>
              </a:rPr>
              <a:t>notificacionesjudiciales@itp.edu.co</a:t>
            </a:r>
            <a:r>
              <a:rPr lang="es-CO" sz="1200" dirty="0" smtClean="0">
                <a:latin typeface="+mj-lt"/>
              </a:rPr>
              <a:t>  </a:t>
            </a:r>
            <a:r>
              <a:rPr lang="es-CO" sz="1200" dirty="0">
                <a:latin typeface="+mj-lt"/>
              </a:rPr>
              <a:t>se recibió </a:t>
            </a:r>
            <a:r>
              <a:rPr lang="es-CO" sz="1200" dirty="0" smtClean="0">
                <a:latin typeface="+mj-lt"/>
              </a:rPr>
              <a:t>4 </a:t>
            </a:r>
            <a:r>
              <a:rPr lang="es-CO" sz="1200" dirty="0">
                <a:latin typeface="+mj-lt"/>
              </a:rPr>
              <a:t>PQRSD </a:t>
            </a:r>
            <a:r>
              <a:rPr lang="es-CO" sz="1200" dirty="0" smtClean="0">
                <a:latin typeface="+mj-lt"/>
              </a:rPr>
              <a:t>así: </a:t>
            </a:r>
            <a:r>
              <a:rPr lang="es-CO" sz="1200" dirty="0" smtClean="0">
                <a:latin typeface="Calibri Light" panose="020F0302020204030204" pitchFamily="34" charset="0"/>
                <a:ea typeface="Times New Roman" panose="02020603050405020304" pitchFamily="18" charset="0"/>
              </a:rPr>
              <a:t>REQUERIMIENTO </a:t>
            </a:r>
            <a:r>
              <a:rPr lang="es-CO" sz="1200" dirty="0">
                <a:latin typeface="Calibri Light" panose="020F0302020204030204" pitchFamily="34" charset="0"/>
                <a:ea typeface="Times New Roman" panose="02020603050405020304" pitchFamily="18" charset="0"/>
              </a:rPr>
              <a:t>PROBATORIO NYR </a:t>
            </a:r>
            <a:r>
              <a:rPr lang="es-CO" sz="1200" dirty="0" smtClean="0">
                <a:latin typeface="Calibri Light" panose="020F0302020204030204" pitchFamily="34" charset="0"/>
                <a:ea typeface="Times New Roman" panose="02020603050405020304" pitchFamily="18" charset="0"/>
              </a:rPr>
              <a:t>2021-00092, NOTIFICACIÓN </a:t>
            </a:r>
            <a:r>
              <a:rPr lang="es-CO" sz="1200" dirty="0">
                <a:latin typeface="Calibri Light" panose="020F0302020204030204" pitchFamily="34" charset="0"/>
                <a:ea typeface="Times New Roman" panose="02020603050405020304" pitchFamily="18" charset="0"/>
              </a:rPr>
              <a:t>SENTENCIA 2016-00683 (6188</a:t>
            </a:r>
            <a:r>
              <a:rPr lang="es-CO" sz="1200" dirty="0" smtClean="0">
                <a:latin typeface="Calibri Light" panose="020F0302020204030204" pitchFamily="34" charset="0"/>
                <a:ea typeface="Times New Roman" panose="02020603050405020304" pitchFamily="18" charset="0"/>
              </a:rPr>
              <a:t>), </a:t>
            </a:r>
            <a:r>
              <a:rPr lang="es-CO" sz="1200" dirty="0">
                <a:latin typeface="Calibri Light" panose="020F0302020204030204" pitchFamily="34" charset="0"/>
                <a:ea typeface="Times New Roman" panose="02020603050405020304" pitchFamily="18" charset="0"/>
              </a:rPr>
              <a:t>Nulidad y Restablecimiento del </a:t>
            </a:r>
            <a:r>
              <a:rPr lang="es-CO" sz="1200" dirty="0" smtClean="0">
                <a:latin typeface="Calibri Light" panose="020F0302020204030204" pitchFamily="34" charset="0"/>
                <a:ea typeface="Times New Roman" panose="02020603050405020304" pitchFamily="18" charset="0"/>
              </a:rPr>
              <a:t>Derecho, </a:t>
            </a:r>
            <a:r>
              <a:rPr lang="es-CO" sz="1200" dirty="0">
                <a:latin typeface="Calibri Light" panose="020F0302020204030204" pitchFamily="34" charset="0"/>
                <a:ea typeface="Times New Roman" panose="02020603050405020304" pitchFamily="18" charset="0"/>
              </a:rPr>
              <a:t>Auto interlocutorio Nº 496 del 28-09-2022</a:t>
            </a:r>
            <a:endParaRPr lang="es-CO" sz="1200" dirty="0">
              <a:solidFill>
                <a:srgbClr val="FF0000"/>
              </a:solidFill>
              <a:latin typeface="+mj-lt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1940798"/>
              </p:ext>
            </p:extLst>
          </p:nvPr>
        </p:nvGraphicFramePr>
        <p:xfrm>
          <a:off x="5424899" y="1462892"/>
          <a:ext cx="4191000" cy="1323975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553060898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1892027219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2640404813"/>
                    </a:ext>
                  </a:extLst>
                </a:gridCol>
              </a:tblGrid>
              <a:tr h="485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CANALES DE ATENCIÓN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CANTIDAD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PORCENTAJE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501347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LLAMADAS RECIBIDAS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293420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LLAMADAS REALIZADAS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3551678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LLAMADAS PERDIDAS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3290078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LLAMADAS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9686662"/>
                  </a:ext>
                </a:extLst>
              </a:tr>
            </a:tbl>
          </a:graphicData>
        </a:graphic>
      </p:graphicFrame>
      <p:graphicFrame>
        <p:nvGraphicFramePr>
          <p:cNvPr id="21" name="Gráfico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7715145"/>
              </p:ext>
            </p:extLst>
          </p:nvPr>
        </p:nvGraphicFramePr>
        <p:xfrm>
          <a:off x="1077935" y="443530"/>
          <a:ext cx="4638674" cy="233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732187"/>
              </p:ext>
            </p:extLst>
          </p:nvPr>
        </p:nvGraphicFramePr>
        <p:xfrm>
          <a:off x="5836592" y="4595501"/>
          <a:ext cx="4234358" cy="1149248"/>
        </p:xfrm>
        <a:graphic>
          <a:graphicData uri="http://schemas.openxmlformats.org/drawingml/2006/table">
            <a:tbl>
              <a:tblPr/>
              <a:tblGrid>
                <a:gridCol w="2132996">
                  <a:extLst>
                    <a:ext uri="{9D8B030D-6E8A-4147-A177-3AD203B41FA5}">
                      <a16:colId xmlns:a16="http://schemas.microsoft.com/office/drawing/2014/main" val="2227667323"/>
                    </a:ext>
                  </a:extLst>
                </a:gridCol>
                <a:gridCol w="842499">
                  <a:extLst>
                    <a:ext uri="{9D8B030D-6E8A-4147-A177-3AD203B41FA5}">
                      <a16:colId xmlns:a16="http://schemas.microsoft.com/office/drawing/2014/main" val="1167431892"/>
                    </a:ext>
                  </a:extLst>
                </a:gridCol>
                <a:gridCol w="1258863">
                  <a:extLst>
                    <a:ext uri="{9D8B030D-6E8A-4147-A177-3AD203B41FA5}">
                      <a16:colId xmlns:a16="http://schemas.microsoft.com/office/drawing/2014/main" val="1993062690"/>
                    </a:ext>
                  </a:extLst>
                </a:gridCol>
              </a:tblGrid>
              <a:tr h="2667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CANALES DE ATENCIÓN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CANTIDAD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PORCENTAJE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8931317"/>
                  </a:ext>
                </a:extLst>
              </a:tr>
              <a:tr h="225745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atencionalusuario@itp.edu.co</a:t>
                      </a:r>
                      <a:endParaRPr lang="es-CO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0656109"/>
                  </a:ext>
                </a:extLst>
              </a:tr>
              <a:tr h="430968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sng" strike="noStrike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3"/>
                        </a:rPr>
                        <a:t>notificacionesjudiciales@itp.edu.co</a:t>
                      </a:r>
                      <a:endParaRPr lang="es-CO" sz="11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8264328"/>
                  </a:ext>
                </a:extLst>
              </a:tr>
              <a:tr h="225745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VIRTUAL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52614"/>
                  </a:ext>
                </a:extLst>
              </a:tr>
            </a:tbl>
          </a:graphicData>
        </a:graphic>
      </p:graphicFrame>
      <p:graphicFrame>
        <p:nvGraphicFramePr>
          <p:cNvPr id="22" name="Gráfico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9241149"/>
              </p:ext>
            </p:extLst>
          </p:nvPr>
        </p:nvGraphicFramePr>
        <p:xfrm>
          <a:off x="1314164" y="3031503"/>
          <a:ext cx="4343401" cy="26193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4264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>
            <a:extLst>
              <a:ext uri="{FF2B5EF4-FFF2-40B4-BE49-F238E27FC236}">
                <a16:creationId xmlns:a16="http://schemas.microsoft.com/office/drawing/2014/main" id="{CBE94ECF-D8EB-43AB-9E04-F7BAFD2CA675}"/>
              </a:ext>
            </a:extLst>
          </p:cNvPr>
          <p:cNvSpPr txBox="1"/>
          <p:nvPr/>
        </p:nvSpPr>
        <p:spPr>
          <a:xfrm>
            <a:off x="1147876" y="265309"/>
            <a:ext cx="8901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lt1"/>
              </a:buClr>
              <a:buSzPts val="1800"/>
              <a:buFont typeface="Calibri"/>
              <a:buNone/>
            </a:pPr>
            <a:r>
              <a:rPr lang="es-ES" sz="2000" b="1" dirty="0" smtClean="0">
                <a:solidFill>
                  <a:schemeClr val="tx1"/>
                </a:solidFill>
                <a:latin typeface="+mn-lt"/>
                <a:ea typeface="Calibri"/>
                <a:cs typeface="Calibri"/>
                <a:sym typeface="Calibri"/>
              </a:rPr>
              <a:t>PQRSD </a:t>
            </a:r>
          </a:p>
          <a:p>
            <a:pPr algn="ctr">
              <a:buClr>
                <a:schemeClr val="lt1"/>
              </a:buClr>
              <a:buSzPts val="1800"/>
              <a:buFont typeface="Calibri"/>
              <a:buNone/>
            </a:pPr>
            <a:r>
              <a:rPr lang="es-ES" sz="2000" b="1" dirty="0" smtClean="0">
                <a:solidFill>
                  <a:schemeClr val="tx1"/>
                </a:solidFill>
                <a:latin typeface="+mn-lt"/>
                <a:ea typeface="Calibri"/>
                <a:cs typeface="Calibri"/>
                <a:sym typeface="Calibri"/>
              </a:rPr>
              <a:t>recibidas por modalidad de petición  </a:t>
            </a:r>
            <a:endParaRPr lang="es-ES" sz="2000" b="1" dirty="0">
              <a:solidFill>
                <a:schemeClr val="tx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grpSp>
        <p:nvGrpSpPr>
          <p:cNvPr id="22" name="Grupo 21"/>
          <p:cNvGrpSpPr/>
          <p:nvPr/>
        </p:nvGrpSpPr>
        <p:grpSpPr>
          <a:xfrm>
            <a:off x="515801" y="1134741"/>
            <a:ext cx="3227000" cy="1716761"/>
            <a:chOff x="841067" y="1917832"/>
            <a:chExt cx="3227000" cy="1716761"/>
          </a:xfrm>
        </p:grpSpPr>
        <p:sp>
          <p:nvSpPr>
            <p:cNvPr id="2" name="Freeform 1">
              <a:extLst>
                <a:ext uri="{FF2B5EF4-FFF2-40B4-BE49-F238E27FC236}">
                  <a16:creationId xmlns:a16="http://schemas.microsoft.com/office/drawing/2014/main" id="{ACC54A79-6517-4AD0-A7EF-0568FBC5D1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9163" y="1917832"/>
              <a:ext cx="2408904" cy="17167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5A2E50C-38B2-4E39-B969-A9AC3BC4E9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067" y="2082710"/>
              <a:ext cx="878256" cy="1168841"/>
            </a:xfrm>
            <a:custGeom>
              <a:avLst/>
              <a:gdLst>
                <a:gd name="T0" fmla="*/ 1785 w 1786"/>
                <a:gd name="T1" fmla="*/ 2218 h 2379"/>
                <a:gd name="T2" fmla="*/ 1785 w 1786"/>
                <a:gd name="T3" fmla="*/ 2218 h 2379"/>
                <a:gd name="T4" fmla="*/ 1189 w 1786"/>
                <a:gd name="T5" fmla="*/ 2378 h 2379"/>
                <a:gd name="T6" fmla="*/ 1189 w 1786"/>
                <a:gd name="T7" fmla="*/ 2378 h 2379"/>
                <a:gd name="T8" fmla="*/ 0 w 1786"/>
                <a:gd name="T9" fmla="*/ 1189 h 2379"/>
                <a:gd name="T10" fmla="*/ 0 w 1786"/>
                <a:gd name="T11" fmla="*/ 1189 h 2379"/>
                <a:gd name="T12" fmla="*/ 1189 w 1786"/>
                <a:gd name="T13" fmla="*/ 0 h 2379"/>
                <a:gd name="T14" fmla="*/ 1189 w 1786"/>
                <a:gd name="T15" fmla="*/ 0 h 2379"/>
                <a:gd name="T16" fmla="*/ 1785 w 1786"/>
                <a:gd name="T17" fmla="*/ 160 h 2379"/>
                <a:gd name="T18" fmla="*/ 1785 w 1786"/>
                <a:gd name="T19" fmla="*/ 2218 h 2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86" h="2379">
                  <a:moveTo>
                    <a:pt x="1785" y="2218"/>
                  </a:moveTo>
                  <a:lnTo>
                    <a:pt x="1785" y="2218"/>
                  </a:lnTo>
                  <a:cubicBezTo>
                    <a:pt x="1612" y="2316"/>
                    <a:pt x="1403" y="2378"/>
                    <a:pt x="1189" y="2378"/>
                  </a:cubicBezTo>
                  <a:lnTo>
                    <a:pt x="1189" y="2378"/>
                  </a:lnTo>
                  <a:cubicBezTo>
                    <a:pt x="532" y="2378"/>
                    <a:pt x="0" y="1846"/>
                    <a:pt x="0" y="1189"/>
                  </a:cubicBezTo>
                  <a:lnTo>
                    <a:pt x="0" y="1189"/>
                  </a:lnTo>
                  <a:cubicBezTo>
                    <a:pt x="0" y="532"/>
                    <a:pt x="532" y="0"/>
                    <a:pt x="1189" y="0"/>
                  </a:cubicBezTo>
                  <a:lnTo>
                    <a:pt x="1189" y="0"/>
                  </a:lnTo>
                  <a:cubicBezTo>
                    <a:pt x="1406" y="0"/>
                    <a:pt x="1610" y="59"/>
                    <a:pt x="1785" y="160"/>
                  </a:cubicBezTo>
                  <a:lnTo>
                    <a:pt x="1785" y="221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6" name="TextBox 19">
              <a:extLst>
                <a:ext uri="{FF2B5EF4-FFF2-40B4-BE49-F238E27FC236}">
                  <a16:creationId xmlns:a16="http://schemas.microsoft.com/office/drawing/2014/main" id="{CABB8CDE-52B6-4869-943A-E9A31A1A0B9F}"/>
                </a:ext>
              </a:extLst>
            </p:cNvPr>
            <p:cNvSpPr txBox="1"/>
            <p:nvPr/>
          </p:nvSpPr>
          <p:spPr>
            <a:xfrm>
              <a:off x="1027491" y="2199131"/>
              <a:ext cx="505268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1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1</a:t>
              </a:r>
            </a:p>
          </p:txBody>
        </p:sp>
        <p:sp>
          <p:nvSpPr>
            <p:cNvPr id="23" name="Subtitle 2">
              <a:extLst>
                <a:ext uri="{FF2B5EF4-FFF2-40B4-BE49-F238E27FC236}">
                  <a16:creationId xmlns:a16="http://schemas.microsoft.com/office/drawing/2014/main" id="{17E8788B-BB4B-4B6B-90BC-C204B2AAD379}"/>
                </a:ext>
              </a:extLst>
            </p:cNvPr>
            <p:cNvSpPr txBox="1">
              <a:spLocks/>
            </p:cNvSpPr>
            <p:nvPr/>
          </p:nvSpPr>
          <p:spPr>
            <a:xfrm>
              <a:off x="1938930" y="2532709"/>
              <a:ext cx="1854658" cy="1098762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PETICIONES DE </a:t>
              </a:r>
              <a:r>
                <a:rPr lang="es-CO" sz="14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INFORMACION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65</a:t>
              </a:r>
              <a:endParaRPr lang="es-CO" sz="1600" b="1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 smtClean="0">
                  <a:solidFill>
                    <a:srgbClr val="000000"/>
                  </a:solidFill>
                  <a:latin typeface="Arial" panose="020B0604020202020204" pitchFamily="34" charset="0"/>
                </a:rPr>
                <a:t>18%</a:t>
              </a:r>
              <a:endParaRPr lang="es-CO" sz="1600" b="1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dirty="0" smtClean="0"/>
                <a:t>  </a:t>
              </a: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" name="Freeform 4">
            <a:extLst>
              <a:ext uri="{FF2B5EF4-FFF2-40B4-BE49-F238E27FC236}">
                <a16:creationId xmlns:a16="http://schemas.microsoft.com/office/drawing/2014/main" id="{47EE9595-8053-4D3F-B95C-8C3F830BD3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0241" y="1169669"/>
            <a:ext cx="2408904" cy="17167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0493ED3D-50FF-4D52-8C34-6A1D5377D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2568" y="1355371"/>
            <a:ext cx="587672" cy="1175345"/>
          </a:xfrm>
          <a:custGeom>
            <a:avLst/>
            <a:gdLst>
              <a:gd name="T0" fmla="*/ 1194 w 1195"/>
              <a:gd name="T1" fmla="*/ 2388 h 2389"/>
              <a:gd name="T2" fmla="*/ 1194 w 1195"/>
              <a:gd name="T3" fmla="*/ 2388 h 2389"/>
              <a:gd name="T4" fmla="*/ 0 w 1195"/>
              <a:gd name="T5" fmla="*/ 1194 h 2389"/>
              <a:gd name="T6" fmla="*/ 0 w 1195"/>
              <a:gd name="T7" fmla="*/ 1194 h 2389"/>
              <a:gd name="T8" fmla="*/ 1194 w 1195"/>
              <a:gd name="T9" fmla="*/ 0 h 2389"/>
              <a:gd name="T10" fmla="*/ 1194 w 1195"/>
              <a:gd name="T11" fmla="*/ 2388 h 23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95" h="2389">
                <a:moveTo>
                  <a:pt x="1194" y="2388"/>
                </a:moveTo>
                <a:lnTo>
                  <a:pt x="1194" y="2388"/>
                </a:lnTo>
                <a:cubicBezTo>
                  <a:pt x="535" y="2388"/>
                  <a:pt x="0" y="1853"/>
                  <a:pt x="0" y="1194"/>
                </a:cubicBezTo>
                <a:lnTo>
                  <a:pt x="0" y="1194"/>
                </a:lnTo>
                <a:cubicBezTo>
                  <a:pt x="0" y="535"/>
                  <a:pt x="535" y="0"/>
                  <a:pt x="1194" y="0"/>
                </a:cubicBezTo>
                <a:lnTo>
                  <a:pt x="1194" y="2388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8" name="TextBox 21">
            <a:extLst>
              <a:ext uri="{FF2B5EF4-FFF2-40B4-BE49-F238E27FC236}">
                <a16:creationId xmlns:a16="http://schemas.microsoft.com/office/drawing/2014/main" id="{EED0BD1C-BB58-45A8-80DA-294A9AEBC031}"/>
              </a:ext>
            </a:extLst>
          </p:cNvPr>
          <p:cNvSpPr txBox="1"/>
          <p:nvPr/>
        </p:nvSpPr>
        <p:spPr>
          <a:xfrm>
            <a:off x="4027595" y="1348322"/>
            <a:ext cx="692818" cy="115416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sz="6900" b="1" dirty="0">
                <a:solidFill>
                  <a:schemeClr val="accent2">
                    <a:lumMod val="50000"/>
                  </a:schemeClr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2</a:t>
            </a: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1FFD9365-C691-452E-B625-5E86CD0A3EE2}"/>
              </a:ext>
            </a:extLst>
          </p:cNvPr>
          <p:cNvSpPr txBox="1">
            <a:spLocks/>
          </p:cNvSpPr>
          <p:nvPr/>
        </p:nvSpPr>
        <p:spPr>
          <a:xfrm>
            <a:off x="4774744" y="1784546"/>
            <a:ext cx="2113145" cy="1015663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PETICIONES DE </a:t>
            </a:r>
            <a:endParaRPr lang="es-CO" sz="1400" b="1" kern="0" dirty="0" smtClean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 INTERES </a:t>
            </a: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CO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          PARTICULAR</a:t>
            </a: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lang="es-CO" sz="1400" b="1" kern="0" dirty="0" smtClean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     275</a:t>
            </a:r>
            <a:r>
              <a:rPr lang="es-CO" sz="1400" dirty="0" smtClean="0"/>
              <a:t>  </a:t>
            </a: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lang="es-CO" sz="1400" b="1" kern="0" dirty="0" smtClean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77%</a:t>
            </a:r>
            <a:r>
              <a:rPr lang="es-CO" sz="1400" dirty="0" smtClean="0"/>
              <a:t> </a:t>
            </a:r>
            <a:r>
              <a:rPr lang="es-CO" sz="1400" b="1" dirty="0" smtClean="0"/>
              <a:t>  </a:t>
            </a:r>
            <a:endParaRPr lang="es-CO" sz="1400" b="1" kern="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" name="Grupo 27"/>
          <p:cNvGrpSpPr/>
          <p:nvPr/>
        </p:nvGrpSpPr>
        <p:grpSpPr>
          <a:xfrm>
            <a:off x="7345514" y="1169669"/>
            <a:ext cx="3171328" cy="1716761"/>
            <a:chOff x="7932443" y="1668904"/>
            <a:chExt cx="3171328" cy="1716761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4E8EA2AD-9D73-4D17-BC66-15AAC41E61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81500" y="1668904"/>
              <a:ext cx="2408904" cy="17167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0FC6F0CB-2C07-4833-9AF5-74B0B1B94B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66240" y="1917832"/>
              <a:ext cx="728628" cy="1099448"/>
            </a:xfrm>
            <a:custGeom>
              <a:avLst/>
              <a:gdLst>
                <a:gd name="T0" fmla="*/ 1481 w 1482"/>
                <a:gd name="T1" fmla="*/ 2174 h 2237"/>
                <a:gd name="T2" fmla="*/ 1481 w 1482"/>
                <a:gd name="T3" fmla="*/ 2174 h 2237"/>
                <a:gd name="T4" fmla="*/ 1118 w 1482"/>
                <a:gd name="T5" fmla="*/ 2236 h 2237"/>
                <a:gd name="T6" fmla="*/ 1118 w 1482"/>
                <a:gd name="T7" fmla="*/ 2236 h 2237"/>
                <a:gd name="T8" fmla="*/ 0 w 1482"/>
                <a:gd name="T9" fmla="*/ 1118 h 2237"/>
                <a:gd name="T10" fmla="*/ 0 w 1482"/>
                <a:gd name="T11" fmla="*/ 1118 h 2237"/>
                <a:gd name="T12" fmla="*/ 1118 w 1482"/>
                <a:gd name="T13" fmla="*/ 0 h 2237"/>
                <a:gd name="T14" fmla="*/ 1118 w 1482"/>
                <a:gd name="T15" fmla="*/ 0 h 2237"/>
                <a:gd name="T16" fmla="*/ 1481 w 1482"/>
                <a:gd name="T17" fmla="*/ 60 h 2237"/>
                <a:gd name="T18" fmla="*/ 1481 w 1482"/>
                <a:gd name="T19" fmla="*/ 2174 h 2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2" h="2237">
                  <a:moveTo>
                    <a:pt x="1481" y="2174"/>
                  </a:moveTo>
                  <a:lnTo>
                    <a:pt x="1481" y="2174"/>
                  </a:lnTo>
                  <a:cubicBezTo>
                    <a:pt x="1367" y="2214"/>
                    <a:pt x="1243" y="2236"/>
                    <a:pt x="1118" y="2236"/>
                  </a:cubicBezTo>
                  <a:lnTo>
                    <a:pt x="1118" y="2236"/>
                  </a:lnTo>
                  <a:cubicBezTo>
                    <a:pt x="500" y="2236"/>
                    <a:pt x="0" y="1735"/>
                    <a:pt x="0" y="1118"/>
                  </a:cubicBezTo>
                  <a:lnTo>
                    <a:pt x="0" y="1118"/>
                  </a:lnTo>
                  <a:cubicBezTo>
                    <a:pt x="0" y="500"/>
                    <a:pt x="500" y="0"/>
                    <a:pt x="1118" y="0"/>
                  </a:cubicBezTo>
                  <a:lnTo>
                    <a:pt x="1118" y="0"/>
                  </a:lnTo>
                  <a:cubicBezTo>
                    <a:pt x="1245" y="0"/>
                    <a:pt x="1368" y="21"/>
                    <a:pt x="1481" y="60"/>
                  </a:cubicBezTo>
                  <a:lnTo>
                    <a:pt x="1481" y="217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20" name="TextBox 23">
              <a:extLst>
                <a:ext uri="{FF2B5EF4-FFF2-40B4-BE49-F238E27FC236}">
                  <a16:creationId xmlns:a16="http://schemas.microsoft.com/office/drawing/2014/main" id="{E1B19456-24B4-409B-921B-885C6B1E9723}"/>
                </a:ext>
              </a:extLst>
            </p:cNvPr>
            <p:cNvSpPr txBox="1"/>
            <p:nvPr/>
          </p:nvSpPr>
          <p:spPr>
            <a:xfrm>
              <a:off x="7932443" y="1958989"/>
              <a:ext cx="715260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3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3</a:t>
              </a:r>
            </a:p>
          </p:txBody>
        </p:sp>
        <p:sp>
          <p:nvSpPr>
            <p:cNvPr id="27" name="Subtitle 2">
              <a:extLst>
                <a:ext uri="{FF2B5EF4-FFF2-40B4-BE49-F238E27FC236}">
                  <a16:creationId xmlns:a16="http://schemas.microsoft.com/office/drawing/2014/main" id="{3B9CA683-ADE5-4933-863E-5D36955C4BB2}"/>
                </a:ext>
              </a:extLst>
            </p:cNvPr>
            <p:cNvSpPr txBox="1">
              <a:spLocks/>
            </p:cNvSpPr>
            <p:nvPr/>
          </p:nvSpPr>
          <p:spPr>
            <a:xfrm>
              <a:off x="8852867" y="2230866"/>
              <a:ext cx="2250904" cy="655564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</a:t>
              </a:r>
              <a:r>
                <a:rPr lang="es-ES" sz="14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QUEJAS </a:t>
              </a:r>
              <a:r>
                <a:rPr lang="es-ES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ES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4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 0</a:t>
              </a:r>
              <a:r>
                <a:rPr lang="es-ES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ES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4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0%</a:t>
              </a:r>
              <a:endParaRPr lang="es-ES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" name="Grupo 29"/>
          <p:cNvGrpSpPr/>
          <p:nvPr/>
        </p:nvGrpSpPr>
        <p:grpSpPr>
          <a:xfrm>
            <a:off x="608695" y="3010504"/>
            <a:ext cx="3144850" cy="1716762"/>
            <a:chOff x="955744" y="4448511"/>
            <a:chExt cx="3144850" cy="1716762"/>
          </a:xfrm>
        </p:grpSpPr>
        <p:sp>
          <p:nvSpPr>
            <p:cNvPr id="4" name="Freeform 10">
              <a:extLst>
                <a:ext uri="{FF2B5EF4-FFF2-40B4-BE49-F238E27FC236}">
                  <a16:creationId xmlns:a16="http://schemas.microsoft.com/office/drawing/2014/main" id="{A0FE4677-7FF2-478B-889A-FF67E6B8E9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690" y="4448511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1600" dirty="0">
                <a:solidFill>
                  <a:schemeClr val="tx1"/>
                </a:solidFill>
                <a:latin typeface="Open Sans Light" panose="020B0306030504020204" pitchFamily="34" charset="0"/>
              </a:endParaRPr>
            </a:p>
          </p:txBody>
        </p:sp>
        <p:sp>
          <p:nvSpPr>
            <p:cNvPr id="5" name="Freeform 12">
              <a:extLst>
                <a:ext uri="{FF2B5EF4-FFF2-40B4-BE49-F238E27FC236}">
                  <a16:creationId xmlns:a16="http://schemas.microsoft.com/office/drawing/2014/main" id="{2AE75B3E-B8B8-4401-B6FD-505A943F38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227" y="4585902"/>
              <a:ext cx="730797" cy="1099446"/>
            </a:xfrm>
            <a:custGeom>
              <a:avLst/>
              <a:gdLst>
                <a:gd name="T0" fmla="*/ 1483 w 1484"/>
                <a:gd name="T1" fmla="*/ 2174 h 2237"/>
                <a:gd name="T2" fmla="*/ 1483 w 1484"/>
                <a:gd name="T3" fmla="*/ 2174 h 2237"/>
                <a:gd name="T4" fmla="*/ 1118 w 1484"/>
                <a:gd name="T5" fmla="*/ 2236 h 2237"/>
                <a:gd name="T6" fmla="*/ 1118 w 1484"/>
                <a:gd name="T7" fmla="*/ 2236 h 2237"/>
                <a:gd name="T8" fmla="*/ 0 w 1484"/>
                <a:gd name="T9" fmla="*/ 1117 h 2237"/>
                <a:gd name="T10" fmla="*/ 0 w 1484"/>
                <a:gd name="T11" fmla="*/ 1117 h 2237"/>
                <a:gd name="T12" fmla="*/ 1118 w 1484"/>
                <a:gd name="T13" fmla="*/ 0 h 2237"/>
                <a:gd name="T14" fmla="*/ 1118 w 1484"/>
                <a:gd name="T15" fmla="*/ 0 h 2237"/>
                <a:gd name="T16" fmla="*/ 1482 w 1484"/>
                <a:gd name="T17" fmla="*/ 60 h 2237"/>
                <a:gd name="T18" fmla="*/ 1483 w 1484"/>
                <a:gd name="T19" fmla="*/ 2174 h 2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4" h="2237">
                  <a:moveTo>
                    <a:pt x="1483" y="2174"/>
                  </a:moveTo>
                  <a:lnTo>
                    <a:pt x="1483" y="2174"/>
                  </a:lnTo>
                  <a:cubicBezTo>
                    <a:pt x="1367" y="2213"/>
                    <a:pt x="1244" y="2236"/>
                    <a:pt x="1118" y="2236"/>
                  </a:cubicBezTo>
                  <a:lnTo>
                    <a:pt x="1118" y="2236"/>
                  </a:lnTo>
                  <a:cubicBezTo>
                    <a:pt x="501" y="2236"/>
                    <a:pt x="0" y="1735"/>
                    <a:pt x="0" y="1117"/>
                  </a:cubicBezTo>
                  <a:lnTo>
                    <a:pt x="0" y="1117"/>
                  </a:lnTo>
                  <a:cubicBezTo>
                    <a:pt x="0" y="499"/>
                    <a:pt x="501" y="0"/>
                    <a:pt x="1118" y="0"/>
                  </a:cubicBezTo>
                  <a:lnTo>
                    <a:pt x="1118" y="0"/>
                  </a:lnTo>
                  <a:cubicBezTo>
                    <a:pt x="1246" y="0"/>
                    <a:pt x="1368" y="20"/>
                    <a:pt x="1482" y="60"/>
                  </a:cubicBezTo>
                  <a:lnTo>
                    <a:pt x="1483" y="2174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7" name="TextBox 20">
              <a:extLst>
                <a:ext uri="{FF2B5EF4-FFF2-40B4-BE49-F238E27FC236}">
                  <a16:creationId xmlns:a16="http://schemas.microsoft.com/office/drawing/2014/main" id="{ADF34DC6-B348-43B3-A58D-59BEF752D813}"/>
                </a:ext>
              </a:extLst>
            </p:cNvPr>
            <p:cNvSpPr txBox="1"/>
            <p:nvPr/>
          </p:nvSpPr>
          <p:spPr>
            <a:xfrm>
              <a:off x="955744" y="4568222"/>
              <a:ext cx="769763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4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4</a:t>
              </a:r>
            </a:p>
          </p:txBody>
        </p:sp>
        <p:sp>
          <p:nvSpPr>
            <p:cNvPr id="29" name="Subtitle 2">
              <a:extLst>
                <a:ext uri="{FF2B5EF4-FFF2-40B4-BE49-F238E27FC236}">
                  <a16:creationId xmlns:a16="http://schemas.microsoft.com/office/drawing/2014/main" id="{100BD07C-5F6D-496F-B6C6-97C6D42CB4DD}"/>
                </a:ext>
              </a:extLst>
            </p:cNvPr>
            <p:cNvSpPr txBox="1">
              <a:spLocks/>
            </p:cNvSpPr>
            <p:nvPr/>
          </p:nvSpPr>
          <p:spPr>
            <a:xfrm>
              <a:off x="1813543" y="4695930"/>
              <a:ext cx="2235452" cy="9325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  RECLAMOS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CO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0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CO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%</a:t>
              </a:r>
            </a:p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" name="Grupo 31"/>
          <p:cNvGrpSpPr/>
          <p:nvPr/>
        </p:nvGrpSpPr>
        <p:grpSpPr>
          <a:xfrm>
            <a:off x="3886687" y="3032955"/>
            <a:ext cx="3132458" cy="1716762"/>
            <a:chOff x="4335949" y="4448511"/>
            <a:chExt cx="3132458" cy="1716762"/>
          </a:xfrm>
        </p:grpSpPr>
        <p:sp>
          <p:nvSpPr>
            <p:cNvPr id="12" name="Freeform 16">
              <a:extLst>
                <a:ext uri="{FF2B5EF4-FFF2-40B4-BE49-F238E27FC236}">
                  <a16:creationId xmlns:a16="http://schemas.microsoft.com/office/drawing/2014/main" id="{CD1CF841-6204-43DD-9919-89156C7F93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6429" y="4448511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6D3F9F80-C3B2-4D13-9DDE-23F1EA751D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5949" y="4725443"/>
              <a:ext cx="830548" cy="1105952"/>
            </a:xfrm>
            <a:custGeom>
              <a:avLst/>
              <a:gdLst>
                <a:gd name="T0" fmla="*/ 1686 w 1687"/>
                <a:gd name="T1" fmla="*/ 2094 h 2247"/>
                <a:gd name="T2" fmla="*/ 1686 w 1687"/>
                <a:gd name="T3" fmla="*/ 2094 h 2247"/>
                <a:gd name="T4" fmla="*/ 1123 w 1687"/>
                <a:gd name="T5" fmla="*/ 2246 h 2247"/>
                <a:gd name="T6" fmla="*/ 1123 w 1687"/>
                <a:gd name="T7" fmla="*/ 2246 h 2247"/>
                <a:gd name="T8" fmla="*/ 0 w 1687"/>
                <a:gd name="T9" fmla="*/ 1123 h 2247"/>
                <a:gd name="T10" fmla="*/ 0 w 1687"/>
                <a:gd name="T11" fmla="*/ 1123 h 2247"/>
                <a:gd name="T12" fmla="*/ 1123 w 1687"/>
                <a:gd name="T13" fmla="*/ 0 h 2247"/>
                <a:gd name="T14" fmla="*/ 1123 w 1687"/>
                <a:gd name="T15" fmla="*/ 0 h 2247"/>
                <a:gd name="T16" fmla="*/ 1686 w 1687"/>
                <a:gd name="T17" fmla="*/ 151 h 2247"/>
                <a:gd name="T18" fmla="*/ 1686 w 1687"/>
                <a:gd name="T19" fmla="*/ 2094 h 2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7" h="2247">
                  <a:moveTo>
                    <a:pt x="1686" y="2094"/>
                  </a:moveTo>
                  <a:lnTo>
                    <a:pt x="1686" y="2094"/>
                  </a:lnTo>
                  <a:cubicBezTo>
                    <a:pt x="1522" y="2188"/>
                    <a:pt x="1325" y="2246"/>
                    <a:pt x="1123" y="2246"/>
                  </a:cubicBezTo>
                  <a:lnTo>
                    <a:pt x="1123" y="2246"/>
                  </a:lnTo>
                  <a:cubicBezTo>
                    <a:pt x="503" y="2246"/>
                    <a:pt x="0" y="1743"/>
                    <a:pt x="0" y="1123"/>
                  </a:cubicBezTo>
                  <a:lnTo>
                    <a:pt x="0" y="1123"/>
                  </a:lnTo>
                  <a:cubicBezTo>
                    <a:pt x="0" y="503"/>
                    <a:pt x="503" y="0"/>
                    <a:pt x="1123" y="0"/>
                  </a:cubicBezTo>
                  <a:lnTo>
                    <a:pt x="1123" y="0"/>
                  </a:lnTo>
                  <a:cubicBezTo>
                    <a:pt x="1328" y="0"/>
                    <a:pt x="1521" y="55"/>
                    <a:pt x="1686" y="151"/>
                  </a:cubicBezTo>
                  <a:lnTo>
                    <a:pt x="1686" y="2094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9" name="TextBox 22">
              <a:extLst>
                <a:ext uri="{FF2B5EF4-FFF2-40B4-BE49-F238E27FC236}">
                  <a16:creationId xmlns:a16="http://schemas.microsoft.com/office/drawing/2014/main" id="{82287C18-F7CC-43B1-AE12-8B04FD860A8B}"/>
                </a:ext>
              </a:extLst>
            </p:cNvPr>
            <p:cNvSpPr txBox="1"/>
            <p:nvPr/>
          </p:nvSpPr>
          <p:spPr>
            <a:xfrm>
              <a:off x="4355571" y="4729811"/>
              <a:ext cx="753732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5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5</a:t>
              </a:r>
            </a:p>
          </p:txBody>
        </p:sp>
        <p:sp>
          <p:nvSpPr>
            <p:cNvPr id="31" name="Subtitle 2">
              <a:extLst>
                <a:ext uri="{FF2B5EF4-FFF2-40B4-BE49-F238E27FC236}">
                  <a16:creationId xmlns:a16="http://schemas.microsoft.com/office/drawing/2014/main" id="{0C03989B-C1DB-4F9F-983A-B4F94031C634}"/>
                </a:ext>
              </a:extLst>
            </p:cNvPr>
            <p:cNvSpPr txBox="1">
              <a:spLocks/>
            </p:cNvSpPr>
            <p:nvPr/>
          </p:nvSpPr>
          <p:spPr>
            <a:xfrm>
              <a:off x="5290914" y="4914081"/>
              <a:ext cx="2177493" cy="9325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    SUGERENCIAS </a:t>
              </a: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ES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s-ES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0</a:t>
              </a: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ES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%</a:t>
              </a:r>
            </a:p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" name="Grupo 33"/>
          <p:cNvGrpSpPr/>
          <p:nvPr/>
        </p:nvGrpSpPr>
        <p:grpSpPr>
          <a:xfrm>
            <a:off x="7466283" y="3065083"/>
            <a:ext cx="3037192" cy="1716762"/>
            <a:chOff x="8025767" y="4253200"/>
            <a:chExt cx="3037192" cy="1716762"/>
          </a:xfrm>
        </p:grpSpPr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C43962E1-23CC-4EE5-8CA3-42DABE43B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4055" y="4253200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9" name="Freeform 15">
              <a:extLst>
                <a:ext uri="{FF2B5EF4-FFF2-40B4-BE49-F238E27FC236}">
                  <a16:creationId xmlns:a16="http://schemas.microsoft.com/office/drawing/2014/main" id="{946A8150-DADB-410B-9E6E-CA6D8CF899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7194" y="4385624"/>
              <a:ext cx="587673" cy="1175345"/>
            </a:xfrm>
            <a:custGeom>
              <a:avLst/>
              <a:gdLst>
                <a:gd name="T0" fmla="*/ 1193 w 1194"/>
                <a:gd name="T1" fmla="*/ 2387 h 2388"/>
                <a:gd name="T2" fmla="*/ 1193 w 1194"/>
                <a:gd name="T3" fmla="*/ 2387 h 2388"/>
                <a:gd name="T4" fmla="*/ 0 w 1194"/>
                <a:gd name="T5" fmla="*/ 1193 h 2388"/>
                <a:gd name="T6" fmla="*/ 0 w 1194"/>
                <a:gd name="T7" fmla="*/ 1193 h 2388"/>
                <a:gd name="T8" fmla="*/ 1193 w 1194"/>
                <a:gd name="T9" fmla="*/ 0 h 2388"/>
                <a:gd name="T10" fmla="*/ 1193 w 1194"/>
                <a:gd name="T11" fmla="*/ 2387 h 2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94" h="2388">
                  <a:moveTo>
                    <a:pt x="1193" y="2387"/>
                  </a:moveTo>
                  <a:lnTo>
                    <a:pt x="1193" y="2387"/>
                  </a:lnTo>
                  <a:cubicBezTo>
                    <a:pt x="534" y="2387"/>
                    <a:pt x="0" y="1852"/>
                    <a:pt x="0" y="1193"/>
                  </a:cubicBezTo>
                  <a:lnTo>
                    <a:pt x="0" y="1193"/>
                  </a:lnTo>
                  <a:cubicBezTo>
                    <a:pt x="0" y="534"/>
                    <a:pt x="534" y="0"/>
                    <a:pt x="1193" y="0"/>
                  </a:cubicBezTo>
                  <a:lnTo>
                    <a:pt x="1193" y="2387"/>
                  </a:ln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21" name="TextBox 24">
              <a:extLst>
                <a:ext uri="{FF2B5EF4-FFF2-40B4-BE49-F238E27FC236}">
                  <a16:creationId xmlns:a16="http://schemas.microsoft.com/office/drawing/2014/main" id="{D827597E-539D-43D6-96C4-34833E50796A}"/>
                </a:ext>
              </a:extLst>
            </p:cNvPr>
            <p:cNvSpPr txBox="1"/>
            <p:nvPr/>
          </p:nvSpPr>
          <p:spPr>
            <a:xfrm>
              <a:off x="8025767" y="4479921"/>
              <a:ext cx="750526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6">
                      <a:lumMod val="1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6</a:t>
              </a:r>
            </a:p>
          </p:txBody>
        </p:sp>
        <p:sp>
          <p:nvSpPr>
            <p:cNvPr id="33" name="Subtitle 2">
              <a:extLst>
                <a:ext uri="{FF2B5EF4-FFF2-40B4-BE49-F238E27FC236}">
                  <a16:creationId xmlns:a16="http://schemas.microsoft.com/office/drawing/2014/main" id="{52B44FB7-F1BE-41D9-B389-B34CBDA72644}"/>
                </a:ext>
              </a:extLst>
            </p:cNvPr>
            <p:cNvSpPr txBox="1">
              <a:spLocks/>
            </p:cNvSpPr>
            <p:nvPr/>
          </p:nvSpPr>
          <p:spPr>
            <a:xfrm>
              <a:off x="8931178" y="4721675"/>
              <a:ext cx="1854658" cy="9325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DENUNCIAS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0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CO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%</a:t>
              </a:r>
            </a:p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" name="Grupo 34"/>
          <p:cNvGrpSpPr/>
          <p:nvPr/>
        </p:nvGrpSpPr>
        <p:grpSpPr>
          <a:xfrm>
            <a:off x="746181" y="4781845"/>
            <a:ext cx="2955765" cy="1547497"/>
            <a:chOff x="8107194" y="4253200"/>
            <a:chExt cx="2955765" cy="1716762"/>
          </a:xfrm>
        </p:grpSpPr>
        <p:sp>
          <p:nvSpPr>
            <p:cNvPr id="36" name="Freeform 13">
              <a:extLst>
                <a:ext uri="{FF2B5EF4-FFF2-40B4-BE49-F238E27FC236}">
                  <a16:creationId xmlns:a16="http://schemas.microsoft.com/office/drawing/2014/main" id="{C43962E1-23CC-4EE5-8CA3-42DABE43B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4055" y="4253200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37" name="Freeform 15">
              <a:extLst>
                <a:ext uri="{FF2B5EF4-FFF2-40B4-BE49-F238E27FC236}">
                  <a16:creationId xmlns:a16="http://schemas.microsoft.com/office/drawing/2014/main" id="{946A8150-DADB-410B-9E6E-CA6D8CF899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7194" y="4385624"/>
              <a:ext cx="587673" cy="1175345"/>
            </a:xfrm>
            <a:custGeom>
              <a:avLst/>
              <a:gdLst>
                <a:gd name="T0" fmla="*/ 1193 w 1194"/>
                <a:gd name="T1" fmla="*/ 2387 h 2388"/>
                <a:gd name="T2" fmla="*/ 1193 w 1194"/>
                <a:gd name="T3" fmla="*/ 2387 h 2388"/>
                <a:gd name="T4" fmla="*/ 0 w 1194"/>
                <a:gd name="T5" fmla="*/ 1193 h 2388"/>
                <a:gd name="T6" fmla="*/ 0 w 1194"/>
                <a:gd name="T7" fmla="*/ 1193 h 2388"/>
                <a:gd name="T8" fmla="*/ 1193 w 1194"/>
                <a:gd name="T9" fmla="*/ 0 h 2388"/>
                <a:gd name="T10" fmla="*/ 1193 w 1194"/>
                <a:gd name="T11" fmla="*/ 2387 h 2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94" h="2388">
                  <a:moveTo>
                    <a:pt x="1193" y="2387"/>
                  </a:moveTo>
                  <a:lnTo>
                    <a:pt x="1193" y="2387"/>
                  </a:lnTo>
                  <a:cubicBezTo>
                    <a:pt x="534" y="2387"/>
                    <a:pt x="0" y="1852"/>
                    <a:pt x="0" y="1193"/>
                  </a:cubicBezTo>
                  <a:lnTo>
                    <a:pt x="0" y="1193"/>
                  </a:lnTo>
                  <a:cubicBezTo>
                    <a:pt x="0" y="534"/>
                    <a:pt x="534" y="0"/>
                    <a:pt x="1193" y="0"/>
                  </a:cubicBezTo>
                  <a:lnTo>
                    <a:pt x="1193" y="2387"/>
                  </a:ln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38" name="TextBox 24">
              <a:extLst>
                <a:ext uri="{FF2B5EF4-FFF2-40B4-BE49-F238E27FC236}">
                  <a16:creationId xmlns:a16="http://schemas.microsoft.com/office/drawing/2014/main" id="{D827597E-539D-43D6-96C4-34833E50796A}"/>
                </a:ext>
              </a:extLst>
            </p:cNvPr>
            <p:cNvSpPr txBox="1"/>
            <p:nvPr/>
          </p:nvSpPr>
          <p:spPr>
            <a:xfrm>
              <a:off x="8107519" y="4479921"/>
              <a:ext cx="668774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6">
                      <a:lumMod val="1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7</a:t>
              </a:r>
            </a:p>
          </p:txBody>
        </p:sp>
        <p:sp>
          <p:nvSpPr>
            <p:cNvPr id="39" name="Subtitle 2">
              <a:extLst>
                <a:ext uri="{FF2B5EF4-FFF2-40B4-BE49-F238E27FC236}">
                  <a16:creationId xmlns:a16="http://schemas.microsoft.com/office/drawing/2014/main" id="{52B44FB7-F1BE-41D9-B389-B34CBDA72644}"/>
                </a:ext>
              </a:extLst>
            </p:cNvPr>
            <p:cNvSpPr txBox="1">
              <a:spLocks/>
            </p:cNvSpPr>
            <p:nvPr/>
          </p:nvSpPr>
          <p:spPr>
            <a:xfrm>
              <a:off x="8931178" y="4721674"/>
              <a:ext cx="1854658" cy="788729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OTRO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CO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15</a:t>
              </a:r>
              <a:r>
                <a:rPr lang="es-CO" sz="1600" b="1" dirty="0" smtClean="0"/>
                <a:t> 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 smtClean="0">
                  <a:solidFill>
                    <a:srgbClr val="000000"/>
                  </a:solidFill>
                  <a:latin typeface="Arial" panose="020B0604020202020204" pitchFamily="34" charset="0"/>
                </a:rPr>
                <a:t>4%</a:t>
              </a:r>
              <a:r>
                <a:rPr lang="es-CO" sz="1600" b="1" dirty="0" smtClean="0"/>
                <a:t>  </a:t>
              </a: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133" y="4928136"/>
            <a:ext cx="1621012" cy="148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5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784" y="3799848"/>
            <a:ext cx="1646063" cy="170093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132" y="3522105"/>
            <a:ext cx="5735276" cy="216015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4282" y="3631255"/>
            <a:ext cx="755656" cy="190789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1252" y="3992329"/>
            <a:ext cx="1304657" cy="1310754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3358550" y="3600755"/>
            <a:ext cx="39956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dirty="0"/>
              <a:t>Durante el mes de </a:t>
            </a:r>
            <a:r>
              <a:rPr lang="es-CO" sz="2000" dirty="0" smtClean="0"/>
              <a:t>Septiembre  de 2022 </a:t>
            </a:r>
            <a:r>
              <a:rPr lang="es-CO" sz="2000" dirty="0"/>
              <a:t>la </a:t>
            </a:r>
            <a:r>
              <a:rPr lang="es-CO" sz="2000" dirty="0" smtClean="0"/>
              <a:t>modalidad de petición más </a:t>
            </a:r>
            <a:r>
              <a:rPr lang="es-CO" sz="2000" dirty="0"/>
              <a:t>representativa </a:t>
            </a:r>
            <a:r>
              <a:rPr lang="es-CO" sz="2000" dirty="0" smtClean="0"/>
              <a:t>fueron las </a:t>
            </a:r>
            <a:r>
              <a:rPr lang="es-CO" sz="2000" dirty="0"/>
              <a:t>peticiones de interés </a:t>
            </a:r>
            <a:r>
              <a:rPr lang="es-CO" sz="2000" dirty="0" smtClean="0"/>
              <a:t>particular con 275 </a:t>
            </a:r>
            <a:r>
              <a:rPr lang="es-CO" sz="2000" dirty="0"/>
              <a:t>solicitudes correspondiente al </a:t>
            </a:r>
            <a:r>
              <a:rPr lang="es-CO" sz="2000" dirty="0" smtClean="0"/>
              <a:t>77%.</a:t>
            </a:r>
            <a:endParaRPr lang="es-CO" sz="20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2788" y="1332350"/>
            <a:ext cx="2389839" cy="2188654"/>
          </a:xfrm>
          <a:prstGeom prst="rect">
            <a:avLst/>
          </a:prstGeom>
        </p:spPr>
      </p:pic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2833680"/>
              </p:ext>
            </p:extLst>
          </p:nvPr>
        </p:nvGraphicFramePr>
        <p:xfrm>
          <a:off x="1805719" y="343999"/>
          <a:ext cx="6734176" cy="2600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3351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59516" y="248776"/>
            <a:ext cx="2985113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800" dirty="0">
                <a:latin typeface="MyriadPro-Regular" panose="020B0503030403020204" pitchFamily="34" charset="0"/>
              </a:rPr>
              <a:t>P Q R S D</a:t>
            </a:r>
            <a:endParaRPr lang="es-CO" dirty="0"/>
          </a:p>
        </p:txBody>
      </p:sp>
      <p:sp>
        <p:nvSpPr>
          <p:cNvPr id="3" name="Rectángulo 2"/>
          <p:cNvSpPr/>
          <p:nvPr/>
        </p:nvSpPr>
        <p:spPr>
          <a:xfrm>
            <a:off x="3994727" y="433442"/>
            <a:ext cx="293716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700" dirty="0">
                <a:latin typeface="MyriadPro-Regular" panose="020B0503030403020204" pitchFamily="34" charset="0"/>
              </a:rPr>
              <a:t>asignadas a dependencias</a:t>
            </a:r>
          </a:p>
          <a:p>
            <a:r>
              <a:rPr lang="es-CO" sz="1700" dirty="0">
                <a:latin typeface="MyriadPro-Regular" panose="020B0503030403020204" pitchFamily="34" charset="0"/>
              </a:rPr>
              <a:t>y grupos internos de trabajo</a:t>
            </a:r>
            <a:endParaRPr lang="es-CO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2386" y="1581064"/>
            <a:ext cx="4957083" cy="239305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8220" y="1761926"/>
            <a:ext cx="759341" cy="1916723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6710623" y="1970670"/>
            <a:ext cx="40159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El </a:t>
            </a:r>
            <a:r>
              <a:rPr lang="es-CO" dirty="0" smtClean="0"/>
              <a:t>94% </a:t>
            </a:r>
            <a:r>
              <a:rPr lang="es-CO" dirty="0"/>
              <a:t>de las </a:t>
            </a:r>
            <a:r>
              <a:rPr lang="es-CO" dirty="0" smtClean="0"/>
              <a:t>PQRSD fueron </a:t>
            </a:r>
            <a:r>
              <a:rPr lang="es-CO" dirty="0"/>
              <a:t>asignadas </a:t>
            </a:r>
            <a:r>
              <a:rPr lang="es-CO" dirty="0" smtClean="0"/>
              <a:t>a Sala de docentes, correspondientes a las solicitudes de  adición y cancelación de unidades de formación, cargue de documentos, solicitudes presentadas en extemporaneidad por los interesados. </a:t>
            </a:r>
            <a:endParaRPr lang="es-CO" dirty="0"/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1741" y="3826727"/>
            <a:ext cx="2388883" cy="2188525"/>
          </a:xfrm>
          <a:prstGeom prst="rect">
            <a:avLst/>
          </a:prstGeom>
        </p:spPr>
      </p:pic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3072869"/>
              </p:ext>
            </p:extLst>
          </p:nvPr>
        </p:nvGraphicFramePr>
        <p:xfrm>
          <a:off x="430822" y="1581064"/>
          <a:ext cx="5791201" cy="2857500"/>
        </p:xfrm>
        <a:graphic>
          <a:graphicData uri="http://schemas.openxmlformats.org/drawingml/2006/table">
            <a:tbl>
              <a:tblPr/>
              <a:tblGrid>
                <a:gridCol w="330019">
                  <a:extLst>
                    <a:ext uri="{9D8B030D-6E8A-4147-A177-3AD203B41FA5}">
                      <a16:colId xmlns:a16="http://schemas.microsoft.com/office/drawing/2014/main" val="4278210434"/>
                    </a:ext>
                  </a:extLst>
                </a:gridCol>
                <a:gridCol w="2056273">
                  <a:extLst>
                    <a:ext uri="{9D8B030D-6E8A-4147-A177-3AD203B41FA5}">
                      <a16:colId xmlns:a16="http://schemas.microsoft.com/office/drawing/2014/main" val="1260167349"/>
                    </a:ext>
                  </a:extLst>
                </a:gridCol>
                <a:gridCol w="863127">
                  <a:extLst>
                    <a:ext uri="{9D8B030D-6E8A-4147-A177-3AD203B41FA5}">
                      <a16:colId xmlns:a16="http://schemas.microsoft.com/office/drawing/2014/main" val="1956400270"/>
                    </a:ext>
                  </a:extLst>
                </a:gridCol>
                <a:gridCol w="875820">
                  <a:extLst>
                    <a:ext uri="{9D8B030D-6E8A-4147-A177-3AD203B41FA5}">
                      <a16:colId xmlns:a16="http://schemas.microsoft.com/office/drawing/2014/main" val="1349225166"/>
                    </a:ext>
                  </a:extLst>
                </a:gridCol>
                <a:gridCol w="875820">
                  <a:extLst>
                    <a:ext uri="{9D8B030D-6E8A-4147-A177-3AD203B41FA5}">
                      <a16:colId xmlns:a16="http://schemas.microsoft.com/office/drawing/2014/main" val="24816256"/>
                    </a:ext>
                  </a:extLst>
                </a:gridCol>
                <a:gridCol w="790142">
                  <a:extLst>
                    <a:ext uri="{9D8B030D-6E8A-4147-A177-3AD203B41FA5}">
                      <a16:colId xmlns:a16="http://schemas.microsoft.com/office/drawing/2014/main" val="269919992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DEPENDENCIA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RECIBIDAS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ATENDIDAS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SIN ATENDER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PORCENTAJE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846972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ATENCION AL USUARIO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52814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CONTRATACION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27448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JURIDICA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082055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RECTORIA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45444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REGISTRO Y CONTROL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13947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 DE DOCENTES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48949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TALENTO HUMANO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265472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FINANCIERA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7372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VICERRECTORIA ACADEMICA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365662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B. UNIVERSITARIO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33339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CIECYT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04628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CONSEJO ACADEMICO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541584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VICERRECTORIA ADMINISTRATIVA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9767104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44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422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659423" y="3094391"/>
            <a:ext cx="10032023" cy="278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s-CO" dirty="0" smtClean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Las 20 </a:t>
            </a:r>
            <a:r>
              <a:rPr lang="es-CO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peticiones que no fueron resueltas, </a:t>
            </a:r>
            <a:r>
              <a:rPr lang="es-CO" dirty="0" smtClean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corresponden a tramites de autorización de cargue de documentos, aplazamiento de semestre, adición y cancelación de unidades de formación, convenios y certificaciones de liquidación de contratos.</a:t>
            </a:r>
            <a:endParaRPr lang="es-CO" sz="12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s-CO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 </a:t>
            </a:r>
            <a:endParaRPr lang="es-CO" sz="12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s-CO" dirty="0" smtClean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El Consejo Académico resolvió la mayoría de la peticiones que se direccionaron a los jefes de programa.</a:t>
            </a:r>
          </a:p>
          <a:p>
            <a:pPr algn="just">
              <a:lnSpc>
                <a:spcPct val="115000"/>
              </a:lnSpc>
            </a:pPr>
            <a:endParaRPr lang="es-CO" dirty="0">
              <a:latin typeface="Calibri" panose="020F0502020204030204" pitchFamily="34" charset="0"/>
              <a:ea typeface="MS Mincho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s-CO" dirty="0" smtClean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La certificación de liquidación de contratos se </a:t>
            </a:r>
            <a:r>
              <a:rPr lang="es-CO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resolvió </a:t>
            </a:r>
            <a:r>
              <a:rPr lang="es-CO" dirty="0" smtClean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de manera extemporánea.</a:t>
            </a:r>
            <a:endParaRPr lang="es-CO" sz="12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s-CO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 </a:t>
            </a:r>
            <a:endParaRPr lang="es-CO" sz="12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s-CO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Las demás peticiones se respondieron a tiempo.</a:t>
            </a:r>
            <a:endParaRPr lang="es-CO" sz="12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s-CO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 </a:t>
            </a:r>
            <a:endParaRPr lang="es-CO" sz="12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s-CO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Se realizó el seguimiento y el recordatorio para las respuestas </a:t>
            </a:r>
            <a:r>
              <a:rPr lang="es-CO" dirty="0" smtClean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oportunas.</a:t>
            </a:r>
            <a:endParaRPr lang="es-CO" sz="12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endParaRPr lang="es-CO" sz="1200" dirty="0">
              <a:effectLst/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2835488"/>
              </p:ext>
            </p:extLst>
          </p:nvPr>
        </p:nvGraphicFramePr>
        <p:xfrm>
          <a:off x="3389434" y="247650"/>
          <a:ext cx="4572000" cy="3162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54818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2504890"/>
              </p:ext>
            </p:extLst>
          </p:nvPr>
        </p:nvGraphicFramePr>
        <p:xfrm>
          <a:off x="2133602" y="3616356"/>
          <a:ext cx="5037455" cy="2511112"/>
        </p:xfrm>
        <a:graphic>
          <a:graphicData uri="http://schemas.openxmlformats.org/drawingml/2006/table">
            <a:tbl>
              <a:tblPr firstRow="1" firstCol="1" bandRow="1"/>
              <a:tblGrid>
                <a:gridCol w="3507740">
                  <a:extLst>
                    <a:ext uri="{9D8B030D-6E8A-4147-A177-3AD203B41FA5}">
                      <a16:colId xmlns:a16="http://schemas.microsoft.com/office/drawing/2014/main" val="3684606340"/>
                    </a:ext>
                  </a:extLst>
                </a:gridCol>
                <a:gridCol w="1529715">
                  <a:extLst>
                    <a:ext uri="{9D8B030D-6E8A-4147-A177-3AD203B41FA5}">
                      <a16:colId xmlns:a16="http://schemas.microsoft.com/office/drawing/2014/main" val="1163970205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Tiempo promedio de respuesta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5992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Tipos de petición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Días permitidos para respuesta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82043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EXPEDICIÓN COPIAS DE DOCUMENTOS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0219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TRASLADOS POR COMPETENCIA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3895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ENTES DE CONTROL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8343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CONSULTAS DE INFORMACIÓN TÉCNICA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65256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QUEJAS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7297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RECLAMOS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38969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SUGERENCIAS Y FELICITACIONES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7431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DERECHOS DE PETICIÓN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667172"/>
                  </a:ext>
                </a:extLst>
              </a:tr>
            </a:tbl>
          </a:graphicData>
        </a:graphic>
      </p:graphicFrame>
      <p:sp>
        <p:nvSpPr>
          <p:cNvPr id="7" name="Rectángulo 6"/>
          <p:cNvSpPr/>
          <p:nvPr/>
        </p:nvSpPr>
        <p:spPr>
          <a:xfrm>
            <a:off x="2274278" y="287955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sz="3200" b="1" dirty="0">
                <a:solidFill>
                  <a:srgbClr val="1A3B8F"/>
                </a:solidFill>
                <a:latin typeface="Arial" panose="020B0604020202020204" pitchFamily="34" charset="0"/>
              </a:rPr>
              <a:t>Gestión de traslados y acceso a la Información </a:t>
            </a:r>
            <a:endParaRPr lang="es-CO" dirty="0"/>
          </a:p>
        </p:txBody>
      </p:sp>
      <p:sp>
        <p:nvSpPr>
          <p:cNvPr id="8" name="Rectángulo 7"/>
          <p:cNvSpPr/>
          <p:nvPr/>
        </p:nvSpPr>
        <p:spPr>
          <a:xfrm>
            <a:off x="949570" y="1365173"/>
            <a:ext cx="107793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Durante el presente mes no se presento ningún evento donde </a:t>
            </a:r>
            <a:r>
              <a:rPr lang="es-CO" dirty="0" smtClean="0"/>
              <a:t>se niegue </a:t>
            </a:r>
            <a:r>
              <a:rPr lang="es-CO" dirty="0"/>
              <a:t>el acceso a la información de la entidad</a:t>
            </a:r>
            <a:r>
              <a:rPr lang="es-CO" dirty="0" smtClean="0"/>
              <a:t>. </a:t>
            </a:r>
          </a:p>
          <a:p>
            <a:pPr algn="just"/>
            <a:endParaRPr lang="es-CO" dirty="0"/>
          </a:p>
          <a:p>
            <a:pPr algn="just"/>
            <a:r>
              <a:rPr lang="es-CO" dirty="0" smtClean="0"/>
              <a:t>Respecto del Requerimiento Probatorio </a:t>
            </a:r>
            <a:r>
              <a:rPr lang="es-CO" dirty="0" err="1" smtClean="0"/>
              <a:t>Nr</a:t>
            </a:r>
            <a:r>
              <a:rPr lang="es-CO" dirty="0" smtClean="0"/>
              <a:t> 2021-00092, el Instituto Tecnológico </a:t>
            </a:r>
            <a:r>
              <a:rPr lang="es-CO" dirty="0"/>
              <a:t>del </a:t>
            </a:r>
            <a:r>
              <a:rPr lang="es-CO" dirty="0" smtClean="0"/>
              <a:t>Putumayo, respondió oportunamente </a:t>
            </a:r>
            <a:r>
              <a:rPr lang="es-CO" dirty="0"/>
              <a:t>al Juzgado segundo Administrativo del Circuito de </a:t>
            </a:r>
            <a:r>
              <a:rPr lang="es-CO" dirty="0" smtClean="0"/>
              <a:t>Mocoa, remitiendo la información </a:t>
            </a:r>
            <a:r>
              <a:rPr lang="es-CO" dirty="0"/>
              <a:t>peticionada. </a:t>
            </a:r>
            <a:r>
              <a:rPr lang="es-CO" dirty="0" smtClean="0"/>
              <a:t>Con relacion al </a:t>
            </a:r>
            <a:r>
              <a:rPr lang="es-CO" dirty="0"/>
              <a:t>auto </a:t>
            </a:r>
            <a:r>
              <a:rPr lang="es-CO" dirty="0" smtClean="0"/>
              <a:t>interlocutorio Nº </a:t>
            </a:r>
            <a:r>
              <a:rPr lang="es-CO" dirty="0"/>
              <a:t>496 del 28-09-2022 </a:t>
            </a:r>
            <a:r>
              <a:rPr lang="es-CO" dirty="0" smtClean="0"/>
              <a:t>informan al Instituto Tecnológico del Putumayo que la </a:t>
            </a:r>
            <a:r>
              <a:rPr lang="es-CO" dirty="0"/>
              <a:t>acción de tutela 2022-00190 </a:t>
            </a:r>
            <a:r>
              <a:rPr lang="es-CO" dirty="0" smtClean="0"/>
              <a:t>en contra del ITP fue NEGADA. Respecto del Oficio </a:t>
            </a:r>
            <a:r>
              <a:rPr lang="es-CO" dirty="0"/>
              <a:t>No </a:t>
            </a:r>
            <a:r>
              <a:rPr lang="es-CO" dirty="0" smtClean="0"/>
              <a:t>0166 Medio </a:t>
            </a:r>
            <a:r>
              <a:rPr lang="es-CO" dirty="0"/>
              <a:t>De Control: Nulidad y Restablecimiento del Derecho, el </a:t>
            </a:r>
            <a:r>
              <a:rPr lang="es-CO" dirty="0" smtClean="0"/>
              <a:t>Instituto Tecnológico del Putumayo allego al Juzgado la </a:t>
            </a:r>
            <a:r>
              <a:rPr lang="es-CO" dirty="0"/>
              <a:t>documentación solicitada debidamente digitalizada en un solo </a:t>
            </a:r>
            <a:r>
              <a:rPr lang="es-CO" dirty="0" smtClean="0"/>
              <a:t>documento. </a:t>
            </a:r>
            <a:r>
              <a:rPr lang="es-CO" dirty="0"/>
              <a:t>En cuanto </a:t>
            </a:r>
            <a:r>
              <a:rPr lang="es-CO" dirty="0" smtClean="0"/>
              <a:t>a la Notificación de la Sentencia  </a:t>
            </a:r>
            <a:r>
              <a:rPr lang="es-CO" dirty="0"/>
              <a:t>2016-00683 (6188)PRIMERO: </a:t>
            </a:r>
            <a:r>
              <a:rPr lang="es-CO" dirty="0" smtClean="0"/>
              <a:t>declaran probada </a:t>
            </a:r>
            <a:r>
              <a:rPr lang="es-CO" dirty="0"/>
              <a:t>la excepción denominada «falta de cumplimiento de </a:t>
            </a:r>
            <a:r>
              <a:rPr lang="es-CO" dirty="0" smtClean="0"/>
              <a:t>la condición</a:t>
            </a:r>
            <a:r>
              <a:rPr lang="es-CO" dirty="0"/>
              <a:t>», propuesta por </a:t>
            </a:r>
            <a:r>
              <a:rPr lang="es-CO" dirty="0" smtClean="0"/>
              <a:t>el Instituto Tecnológico del Putumayo, ordenado costas procesales a la parte ejecutante.</a:t>
            </a:r>
            <a:endParaRPr lang="es-CO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1134" y="3396498"/>
            <a:ext cx="2834886" cy="259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6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88748" y="483661"/>
            <a:ext cx="37160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600" dirty="0">
                <a:latin typeface="MyriadPro-Regular" panose="020B0503030403020204" pitchFamily="34" charset="0"/>
              </a:rPr>
              <a:t>Recomendaciones</a:t>
            </a:r>
            <a:endParaRPr lang="es-C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737" y="1573823"/>
            <a:ext cx="5081955" cy="1793622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6021265" y="1641536"/>
            <a:ext cx="368716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Solicitar al Grupo de Gestión</a:t>
            </a:r>
          </a:p>
          <a:p>
            <a:pPr algn="just"/>
            <a:r>
              <a:rPr lang="es-CO" dirty="0"/>
              <a:t>Documental </a:t>
            </a:r>
            <a:r>
              <a:rPr lang="es-CO" dirty="0" smtClean="0"/>
              <a:t>de la institución la </a:t>
            </a:r>
            <a:r>
              <a:rPr lang="es-CO" dirty="0"/>
              <a:t>socialización, a</a:t>
            </a:r>
          </a:p>
          <a:p>
            <a:pPr algn="just"/>
            <a:r>
              <a:rPr lang="es-CO" dirty="0"/>
              <a:t>todas las dependencias de la</a:t>
            </a:r>
          </a:p>
          <a:p>
            <a:pPr algn="just"/>
            <a:r>
              <a:rPr lang="es-CO" dirty="0"/>
              <a:t>Entidad, del </a:t>
            </a:r>
            <a:r>
              <a:rPr lang="es-CO" dirty="0" smtClean="0"/>
              <a:t>tiempo promedio de respuesta </a:t>
            </a:r>
            <a:endParaRPr lang="es-CO" dirty="0"/>
          </a:p>
          <a:p>
            <a:pPr algn="just"/>
            <a:r>
              <a:rPr lang="es-CO" dirty="0" smtClean="0"/>
              <a:t>De las PQRSD, en concordancia con lo dispuesto por la Ley </a:t>
            </a:r>
            <a:r>
              <a:rPr lang="es-CO" dirty="0"/>
              <a:t>1755 de </a:t>
            </a:r>
            <a:r>
              <a:rPr lang="es-CO" dirty="0" smtClean="0"/>
              <a:t>2015. </a:t>
            </a:r>
            <a:endParaRPr lang="es-CO" dirty="0"/>
          </a:p>
          <a:p>
            <a:endParaRPr lang="es-CO" dirty="0"/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6DD8D568-9528-402D-BFCA-A7F78668D1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5014" y="1691039"/>
            <a:ext cx="1426133" cy="1426135"/>
          </a:xfrm>
          <a:custGeom>
            <a:avLst/>
            <a:gdLst>
              <a:gd name="T0" fmla="*/ 1938 w 3875"/>
              <a:gd name="T1" fmla="*/ 3875 h 3876"/>
              <a:gd name="T2" fmla="*/ 0 w 3875"/>
              <a:gd name="T3" fmla="*/ 1938 h 3876"/>
              <a:gd name="T4" fmla="*/ 1938 w 3875"/>
              <a:gd name="T5" fmla="*/ 0 h 3876"/>
              <a:gd name="T6" fmla="*/ 3874 w 3875"/>
              <a:gd name="T7" fmla="*/ 1938 h 3876"/>
              <a:gd name="T8" fmla="*/ 1938 w 3875"/>
              <a:gd name="T9" fmla="*/ 387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5" h="3876">
                <a:moveTo>
                  <a:pt x="1938" y="3875"/>
                </a:moveTo>
                <a:lnTo>
                  <a:pt x="0" y="1938"/>
                </a:lnTo>
                <a:lnTo>
                  <a:pt x="1938" y="0"/>
                </a:lnTo>
                <a:lnTo>
                  <a:pt x="3874" y="1938"/>
                </a:lnTo>
                <a:lnTo>
                  <a:pt x="1938" y="3875"/>
                </a:ln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3529F678-957C-4957-87B3-430C81EDD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4830" y="1820465"/>
            <a:ext cx="1184389" cy="1186012"/>
          </a:xfrm>
          <a:custGeom>
            <a:avLst/>
            <a:gdLst>
              <a:gd name="T0" fmla="*/ 1610 w 3220"/>
              <a:gd name="T1" fmla="*/ 3221 h 3222"/>
              <a:gd name="T2" fmla="*/ 0 w 3220"/>
              <a:gd name="T3" fmla="*/ 1611 h 3222"/>
              <a:gd name="T4" fmla="*/ 1610 w 3220"/>
              <a:gd name="T5" fmla="*/ 0 h 3222"/>
              <a:gd name="T6" fmla="*/ 3219 w 3220"/>
              <a:gd name="T7" fmla="*/ 1611 h 3222"/>
              <a:gd name="T8" fmla="*/ 1610 w 3220"/>
              <a:gd name="T9" fmla="*/ 3221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2">
                <a:moveTo>
                  <a:pt x="1610" y="3221"/>
                </a:moveTo>
                <a:lnTo>
                  <a:pt x="0" y="1611"/>
                </a:lnTo>
                <a:lnTo>
                  <a:pt x="1610" y="0"/>
                </a:lnTo>
                <a:lnTo>
                  <a:pt x="3219" y="1611"/>
                </a:lnTo>
                <a:lnTo>
                  <a:pt x="1610" y="3221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8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5248272" y="2023930"/>
            <a:ext cx="393056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1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8430" y="1678894"/>
            <a:ext cx="794352" cy="158347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0200" y="3843209"/>
            <a:ext cx="4907991" cy="210330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629" y="3958926"/>
            <a:ext cx="1646063" cy="1700931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331" y="4154014"/>
            <a:ext cx="1304657" cy="1310754"/>
          </a:xfrm>
          <a:prstGeom prst="rect">
            <a:avLst/>
          </a:prstGeom>
        </p:spPr>
      </p:pic>
      <p:sp>
        <p:nvSpPr>
          <p:cNvPr id="20" name="Rectángulo 19"/>
          <p:cNvSpPr/>
          <p:nvPr/>
        </p:nvSpPr>
        <p:spPr>
          <a:xfrm>
            <a:off x="2105988" y="4006015"/>
            <a:ext cx="368716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 smtClean="0"/>
              <a:t>Desde la dependencia de Control Interno del Instituto Tecnológico del Putumayo generar  un acto administrativo para el seguimiento continuo de las PQRSD direccionadas a las dependencias respectiva, con el fin cumplir con los términos de respuesta establecidos por la ley. </a:t>
            </a:r>
            <a:endParaRPr lang="es-CO" dirty="0"/>
          </a:p>
          <a:p>
            <a:endParaRPr lang="es-CO" dirty="0"/>
          </a:p>
        </p:txBody>
      </p:sp>
      <p:sp>
        <p:nvSpPr>
          <p:cNvPr id="21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1128362" y="4368543"/>
            <a:ext cx="516488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 smtClean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2</a:t>
            </a:r>
            <a:endParaRPr lang="en-US" sz="4500" b="1" dirty="0">
              <a:solidFill>
                <a:schemeClr val="bg1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4716" y="3933182"/>
            <a:ext cx="759341" cy="1916723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87359" y="1070217"/>
            <a:ext cx="2837534" cy="260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538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DE918"/>
      </a:accent4>
      <a:accent5>
        <a:srgbClr val="EC8D08"/>
      </a:accent5>
      <a:accent6>
        <a:srgbClr val="79B72E"/>
      </a:accent6>
      <a:hlink>
        <a:srgbClr val="065F90"/>
      </a:hlink>
      <a:folHlink>
        <a:srgbClr val="177A7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11941</TotalTime>
  <Words>853</Words>
  <Application>Microsoft Office PowerPoint</Application>
  <PresentationFormat>Panorámica</PresentationFormat>
  <Paragraphs>227</Paragraphs>
  <Slides>9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20" baseType="lpstr">
      <vt:lpstr>MyriadPro-Regular</vt:lpstr>
      <vt:lpstr>MS Mincho</vt:lpstr>
      <vt:lpstr>Poppins SemiBold</vt:lpstr>
      <vt:lpstr>Calibri Light</vt:lpstr>
      <vt:lpstr>Times New Roman</vt:lpstr>
      <vt:lpstr>League Spartan</vt:lpstr>
      <vt:lpstr>Calibri</vt:lpstr>
      <vt:lpstr>Arial</vt:lpstr>
      <vt:lpstr>Cambria</vt:lpstr>
      <vt:lpstr>Open Sans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Comunicaciones</dc:creator>
  <cp:lastModifiedBy>SALA 3-26</cp:lastModifiedBy>
  <cp:revision>277</cp:revision>
  <dcterms:created xsi:type="dcterms:W3CDTF">2021-09-26T15:48:41Z</dcterms:created>
  <dcterms:modified xsi:type="dcterms:W3CDTF">2023-07-17T07:18:43Z</dcterms:modified>
</cp:coreProperties>
</file>