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70" r:id="rId3"/>
    <p:sldId id="3449" r:id="rId4"/>
    <p:sldId id="3450" r:id="rId5"/>
    <p:sldId id="3452" r:id="rId6"/>
    <p:sldId id="3451" r:id="rId7"/>
    <p:sldId id="3453" r:id="rId8"/>
    <p:sldId id="260" r:id="rId9"/>
    <p:sldId id="3454" r:id="rId10"/>
  </p:sldIdLst>
  <p:sldSz cx="12192000" cy="6858000"/>
  <p:notesSz cx="6858000" cy="9144000"/>
  <p:embeddedFontLst>
    <p:embeddedFont>
      <p:font typeface="Poppins SemiBold" panose="020B0604020202020204" charset="0"/>
      <p:bold r:id="rId12"/>
      <p:boldItalic r:id="rId13"/>
    </p:embeddedFont>
    <p:embeddedFont>
      <p:font typeface="Open Sans Light" panose="020B0604020202020204" charset="0"/>
      <p:regular r:id="rId14"/>
      <p:italic r:id="rId15"/>
    </p:embeddedFont>
    <p:embeddedFont>
      <p:font typeface="Cambria" panose="02040503050406030204" pitchFamily="18" charset="0"/>
      <p:regular r:id="rId16"/>
      <p:bold r:id="rId17"/>
      <p:italic r:id="rId18"/>
      <p:boldItalic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mntoJwwTjHv/2UItbskNTC93A1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83527" autoAdjust="0"/>
  </p:normalViewPr>
  <p:slideViewPr>
    <p:cSldViewPr snapToGrid="0">
      <p:cViewPr varScale="1">
        <p:scale>
          <a:sx n="96" d="100"/>
          <a:sy n="96" d="100"/>
        </p:scale>
        <p:origin x="181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F:\INFORMES%20ATENCION%20AL%20USUARIO%20ITP%20VIGENCIA%202022\INFORME%20PQRSD%20ITP%20NOVIEMBRE%20-%20copia%20-%20copia%20-%20copia%20-%20copia%20-%20copia\PORCENTAJE%20INFORME%20PQRSD%20%20NOVIEMBRE%20%202022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INFORMES%20ATENCION%20AL%20USUARIO%20ITP%20VIGENCIA%202022\INFORME%20PQRSD%20ITP%20NOVIEMBRE%20-%20copia%20-%20copia%20-%20copia%20-%20copia%20-%20copia\PORCENTAJE%20INFORME%20PQRSD%20%20NOVIEMBRE%20%20202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CANALES DE ATENCIÓN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'total canales de comu noviem'!$F$10</c:f>
              <c:strCache>
                <c:ptCount val="1"/>
                <c:pt idx="0">
                  <c:v>TELEFÓNICO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canales de comu noviem'!$G$9:$H$9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noviem'!$G$10:$H$10</c:f>
              <c:numCache>
                <c:formatCode>0%</c:formatCode>
                <c:ptCount val="2"/>
                <c:pt idx="0" formatCode="General">
                  <c:v>200</c:v>
                </c:pt>
                <c:pt idx="1">
                  <c:v>0.40160642570281124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B4-4A1F-B4F3-F336DDDC8567}"/>
            </c:ext>
          </c:extLst>
        </c:ser>
        <c:ser>
          <c:idx val="1"/>
          <c:order val="1"/>
          <c:tx>
            <c:strRef>
              <c:f>'total canales de comu noviem'!$F$11</c:f>
              <c:strCache>
                <c:ptCount val="1"/>
                <c:pt idx="0">
                  <c:v>VIRTUAL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canales de comu noviem'!$G$9:$H$9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noviem'!$G$11:$H$11</c:f>
              <c:numCache>
                <c:formatCode>0%</c:formatCode>
                <c:ptCount val="2"/>
                <c:pt idx="0" formatCode="General">
                  <c:v>257</c:v>
                </c:pt>
                <c:pt idx="1">
                  <c:v>0.51606425702811243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B4-4A1F-B4F3-F336DDDC8567}"/>
            </c:ext>
          </c:extLst>
        </c:ser>
        <c:ser>
          <c:idx val="2"/>
          <c:order val="2"/>
          <c:tx>
            <c:strRef>
              <c:f>'total canales de comu noviem'!$F$12</c:f>
              <c:strCache>
                <c:ptCount val="1"/>
                <c:pt idx="0">
                  <c:v>PRESENCIAL Y ESCRITO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canales de comu noviem'!$G$9:$H$9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noviem'!$G$12:$H$12</c:f>
              <c:numCache>
                <c:formatCode>0%</c:formatCode>
                <c:ptCount val="2"/>
                <c:pt idx="0" formatCode="General">
                  <c:v>41</c:v>
                </c:pt>
                <c:pt idx="1">
                  <c:v>8.2329317269076302E-2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3B4-4A1F-B4F3-F336DDDC8567}"/>
            </c:ext>
          </c:extLst>
        </c:ser>
        <c:ser>
          <c:idx val="3"/>
          <c:order val="3"/>
          <c:tx>
            <c:strRef>
              <c:f>'total canales de comu noviem'!$F$13</c:f>
              <c:strCache>
                <c:ptCount val="1"/>
                <c:pt idx="0">
                  <c:v>TOTAL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'total canales de comu noviem'!$G$9:$H$9</c:f>
              <c:strCache>
                <c:ptCount val="2"/>
                <c:pt idx="0">
                  <c:v>CANTIDAD</c:v>
                </c:pt>
                <c:pt idx="1">
                  <c:v>PORCENTAJE </c:v>
                </c:pt>
              </c:strCache>
            </c:strRef>
          </c:cat>
          <c:val>
            <c:numRef>
              <c:f>'total canales de comu noviem'!$G$13:$H$13</c:f>
              <c:numCache>
                <c:formatCode>0%</c:formatCode>
                <c:ptCount val="2"/>
                <c:pt idx="0" formatCode="General">
                  <c:v>498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B4-4A1F-B4F3-F336DDDC856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217040160"/>
        <c:axId val="-217036352"/>
      </c:barChart>
      <c:catAx>
        <c:axId val="-2170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352"/>
        <c:crosses val="autoZero"/>
        <c:auto val="1"/>
        <c:lblAlgn val="ctr"/>
        <c:lblOffset val="100"/>
        <c:noMultiLvlLbl val="0"/>
      </c:catAx>
      <c:valAx>
        <c:axId val="-21703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LINEA MOVIL 3103310083   </a:t>
            </a:r>
          </a:p>
        </c:rich>
      </c:tx>
      <c:layout>
        <c:manualLayout>
          <c:xMode val="edge"/>
          <c:yMode val="edge"/>
          <c:x val="0.12455418207058794"/>
          <c:y val="1.851851851851851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'comunicacion telefonica'!$G$9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telefonica'!$G$10:$G$13</c:f>
              <c:numCache>
                <c:formatCode>General</c:formatCode>
                <c:ptCount val="4"/>
                <c:pt idx="0">
                  <c:v>150</c:v>
                </c:pt>
                <c:pt idx="1">
                  <c:v>34</c:v>
                </c:pt>
                <c:pt idx="2">
                  <c:v>16</c:v>
                </c:pt>
                <c:pt idx="3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AD-47E1-8FC7-1374D0B479B4}"/>
            </c:ext>
          </c:extLst>
        </c:ser>
        <c:ser>
          <c:idx val="1"/>
          <c:order val="1"/>
          <c:tx>
            <c:strRef>
              <c:f>'comunicacion telefonica'!$H$9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'comunicacion telefonica'!$F$10:$F$13</c:f>
              <c:strCache>
                <c:ptCount val="4"/>
                <c:pt idx="0">
                  <c:v>LLAMADAS RECIBIDAS</c:v>
                </c:pt>
                <c:pt idx="1">
                  <c:v>LLAMADAS REALIZADAS</c:v>
                </c:pt>
                <c:pt idx="2">
                  <c:v>LLAMADAS PERDIDAS</c:v>
                </c:pt>
                <c:pt idx="3">
                  <c:v>TOTAL DE LLAMADAS</c:v>
                </c:pt>
              </c:strCache>
            </c:strRef>
          </c:cat>
          <c:val>
            <c:numRef>
              <c:f>'comunicacion telefonica'!$H$10:$H$13</c:f>
              <c:numCache>
                <c:formatCode>0%</c:formatCode>
                <c:ptCount val="4"/>
                <c:pt idx="0">
                  <c:v>0.75</c:v>
                </c:pt>
                <c:pt idx="1">
                  <c:v>0.17</c:v>
                </c:pt>
                <c:pt idx="2">
                  <c:v>0.08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AD-47E1-8FC7-1374D0B479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217036896"/>
        <c:axId val="-217039616"/>
        <c:axId val="0"/>
      </c:bar3DChart>
      <c:catAx>
        <c:axId val="-217036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9616"/>
        <c:crosses val="autoZero"/>
        <c:auto val="1"/>
        <c:lblAlgn val="ctr"/>
        <c:lblOffset val="100"/>
        <c:noMultiLvlLbl val="0"/>
      </c:catAx>
      <c:valAx>
        <c:axId val="-21703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6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CO"/>
              <a:t>Correos Institucionales</a:t>
            </a:r>
          </a:p>
        </c:rich>
      </c:tx>
      <c:layout>
        <c:manualLayout>
          <c:xMode val="edge"/>
          <c:yMode val="edge"/>
          <c:x val="0.28244953101792508"/>
          <c:y val="4.02010050251256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'canales de comun virtual noviem'!$G$9</c:f>
              <c:strCache>
                <c:ptCount val="1"/>
                <c:pt idx="0">
                  <c:v>CANTIDAD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noviem'!$F$10:$F$12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noviem'!$G$10:$G$12</c:f>
              <c:numCache>
                <c:formatCode>General</c:formatCode>
                <c:ptCount val="3"/>
                <c:pt idx="0">
                  <c:v>257</c:v>
                </c:pt>
                <c:pt idx="1">
                  <c:v>4</c:v>
                </c:pt>
                <c:pt idx="2">
                  <c:v>261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90-4429-91CC-2C99C412C2F0}"/>
            </c:ext>
          </c:extLst>
        </c:ser>
        <c:ser>
          <c:idx val="1"/>
          <c:order val="1"/>
          <c:tx>
            <c:strRef>
              <c:f>'canales de comun virtual noviem'!$H$9</c:f>
              <c:strCache>
                <c:ptCount val="1"/>
                <c:pt idx="0">
                  <c:v>PORCENTAJE 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'canales de comun virtual noviem'!$F$10:$F$12</c:f>
              <c:strCache>
                <c:ptCount val="3"/>
                <c:pt idx="0">
                  <c:v>atencionalusuario@itp.edu.co</c:v>
                </c:pt>
                <c:pt idx="1">
                  <c:v>notificacionesjudiciales@itp.edu.co</c:v>
                </c:pt>
                <c:pt idx="2">
                  <c:v>TOTAL VIRTUAL </c:v>
                </c:pt>
              </c:strCache>
            </c:strRef>
          </c:cat>
          <c:val>
            <c:numRef>
              <c:f>'canales de comun virtual noviem'!$H$10:$H$12</c:f>
              <c:numCache>
                <c:formatCode>0%</c:formatCode>
                <c:ptCount val="3"/>
                <c:pt idx="0">
                  <c:v>0.97399999999999998</c:v>
                </c:pt>
                <c:pt idx="1">
                  <c:v>2.5899999999999999E-2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90-4429-91CC-2C99C412C2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-217026560"/>
        <c:axId val="-217037984"/>
      </c:barChart>
      <c:catAx>
        <c:axId val="-217026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37984"/>
        <c:crosses val="autoZero"/>
        <c:auto val="1"/>
        <c:lblAlgn val="ctr"/>
        <c:lblOffset val="100"/>
        <c:noMultiLvlLbl val="0"/>
      </c:catAx>
      <c:valAx>
        <c:axId val="-217037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217026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cap="none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PETICIONES SIN ATENDER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cap="none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lt1"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ndar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1">
                  <a:lumMod val="75000"/>
                </a:schemeClr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'Peticiones por dependencia'!$G$10:$G$24</c:f>
              <c:numCache>
                <c:formatCode>General</c:formatCode>
                <c:ptCount val="15"/>
                <c:pt idx="0">
                  <c:v>0</c:v>
                </c:pt>
                <c:pt idx="1">
                  <c:v>2</c:v>
                </c:pt>
                <c:pt idx="2">
                  <c:v>3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B6-4AA1-9EC3-A6B0BC6A1D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684303488"/>
        <c:axId val="-1684294784"/>
        <c:axId val="-212777232"/>
      </c:bar3DChart>
      <c:catAx>
        <c:axId val="-168430348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  <c:auto val="1"/>
        <c:lblAlgn val="ctr"/>
        <c:lblOffset val="100"/>
        <c:noMultiLvlLbl val="0"/>
      </c:catAx>
      <c:valAx>
        <c:axId val="-168429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303488"/>
        <c:crosses val="autoZero"/>
        <c:crossBetween val="between"/>
      </c:valAx>
      <c:serAx>
        <c:axId val="-2127772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684294784"/>
        <c:crosses val="autoZero"/>
      </c:ser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2">
  <cs:axisTitle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  <a:scene3d>
        <a:camera prst="orthographicFront"/>
        <a:lightRig rig="threePt" dir="t"/>
      </a:scene3d>
      <a:sp3d prstMaterial="translucentPowder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  <a:ln>
        <a:solidFill>
          <a:schemeClr val="phClr">
            <a:lumMod val="7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882374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836930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0572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4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seño personalizado">
  <p:cSld name="1_Diseño personalizado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" y="3506372"/>
            <a:ext cx="12196275" cy="3351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seño personalizado">
  <p:cSld name="Diseño personaliza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324" y="0"/>
            <a:ext cx="12173675" cy="6868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atencionalusuario@itp.edu.co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4" Type="http://schemas.openxmlformats.org/officeDocument/2006/relationships/hyperlink" Target="mailto:notificacionesjudiciales@itp.edu.co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4" y="0"/>
            <a:ext cx="12175420" cy="6858000"/>
          </a:xfrm>
          <a:prstGeom prst="rect">
            <a:avLst/>
          </a:prstGeom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4177" y="2822331"/>
            <a:ext cx="6888549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237393" y="413238"/>
            <a:ext cx="5231423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Informe de 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Peticiones, Quejas, </a:t>
            </a:r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Reclamos,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Sugerencias y Denuncias</a:t>
            </a:r>
          </a:p>
          <a:p>
            <a:pPr lvl="0" algn="ctr"/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(PQRSD</a:t>
            </a:r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pPr lvl="0" algn="ctr"/>
            <a:r>
              <a:rPr lang="es-CO" sz="3200" b="1" dirty="0" smtClean="0">
                <a:solidFill>
                  <a:schemeClr val="accent1">
                    <a:lumMod val="50000"/>
                  </a:schemeClr>
                </a:solidFill>
              </a:rPr>
              <a:t> noviembre/2022</a:t>
            </a:r>
            <a:endParaRPr sz="3200" b="1" i="0" u="none" strike="noStrike" cap="none" dirty="0">
              <a:solidFill>
                <a:schemeClr val="accent1">
                  <a:lumMod val="50000"/>
                </a:schemeClr>
              </a:solidFill>
              <a:sym typeface="Arial"/>
            </a:endParaRPr>
          </a:p>
        </p:txBody>
      </p:sp>
      <p:sp>
        <p:nvSpPr>
          <p:cNvPr id="7" name="Google Shape;90;p1"/>
          <p:cNvSpPr txBox="1"/>
          <p:nvPr/>
        </p:nvSpPr>
        <p:spPr>
          <a:xfrm>
            <a:off x="6832243" y="5196253"/>
            <a:ext cx="3792415" cy="784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OFICINA DE ATENCIÓN AL USUARIO INSTITUTO TECNOLÓGICO DEL PUTUMAYO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RESOLUCIONES </a:t>
            </a:r>
            <a:r>
              <a:rPr lang="es-CO" sz="1100" b="1" dirty="0" err="1">
                <a:solidFill>
                  <a:schemeClr val="accent1">
                    <a:lumMod val="75000"/>
                  </a:schemeClr>
                </a:solidFill>
              </a:rPr>
              <a:t>Nros</a:t>
            </a:r>
            <a:r>
              <a:rPr lang="es-CO" sz="1100" b="1" dirty="0">
                <a:solidFill>
                  <a:schemeClr val="accent1">
                    <a:lumMod val="75000"/>
                  </a:schemeClr>
                </a:solidFill>
              </a:rPr>
              <a:t>. 0316/2015 - 0070/2016</a:t>
            </a:r>
            <a:endParaRPr lang="es-CO" sz="1100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sz="1200" b="1" i="0" u="none" strike="noStrike" cap="none" dirty="0">
              <a:solidFill>
                <a:schemeClr val="accent1">
                  <a:lumMod val="75000"/>
                </a:schemeClr>
              </a:solidFill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1" y="2181364"/>
            <a:ext cx="4248727" cy="4018756"/>
          </a:xfrm>
          <a:prstGeom prst="rect">
            <a:avLst/>
          </a:prstGeom>
        </p:spPr>
      </p:pic>
      <p:sp>
        <p:nvSpPr>
          <p:cNvPr id="3" name="Freeform 1">
            <a:extLst>
              <a:ext uri="{FF2B5EF4-FFF2-40B4-BE49-F238E27FC236}">
                <a16:creationId xmlns:a16="http://schemas.microsoft.com/office/drawing/2014/main" id="{DB5E2079-2B1E-492E-8572-B1B0CF2834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199" y="261352"/>
            <a:ext cx="8662004" cy="2388272"/>
          </a:xfrm>
          <a:custGeom>
            <a:avLst/>
            <a:gdLst>
              <a:gd name="T0" fmla="*/ 8738 w 9561"/>
              <a:gd name="T1" fmla="*/ 0 h 3221"/>
              <a:gd name="T2" fmla="*/ 9560 w 9561"/>
              <a:gd name="T3" fmla="*/ 1610 h 3221"/>
              <a:gd name="T4" fmla="*/ 8738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8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8" y="0"/>
                </a:moveTo>
                <a:lnTo>
                  <a:pt x="9560" y="1610"/>
                </a:lnTo>
                <a:lnTo>
                  <a:pt x="8738" y="3220"/>
                </a:lnTo>
                <a:lnTo>
                  <a:pt x="0" y="3220"/>
                </a:lnTo>
                <a:lnTo>
                  <a:pt x="0" y="0"/>
                </a:lnTo>
                <a:lnTo>
                  <a:pt x="8738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just"/>
            <a:r>
              <a:rPr lang="es-CO" dirty="0" smtClean="0"/>
              <a:t>              </a:t>
            </a:r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El </a:t>
            </a:r>
            <a:r>
              <a:rPr lang="es-CO" dirty="0"/>
              <a:t>presente documento corresponde al Informe de Peticiones, Quejas,</a:t>
            </a:r>
          </a:p>
          <a:p>
            <a:pPr algn="just"/>
            <a:r>
              <a:rPr lang="es-CO" dirty="0" smtClean="0"/>
              <a:t>              Reclamos</a:t>
            </a:r>
            <a:r>
              <a:rPr lang="es-CO" dirty="0"/>
              <a:t>, Sugerencias y Denuncias (PQRSD) recibidas y atendidas por </a:t>
            </a:r>
            <a:r>
              <a:rPr lang="es-CO" dirty="0" smtClean="0"/>
              <a:t>la</a:t>
            </a:r>
            <a:endParaRPr lang="es-CO" dirty="0"/>
          </a:p>
          <a:p>
            <a:pPr algn="just"/>
            <a:r>
              <a:rPr lang="es-CO" dirty="0" smtClean="0"/>
              <a:t>              Oficina de atención al usuario del Instituto Tecnológico del Putumayo </a:t>
            </a:r>
            <a:endParaRPr lang="es-CO" dirty="0"/>
          </a:p>
          <a:p>
            <a:pPr algn="just"/>
            <a:r>
              <a:rPr lang="es-CO" dirty="0" smtClean="0"/>
              <a:t>              Correspondiente al mes de Noviembre de 2022.</a:t>
            </a:r>
            <a:r>
              <a:rPr lang="es-CO" dirty="0"/>
              <a:t> </a:t>
            </a:r>
            <a:endParaRPr lang="es-CO" dirty="0" smtClean="0"/>
          </a:p>
          <a:p>
            <a:pPr algn="just"/>
            <a:endParaRPr lang="es-CO" dirty="0"/>
          </a:p>
          <a:p>
            <a:pPr algn="just"/>
            <a:r>
              <a:rPr lang="es-CO" dirty="0" smtClean="0"/>
              <a:t>               De </a:t>
            </a:r>
            <a:r>
              <a:rPr lang="es-CO" dirty="0"/>
              <a:t>acuerdo con los datos </a:t>
            </a:r>
            <a:r>
              <a:rPr lang="es-CO" dirty="0" smtClean="0"/>
              <a:t>arrojados por </a:t>
            </a:r>
            <a:r>
              <a:rPr lang="es-CO" dirty="0"/>
              <a:t>los canales de </a:t>
            </a:r>
            <a:r>
              <a:rPr lang="es-CO" dirty="0" smtClean="0"/>
              <a:t>atención, </a:t>
            </a:r>
          </a:p>
          <a:p>
            <a:pPr algn="just"/>
            <a:r>
              <a:rPr lang="es-CO" dirty="0"/>
              <a:t> </a:t>
            </a:r>
            <a:r>
              <a:rPr lang="es-CO" dirty="0" smtClean="0"/>
              <a:t>              durante </a:t>
            </a:r>
            <a:r>
              <a:rPr lang="es-CO" dirty="0"/>
              <a:t>en el mes de </a:t>
            </a:r>
            <a:r>
              <a:rPr lang="es-CO" dirty="0" smtClean="0"/>
              <a:t>Noviembre, </a:t>
            </a:r>
            <a:r>
              <a:rPr lang="es-CO" dirty="0"/>
              <a:t>se </a:t>
            </a:r>
            <a:r>
              <a:rPr lang="es-CO" dirty="0">
                <a:solidFill>
                  <a:schemeClr val="tx1"/>
                </a:solidFill>
              </a:rPr>
              <a:t>recibieron </a:t>
            </a:r>
            <a:r>
              <a:rPr lang="es-CO" dirty="0" smtClean="0">
                <a:solidFill>
                  <a:schemeClr val="tx1"/>
                </a:solidFill>
              </a:rPr>
              <a:t>(498) </a:t>
            </a:r>
            <a:r>
              <a:rPr lang="es-CO" dirty="0" smtClean="0"/>
              <a:t>PQRSD</a:t>
            </a:r>
          </a:p>
          <a:p>
            <a:pPr algn="just"/>
            <a:r>
              <a:rPr lang="es-CO" dirty="0" smtClean="0"/>
              <a:t>               garantizando el registro del 100% y teniendo en cuenta lo reportado </a:t>
            </a:r>
          </a:p>
          <a:p>
            <a:pPr algn="just"/>
            <a:r>
              <a:rPr lang="es-CO" dirty="0" smtClean="0"/>
              <a:t>               les </a:t>
            </a:r>
            <a:r>
              <a:rPr lang="es-CO" dirty="0"/>
              <a:t>fue asignado </a:t>
            </a:r>
            <a:r>
              <a:rPr lang="es-CO" dirty="0" smtClean="0"/>
              <a:t>su </a:t>
            </a:r>
            <a:r>
              <a:rPr lang="es-CO" dirty="0"/>
              <a:t>trámite, </a:t>
            </a:r>
            <a:r>
              <a:rPr lang="es-CO" dirty="0" smtClean="0"/>
              <a:t>no se negó </a:t>
            </a:r>
            <a:r>
              <a:rPr lang="es-CO" dirty="0"/>
              <a:t>el acceso a ninguna de ellas.</a:t>
            </a:r>
          </a:p>
          <a:p>
            <a:pPr algn="just"/>
            <a:r>
              <a:rPr lang="es-CO" dirty="0" smtClean="0"/>
              <a:t> 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CC16497B-B8A4-4BE6-AA2B-35896462B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5987" y="387927"/>
            <a:ext cx="944097" cy="2111393"/>
          </a:xfrm>
          <a:custGeom>
            <a:avLst/>
            <a:gdLst>
              <a:gd name="T0" fmla="*/ 779 w 1015"/>
              <a:gd name="T1" fmla="*/ 1525 h 3050"/>
              <a:gd name="T2" fmla="*/ 0 w 1015"/>
              <a:gd name="T3" fmla="*/ 3049 h 3050"/>
              <a:gd name="T4" fmla="*/ 235 w 1015"/>
              <a:gd name="T5" fmla="*/ 3049 h 3050"/>
              <a:gd name="T6" fmla="*/ 1014 w 1015"/>
              <a:gd name="T7" fmla="*/ 1525 h 3050"/>
              <a:gd name="T8" fmla="*/ 235 w 1015"/>
              <a:gd name="T9" fmla="*/ 0 h 3050"/>
              <a:gd name="T10" fmla="*/ 0 w 1015"/>
              <a:gd name="T11" fmla="*/ 0 h 3050"/>
              <a:gd name="T12" fmla="*/ 779 w 1015"/>
              <a:gd name="T13" fmla="*/ 1525 h 30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5" h="3050">
                <a:moveTo>
                  <a:pt x="779" y="1525"/>
                </a:moveTo>
                <a:lnTo>
                  <a:pt x="0" y="3049"/>
                </a:lnTo>
                <a:lnTo>
                  <a:pt x="235" y="3049"/>
                </a:lnTo>
                <a:lnTo>
                  <a:pt x="1014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9959884E-D2C2-41FD-80B7-6949F84FC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718" y="261353"/>
            <a:ext cx="1906177" cy="2015660"/>
          </a:xfrm>
          <a:custGeom>
            <a:avLst/>
            <a:gdLst>
              <a:gd name="T0" fmla="*/ 1938 w 3877"/>
              <a:gd name="T1" fmla="*/ 3876 h 3877"/>
              <a:gd name="T2" fmla="*/ 0 w 3877"/>
              <a:gd name="T3" fmla="*/ 1938 h 3877"/>
              <a:gd name="T4" fmla="*/ 1938 w 3877"/>
              <a:gd name="T5" fmla="*/ 0 h 3877"/>
              <a:gd name="T6" fmla="*/ 3876 w 3877"/>
              <a:gd name="T7" fmla="*/ 1938 h 3877"/>
              <a:gd name="T8" fmla="*/ 1938 w 3877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7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6" y="1938"/>
                </a:lnTo>
                <a:lnTo>
                  <a:pt x="1938" y="387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7BDE64C-E863-4924-9424-BCF2EDFB8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2512" y="526517"/>
            <a:ext cx="1529529" cy="1464920"/>
          </a:xfrm>
          <a:custGeom>
            <a:avLst/>
            <a:gdLst>
              <a:gd name="T0" fmla="*/ 1610 w 3221"/>
              <a:gd name="T1" fmla="*/ 3220 h 3221"/>
              <a:gd name="T2" fmla="*/ 0 w 3221"/>
              <a:gd name="T3" fmla="*/ 1610 h 3221"/>
              <a:gd name="T4" fmla="*/ 1610 w 3221"/>
              <a:gd name="T5" fmla="*/ 0 h 3221"/>
              <a:gd name="T6" fmla="*/ 3220 w 3221"/>
              <a:gd name="T7" fmla="*/ 1610 h 3221"/>
              <a:gd name="T8" fmla="*/ 1610 w 3221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1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20" y="1610"/>
                </a:lnTo>
                <a:lnTo>
                  <a:pt x="1610" y="3220"/>
                </a:ln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30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2554987" y="807493"/>
            <a:ext cx="598241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A</a:t>
            </a:r>
          </a:p>
        </p:txBody>
      </p:sp>
      <p:sp>
        <p:nvSpPr>
          <p:cNvPr id="32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5906102" y="3798327"/>
            <a:ext cx="62709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48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2924538" y="3067119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49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472" y="2719470"/>
            <a:ext cx="3236442" cy="2942543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1" name="TextBox 29">
            <a:extLst>
              <a:ext uri="{FF2B5EF4-FFF2-40B4-BE49-F238E27FC236}">
                <a16:creationId xmlns:a16="http://schemas.microsoft.com/office/drawing/2014/main" id="{A03E2A1C-4743-478B-A867-725AA05FA7CE}"/>
              </a:ext>
            </a:extLst>
          </p:cNvPr>
          <p:cNvSpPr txBox="1"/>
          <p:nvPr/>
        </p:nvSpPr>
        <p:spPr>
          <a:xfrm>
            <a:off x="579134" y="3630709"/>
            <a:ext cx="3123117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PQRS </a:t>
            </a:r>
          </a:p>
          <a:p>
            <a:pPr algn="ctr"/>
            <a:r>
              <a:rPr lang="es-CO" sz="20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Recibidas por canal de atención</a:t>
            </a:r>
            <a:endParaRPr lang="es-CO" sz="2000" b="1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7019253"/>
              </p:ext>
            </p:extLst>
          </p:nvPr>
        </p:nvGraphicFramePr>
        <p:xfrm>
          <a:off x="4640210" y="2703958"/>
          <a:ext cx="5400676" cy="2973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032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648" y="67074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8FF5A817-8DFC-4288-B5DE-A4E55BC9C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9" y="385476"/>
            <a:ext cx="10601725" cy="2670034"/>
          </a:xfrm>
          <a:custGeom>
            <a:avLst/>
            <a:gdLst>
              <a:gd name="T0" fmla="*/ 8737 w 9561"/>
              <a:gd name="T1" fmla="*/ 0 h 3222"/>
              <a:gd name="T2" fmla="*/ 9560 w 9561"/>
              <a:gd name="T3" fmla="*/ 1611 h 3222"/>
              <a:gd name="T4" fmla="*/ 8737 w 9561"/>
              <a:gd name="T5" fmla="*/ 3221 h 3222"/>
              <a:gd name="T6" fmla="*/ 0 w 9561"/>
              <a:gd name="T7" fmla="*/ 3221 h 3222"/>
              <a:gd name="T8" fmla="*/ 0 w 9561"/>
              <a:gd name="T9" fmla="*/ 0 h 3222"/>
              <a:gd name="T10" fmla="*/ 8737 w 9561"/>
              <a:gd name="T11" fmla="*/ 0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2">
                <a:moveTo>
                  <a:pt x="8737" y="0"/>
                </a:moveTo>
                <a:lnTo>
                  <a:pt x="9560" y="1611"/>
                </a:lnTo>
                <a:lnTo>
                  <a:pt x="8737" y="3221"/>
                </a:lnTo>
                <a:lnTo>
                  <a:pt x="0" y="3221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D05919DA-DB46-4896-B674-224146B3B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618326"/>
            <a:ext cx="973683" cy="2204334"/>
          </a:xfrm>
          <a:custGeom>
            <a:avLst/>
            <a:gdLst>
              <a:gd name="T0" fmla="*/ 779 w 1014"/>
              <a:gd name="T1" fmla="*/ 1526 h 3052"/>
              <a:gd name="T2" fmla="*/ 0 w 1014"/>
              <a:gd name="T3" fmla="*/ 3051 h 3052"/>
              <a:gd name="T4" fmla="*/ 235 w 1014"/>
              <a:gd name="T5" fmla="*/ 3051 h 3052"/>
              <a:gd name="T6" fmla="*/ 1013 w 1014"/>
              <a:gd name="T7" fmla="*/ 1526 h 3052"/>
              <a:gd name="T8" fmla="*/ 235 w 1014"/>
              <a:gd name="T9" fmla="*/ 0 h 3052"/>
              <a:gd name="T10" fmla="*/ 0 w 1014"/>
              <a:gd name="T11" fmla="*/ 0 h 3052"/>
              <a:gd name="T12" fmla="*/ 779 w 1014"/>
              <a:gd name="T13" fmla="*/ 1526 h 30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2">
                <a:moveTo>
                  <a:pt x="779" y="1526"/>
                </a:moveTo>
                <a:lnTo>
                  <a:pt x="0" y="3051"/>
                </a:lnTo>
                <a:lnTo>
                  <a:pt x="235" y="3051"/>
                </a:lnTo>
                <a:lnTo>
                  <a:pt x="1013" y="1526"/>
                </a:lnTo>
                <a:lnTo>
                  <a:pt x="235" y="0"/>
                </a:lnTo>
                <a:lnTo>
                  <a:pt x="0" y="0"/>
                </a:lnTo>
                <a:lnTo>
                  <a:pt x="779" y="1526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0486" y="790098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TextBox 45">
            <a:extLst>
              <a:ext uri="{FF2B5EF4-FFF2-40B4-BE49-F238E27FC236}">
                <a16:creationId xmlns:a16="http://schemas.microsoft.com/office/drawing/2014/main" id="{7A8711F0-8A6E-4BC0-8176-CD0B87FE87C8}"/>
              </a:ext>
            </a:extLst>
          </p:cNvPr>
          <p:cNvSpPr txBox="1"/>
          <p:nvPr/>
        </p:nvSpPr>
        <p:spPr>
          <a:xfrm>
            <a:off x="6127284" y="2252943"/>
            <a:ext cx="18473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DC74189-4BAA-4563-9537-543388EA0EB0}"/>
              </a:ext>
            </a:extLst>
          </p:cNvPr>
          <p:cNvSpPr txBox="1">
            <a:spLocks/>
          </p:cNvSpPr>
          <p:nvPr/>
        </p:nvSpPr>
        <p:spPr>
          <a:xfrm>
            <a:off x="5243525" y="504685"/>
            <a:ext cx="3317730" cy="258532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lnSpc>
                <a:spcPct val="90000"/>
              </a:lnSpc>
              <a:spcBef>
                <a:spcPts val="0"/>
              </a:spcBef>
            </a:pPr>
            <a:r>
              <a:rPr lang="es-ES" sz="120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lang="es-ES" sz="120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2975" y="993563"/>
            <a:ext cx="554960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B</a:t>
            </a:r>
          </a:p>
        </p:txBody>
      </p:sp>
      <p:sp>
        <p:nvSpPr>
          <p:cNvPr id="15" name="Freeform 11">
            <a:extLst>
              <a:ext uri="{FF2B5EF4-FFF2-40B4-BE49-F238E27FC236}">
                <a16:creationId xmlns:a16="http://schemas.microsoft.com/office/drawing/2014/main" id="{DF8D4B28-B349-4FE6-9944-1158E9E01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28" y="3152277"/>
            <a:ext cx="10601726" cy="2779098"/>
          </a:xfrm>
          <a:custGeom>
            <a:avLst/>
            <a:gdLst>
              <a:gd name="T0" fmla="*/ 8737 w 9561"/>
              <a:gd name="T1" fmla="*/ 0 h 3221"/>
              <a:gd name="T2" fmla="*/ 9560 w 9561"/>
              <a:gd name="T3" fmla="*/ 1610 h 3221"/>
              <a:gd name="T4" fmla="*/ 8737 w 9561"/>
              <a:gd name="T5" fmla="*/ 3220 h 3221"/>
              <a:gd name="T6" fmla="*/ 0 w 9561"/>
              <a:gd name="T7" fmla="*/ 3220 h 3221"/>
              <a:gd name="T8" fmla="*/ 0 w 9561"/>
              <a:gd name="T9" fmla="*/ 0 h 3221"/>
              <a:gd name="T10" fmla="*/ 8737 w 9561"/>
              <a:gd name="T11" fmla="*/ 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561" h="3221">
                <a:moveTo>
                  <a:pt x="8737" y="0"/>
                </a:moveTo>
                <a:lnTo>
                  <a:pt x="9560" y="1610"/>
                </a:lnTo>
                <a:lnTo>
                  <a:pt x="8737" y="3220"/>
                </a:lnTo>
                <a:lnTo>
                  <a:pt x="0" y="3220"/>
                </a:lnTo>
                <a:lnTo>
                  <a:pt x="0" y="0"/>
                </a:lnTo>
                <a:lnTo>
                  <a:pt x="8737" y="0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6" name="Freeform 12">
            <a:extLst>
              <a:ext uri="{FF2B5EF4-FFF2-40B4-BE49-F238E27FC236}">
                <a16:creationId xmlns:a16="http://schemas.microsoft.com/office/drawing/2014/main" id="{ACA7DAB3-9321-46FB-8863-014B47301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66198" y="3313538"/>
            <a:ext cx="937937" cy="2376188"/>
          </a:xfrm>
          <a:custGeom>
            <a:avLst/>
            <a:gdLst>
              <a:gd name="T0" fmla="*/ 779 w 1014"/>
              <a:gd name="T1" fmla="*/ 1525 h 3051"/>
              <a:gd name="T2" fmla="*/ 0 w 1014"/>
              <a:gd name="T3" fmla="*/ 3050 h 3051"/>
              <a:gd name="T4" fmla="*/ 235 w 1014"/>
              <a:gd name="T5" fmla="*/ 3050 h 3051"/>
              <a:gd name="T6" fmla="*/ 1013 w 1014"/>
              <a:gd name="T7" fmla="*/ 1525 h 3051"/>
              <a:gd name="T8" fmla="*/ 235 w 1014"/>
              <a:gd name="T9" fmla="*/ 0 h 3051"/>
              <a:gd name="T10" fmla="*/ 0 w 1014"/>
              <a:gd name="T11" fmla="*/ 0 h 3051"/>
              <a:gd name="T12" fmla="*/ 779 w 1014"/>
              <a:gd name="T13" fmla="*/ 1525 h 30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014" h="3051">
                <a:moveTo>
                  <a:pt x="779" y="1525"/>
                </a:moveTo>
                <a:lnTo>
                  <a:pt x="0" y="3050"/>
                </a:lnTo>
                <a:lnTo>
                  <a:pt x="235" y="3050"/>
                </a:lnTo>
                <a:lnTo>
                  <a:pt x="1013" y="1525"/>
                </a:lnTo>
                <a:lnTo>
                  <a:pt x="235" y="0"/>
                </a:lnTo>
                <a:lnTo>
                  <a:pt x="0" y="0"/>
                </a:lnTo>
                <a:lnTo>
                  <a:pt x="779" y="1525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7" name="Freeform 13">
            <a:extLst>
              <a:ext uri="{FF2B5EF4-FFF2-40B4-BE49-F238E27FC236}">
                <a16:creationId xmlns:a16="http://schemas.microsoft.com/office/drawing/2014/main" id="{33B24E21-14DA-4E1D-9189-738A45265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66" y="3654057"/>
            <a:ext cx="1648628" cy="1696754"/>
          </a:xfrm>
          <a:custGeom>
            <a:avLst/>
            <a:gdLst>
              <a:gd name="T0" fmla="*/ 1938 w 3875"/>
              <a:gd name="T1" fmla="*/ 3876 h 3877"/>
              <a:gd name="T2" fmla="*/ 0 w 3875"/>
              <a:gd name="T3" fmla="*/ 1938 h 3877"/>
              <a:gd name="T4" fmla="*/ 1938 w 3875"/>
              <a:gd name="T5" fmla="*/ 0 h 3877"/>
              <a:gd name="T6" fmla="*/ 3874 w 3875"/>
              <a:gd name="T7" fmla="*/ 1938 h 3877"/>
              <a:gd name="T8" fmla="*/ 1938 w 3875"/>
              <a:gd name="T9" fmla="*/ 3876 h 38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7">
                <a:moveTo>
                  <a:pt x="1938" y="3876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6"/>
                </a:lnTo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Freeform 14">
            <a:extLst>
              <a:ext uri="{FF2B5EF4-FFF2-40B4-BE49-F238E27FC236}">
                <a16:creationId xmlns:a16="http://schemas.microsoft.com/office/drawing/2014/main" id="{633D2021-5E31-4A8D-9E79-616FC4ECD1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746" y="3845686"/>
            <a:ext cx="1308035" cy="1311893"/>
          </a:xfrm>
          <a:custGeom>
            <a:avLst/>
            <a:gdLst>
              <a:gd name="T0" fmla="*/ 1610 w 3220"/>
              <a:gd name="T1" fmla="*/ 3220 h 3221"/>
              <a:gd name="T2" fmla="*/ 0 w 3220"/>
              <a:gd name="T3" fmla="*/ 1610 h 3221"/>
              <a:gd name="T4" fmla="*/ 1610 w 3220"/>
              <a:gd name="T5" fmla="*/ 0 h 3221"/>
              <a:gd name="T6" fmla="*/ 3219 w 3220"/>
              <a:gd name="T7" fmla="*/ 1610 h 3221"/>
              <a:gd name="T8" fmla="*/ 1610 w 3220"/>
              <a:gd name="T9" fmla="*/ 3220 h 3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1">
                <a:moveTo>
                  <a:pt x="1610" y="3220"/>
                </a:moveTo>
                <a:lnTo>
                  <a:pt x="0" y="1610"/>
                </a:lnTo>
                <a:lnTo>
                  <a:pt x="1610" y="0"/>
                </a:lnTo>
                <a:lnTo>
                  <a:pt x="3219" y="1610"/>
                </a:lnTo>
                <a:lnTo>
                  <a:pt x="1610" y="322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20" name="TextBox 46">
            <a:extLst>
              <a:ext uri="{FF2B5EF4-FFF2-40B4-BE49-F238E27FC236}">
                <a16:creationId xmlns:a16="http://schemas.microsoft.com/office/drawing/2014/main" id="{4794AFEB-6C89-4E53-96F9-B5669614CA6B}"/>
              </a:ext>
            </a:extLst>
          </p:cNvPr>
          <p:cNvSpPr txBox="1"/>
          <p:nvPr/>
        </p:nvSpPr>
        <p:spPr>
          <a:xfrm>
            <a:off x="312590" y="4042249"/>
            <a:ext cx="912975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C</a:t>
            </a:r>
          </a:p>
        </p:txBody>
      </p:sp>
      <p:sp>
        <p:nvSpPr>
          <p:cNvPr id="24" name="Rectángulo 23"/>
          <p:cNvSpPr/>
          <p:nvPr/>
        </p:nvSpPr>
        <p:spPr>
          <a:xfrm>
            <a:off x="5321796" y="393398"/>
            <a:ext cx="494440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100" dirty="0" smtClean="0">
                <a:solidFill>
                  <a:schemeClr val="tx1"/>
                </a:solidFill>
              </a:rPr>
              <a:t>El 75% </a:t>
            </a:r>
            <a:r>
              <a:rPr lang="es-CO" sz="1100" dirty="0">
                <a:solidFill>
                  <a:schemeClr val="tx1"/>
                </a:solidFill>
              </a:rPr>
              <a:t>de la comunicación vía telefonía celular, corresponde a </a:t>
            </a:r>
            <a:r>
              <a:rPr lang="es-CO" sz="1100" dirty="0" smtClean="0">
                <a:solidFill>
                  <a:schemeClr val="tx1"/>
                </a:solidFill>
              </a:rPr>
              <a:t>la información suministrada respecto de las inscripciones para el primer periodo académico 2023</a:t>
            </a:r>
            <a:r>
              <a:rPr lang="es-CO" sz="1100" dirty="0"/>
              <a:t> </a:t>
            </a:r>
            <a:r>
              <a:rPr lang="es-CO" sz="1100" dirty="0" smtClean="0"/>
              <a:t>las cuales se llevaron a cabo del 07/nov/2022 </a:t>
            </a:r>
            <a:r>
              <a:rPr lang="es-CO" sz="1100" dirty="0"/>
              <a:t>al 09/dic/2023 Transferencias Internas, </a:t>
            </a:r>
            <a:r>
              <a:rPr lang="es-CO" sz="1100" dirty="0" smtClean="0"/>
              <a:t>Externas, solicitud </a:t>
            </a:r>
            <a:r>
              <a:rPr lang="es-CO" sz="1100" dirty="0"/>
              <a:t>de </a:t>
            </a:r>
            <a:r>
              <a:rPr lang="es-CO" sz="1100" smtClean="0"/>
              <a:t>homologación </a:t>
            </a:r>
            <a:r>
              <a:rPr lang="es-CO" sz="1100" smtClean="0"/>
              <a:t>  </a:t>
            </a:r>
            <a:r>
              <a:rPr lang="es-CO" sz="1100" dirty="0" smtClean="0"/>
              <a:t>8/Nov/2022.</a:t>
            </a:r>
            <a:endParaRPr lang="es-CO" sz="1100" dirty="0">
              <a:solidFill>
                <a:schemeClr val="tx1"/>
              </a:solidFill>
            </a:endParaRPr>
          </a:p>
        </p:txBody>
      </p:sp>
      <p:sp>
        <p:nvSpPr>
          <p:cNvPr id="31" name="Rectángulo 30"/>
          <p:cNvSpPr/>
          <p:nvPr/>
        </p:nvSpPr>
        <p:spPr>
          <a:xfrm>
            <a:off x="5676476" y="3210506"/>
            <a:ext cx="458972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Se evidencia en el mes de </a:t>
            </a:r>
            <a:r>
              <a:rPr lang="es-CO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noviembre en 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los correo electrónicos institucionales </a:t>
            </a:r>
            <a:r>
              <a:rPr lang="es-CO" sz="1100" u="sng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atencionalusuario@itp.edu.co</a:t>
            </a:r>
            <a:r>
              <a:rPr lang="es-CO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se recibieron </a:t>
            </a:r>
            <a:r>
              <a:rPr lang="es-CO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257 PQRSD 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CO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s-CO" sz="11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notificacionesjudiciales@itp.edu.co</a:t>
            </a:r>
            <a:r>
              <a:rPr lang="es-CO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se recibió </a:t>
            </a:r>
            <a:r>
              <a:rPr lang="es-CO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s-CO" sz="1100" dirty="0">
                <a:latin typeface="Arial" panose="020B0604020202020204" pitchFamily="34" charset="0"/>
                <a:cs typeface="Arial" panose="020B0604020202020204" pitchFamily="34" charset="0"/>
              </a:rPr>
              <a:t>PQRSD así: Auto apertura Inspección administrativa E202214520034881 – 4218628, Proceso de responsabilidad fiscal No.43-2020, AUDIENCIA INICIAL 2021-0123 y </a:t>
            </a:r>
            <a:r>
              <a:rPr lang="es-CO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Nulidad simple. </a:t>
            </a:r>
            <a:endParaRPr lang="es-CO" sz="11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805432"/>
              </p:ext>
            </p:extLst>
          </p:nvPr>
        </p:nvGraphicFramePr>
        <p:xfrm>
          <a:off x="5764927" y="1435695"/>
          <a:ext cx="4191000" cy="1323975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1427728857"/>
                    </a:ext>
                  </a:extLst>
                </a:gridCol>
                <a:gridCol w="1117600">
                  <a:extLst>
                    <a:ext uri="{9D8B030D-6E8A-4147-A177-3AD203B41FA5}">
                      <a16:colId xmlns:a16="http://schemas.microsoft.com/office/drawing/2014/main" val="798664896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661496193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INTERACCION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82657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RECIBIDAS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65570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REALIZADAS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3042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LLAMADAS PERDIDAS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51027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DE LLAMADAS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1002895"/>
                  </a:ext>
                </a:extLst>
              </a:tr>
            </a:tbl>
          </a:graphicData>
        </a:graphic>
      </p:graphicFrame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8458380"/>
              </p:ext>
            </p:extLst>
          </p:nvPr>
        </p:nvGraphicFramePr>
        <p:xfrm>
          <a:off x="1092452" y="426045"/>
          <a:ext cx="4638674" cy="233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914820"/>
              </p:ext>
            </p:extLst>
          </p:nvPr>
        </p:nvGraphicFramePr>
        <p:xfrm>
          <a:off x="5822339" y="4572001"/>
          <a:ext cx="4133588" cy="1058122"/>
        </p:xfrm>
        <a:graphic>
          <a:graphicData uri="http://schemas.openxmlformats.org/drawingml/2006/table">
            <a:tbl>
              <a:tblPr/>
              <a:tblGrid>
                <a:gridCol w="1930183">
                  <a:extLst>
                    <a:ext uri="{9D8B030D-6E8A-4147-A177-3AD203B41FA5}">
                      <a16:colId xmlns:a16="http://schemas.microsoft.com/office/drawing/2014/main" val="23302748"/>
                    </a:ext>
                  </a:extLst>
                </a:gridCol>
                <a:gridCol w="926173">
                  <a:extLst>
                    <a:ext uri="{9D8B030D-6E8A-4147-A177-3AD203B41FA5}">
                      <a16:colId xmlns:a16="http://schemas.microsoft.com/office/drawing/2014/main" val="2637405521"/>
                    </a:ext>
                  </a:extLst>
                </a:gridCol>
                <a:gridCol w="1277232">
                  <a:extLst>
                    <a:ext uri="{9D8B030D-6E8A-4147-A177-3AD203B41FA5}">
                      <a16:colId xmlns:a16="http://schemas.microsoft.com/office/drawing/2014/main" val="493668941"/>
                    </a:ext>
                  </a:extLst>
                </a:gridCol>
              </a:tblGrid>
              <a:tr h="299035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CANALES DE ATENCIÓN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CANTIDAD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PORCENTAJE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639565"/>
                  </a:ext>
                </a:extLst>
              </a:tr>
              <a:tr h="25302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atencionalusuario@itp.edu.co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257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97%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743451"/>
                  </a:ext>
                </a:extLst>
              </a:tr>
              <a:tr h="25302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notificacionesjudiciales@itp.edu.co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5852378"/>
                  </a:ext>
                </a:extLst>
              </a:tr>
              <a:tr h="253029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VIRTUAL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es-CO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261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es-CO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107387"/>
                  </a:ext>
                </a:extLst>
              </a:tr>
            </a:tbl>
          </a:graphicData>
        </a:graphic>
      </p:graphicFrame>
      <p:graphicFrame>
        <p:nvGraphicFramePr>
          <p:cNvPr id="26" name="Gráfico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181128"/>
              </p:ext>
            </p:extLst>
          </p:nvPr>
        </p:nvGraphicFramePr>
        <p:xfrm>
          <a:off x="1225565" y="3040891"/>
          <a:ext cx="4343401" cy="24288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6426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>
            <a:extLst>
              <a:ext uri="{FF2B5EF4-FFF2-40B4-BE49-F238E27FC236}">
                <a16:creationId xmlns:a16="http://schemas.microsoft.com/office/drawing/2014/main" id="{CBE94ECF-D8EB-43AB-9E04-F7BAFD2CA675}"/>
              </a:ext>
            </a:extLst>
          </p:cNvPr>
          <p:cNvSpPr txBox="1"/>
          <p:nvPr/>
        </p:nvSpPr>
        <p:spPr>
          <a:xfrm>
            <a:off x="1147876" y="265309"/>
            <a:ext cx="8901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PQRSD </a:t>
            </a:r>
          </a:p>
          <a:p>
            <a:pPr algn="ctr">
              <a:buClr>
                <a:schemeClr val="lt1"/>
              </a:buClr>
              <a:buSzPts val="1800"/>
              <a:buFont typeface="Calibri"/>
              <a:buNone/>
            </a:pPr>
            <a:r>
              <a:rPr lang="es-ES" sz="2000" b="1" dirty="0" smtClean="0">
                <a:solidFill>
                  <a:schemeClr val="tx1"/>
                </a:solidFill>
                <a:latin typeface="+mn-lt"/>
                <a:ea typeface="Calibri"/>
                <a:cs typeface="Calibri"/>
                <a:sym typeface="Calibri"/>
              </a:rPr>
              <a:t>recibidas por modalidad de petición  </a:t>
            </a:r>
            <a:endParaRPr lang="es-ES" sz="2000" b="1" dirty="0">
              <a:solidFill>
                <a:schemeClr val="tx1"/>
              </a:solidFill>
              <a:latin typeface="+mn-lt"/>
              <a:ea typeface="Calibri"/>
              <a:cs typeface="Calibri"/>
              <a:sym typeface="Calibri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515801" y="1134741"/>
            <a:ext cx="3227000" cy="1716761"/>
            <a:chOff x="841067" y="1917832"/>
            <a:chExt cx="3227000" cy="1716761"/>
          </a:xfrm>
        </p:grpSpPr>
        <p:sp>
          <p:nvSpPr>
            <p:cNvPr id="2" name="Freeform 1">
              <a:extLst>
                <a:ext uri="{FF2B5EF4-FFF2-40B4-BE49-F238E27FC236}">
                  <a16:creationId xmlns:a16="http://schemas.microsoft.com/office/drawing/2014/main" id="{ACC54A79-6517-4AD0-A7EF-0568FBC5D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9163" y="1917832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B5A2E50C-38B2-4E39-B969-A9AC3BC4E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067" y="2082710"/>
              <a:ext cx="878256" cy="1168841"/>
            </a:xfrm>
            <a:custGeom>
              <a:avLst/>
              <a:gdLst>
                <a:gd name="T0" fmla="*/ 1785 w 1786"/>
                <a:gd name="T1" fmla="*/ 2218 h 2379"/>
                <a:gd name="T2" fmla="*/ 1785 w 1786"/>
                <a:gd name="T3" fmla="*/ 2218 h 2379"/>
                <a:gd name="T4" fmla="*/ 1189 w 1786"/>
                <a:gd name="T5" fmla="*/ 2378 h 2379"/>
                <a:gd name="T6" fmla="*/ 1189 w 1786"/>
                <a:gd name="T7" fmla="*/ 2378 h 2379"/>
                <a:gd name="T8" fmla="*/ 0 w 1786"/>
                <a:gd name="T9" fmla="*/ 1189 h 2379"/>
                <a:gd name="T10" fmla="*/ 0 w 1786"/>
                <a:gd name="T11" fmla="*/ 1189 h 2379"/>
                <a:gd name="T12" fmla="*/ 1189 w 1786"/>
                <a:gd name="T13" fmla="*/ 0 h 2379"/>
                <a:gd name="T14" fmla="*/ 1189 w 1786"/>
                <a:gd name="T15" fmla="*/ 0 h 2379"/>
                <a:gd name="T16" fmla="*/ 1785 w 1786"/>
                <a:gd name="T17" fmla="*/ 160 h 2379"/>
                <a:gd name="T18" fmla="*/ 1785 w 1786"/>
                <a:gd name="T19" fmla="*/ 2218 h 2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86" h="2379">
                  <a:moveTo>
                    <a:pt x="1785" y="2218"/>
                  </a:moveTo>
                  <a:lnTo>
                    <a:pt x="1785" y="2218"/>
                  </a:lnTo>
                  <a:cubicBezTo>
                    <a:pt x="1612" y="2316"/>
                    <a:pt x="1403" y="2378"/>
                    <a:pt x="1189" y="2378"/>
                  </a:cubicBezTo>
                  <a:lnTo>
                    <a:pt x="1189" y="2378"/>
                  </a:lnTo>
                  <a:cubicBezTo>
                    <a:pt x="532" y="2378"/>
                    <a:pt x="0" y="1846"/>
                    <a:pt x="0" y="1189"/>
                  </a:cubicBezTo>
                  <a:lnTo>
                    <a:pt x="0" y="1189"/>
                  </a:lnTo>
                  <a:cubicBezTo>
                    <a:pt x="0" y="532"/>
                    <a:pt x="532" y="0"/>
                    <a:pt x="1189" y="0"/>
                  </a:cubicBezTo>
                  <a:lnTo>
                    <a:pt x="1189" y="0"/>
                  </a:lnTo>
                  <a:cubicBezTo>
                    <a:pt x="1406" y="0"/>
                    <a:pt x="1610" y="59"/>
                    <a:pt x="1785" y="160"/>
                  </a:cubicBezTo>
                  <a:lnTo>
                    <a:pt x="1785" y="2218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CABB8CDE-52B6-4869-943A-E9A31A1A0B9F}"/>
                </a:ext>
              </a:extLst>
            </p:cNvPr>
            <p:cNvSpPr txBox="1"/>
            <p:nvPr/>
          </p:nvSpPr>
          <p:spPr>
            <a:xfrm>
              <a:off x="1027491" y="2199131"/>
              <a:ext cx="505268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1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1</a:t>
              </a:r>
            </a:p>
          </p:txBody>
        </p:sp>
        <p:sp>
          <p:nvSpPr>
            <p:cNvPr id="23" name="Subtitle 2">
              <a:extLst>
                <a:ext uri="{FF2B5EF4-FFF2-40B4-BE49-F238E27FC236}">
                  <a16:creationId xmlns:a16="http://schemas.microsoft.com/office/drawing/2014/main" id="{17E8788B-BB4B-4B6B-90BC-C204B2AAD379}"/>
                </a:ext>
              </a:extLst>
            </p:cNvPr>
            <p:cNvSpPr txBox="1">
              <a:spLocks/>
            </p:cNvSpPr>
            <p:nvPr/>
          </p:nvSpPr>
          <p:spPr>
            <a:xfrm>
              <a:off x="1938930" y="2532709"/>
              <a:ext cx="1854658" cy="1098762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PETICIONES DE </a:t>
              </a:r>
              <a:r>
                <a:rPr lang="es-CO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INFORMACION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20</a:t>
              </a:r>
              <a:endParaRPr lang="es-CO" sz="1600" b="1" dirty="0">
                <a:solidFill>
                  <a:srgbClr val="000000"/>
                </a:solidFill>
                <a:latin typeface="Calibri" panose="020F050202020403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8%</a:t>
              </a:r>
              <a:endParaRPr lang="es-CO" sz="1600" b="1" dirty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" name="Freeform 4">
            <a:extLst>
              <a:ext uri="{FF2B5EF4-FFF2-40B4-BE49-F238E27FC236}">
                <a16:creationId xmlns:a16="http://schemas.microsoft.com/office/drawing/2014/main" id="{47EE9595-8053-4D3F-B95C-8C3F830BD3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241" y="1169669"/>
            <a:ext cx="2408904" cy="17167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0493ED3D-50FF-4D52-8C34-6A1D5377D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2568" y="1355371"/>
            <a:ext cx="587672" cy="1175345"/>
          </a:xfrm>
          <a:custGeom>
            <a:avLst/>
            <a:gdLst>
              <a:gd name="T0" fmla="*/ 1194 w 1195"/>
              <a:gd name="T1" fmla="*/ 2388 h 2389"/>
              <a:gd name="T2" fmla="*/ 1194 w 1195"/>
              <a:gd name="T3" fmla="*/ 2388 h 2389"/>
              <a:gd name="T4" fmla="*/ 0 w 1195"/>
              <a:gd name="T5" fmla="*/ 1194 h 2389"/>
              <a:gd name="T6" fmla="*/ 0 w 1195"/>
              <a:gd name="T7" fmla="*/ 1194 h 2389"/>
              <a:gd name="T8" fmla="*/ 1194 w 1195"/>
              <a:gd name="T9" fmla="*/ 0 h 2389"/>
              <a:gd name="T10" fmla="*/ 1194 w 1195"/>
              <a:gd name="T11" fmla="*/ 2388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95" h="2389">
                <a:moveTo>
                  <a:pt x="1194" y="2388"/>
                </a:moveTo>
                <a:lnTo>
                  <a:pt x="1194" y="2388"/>
                </a:lnTo>
                <a:cubicBezTo>
                  <a:pt x="535" y="2388"/>
                  <a:pt x="0" y="1853"/>
                  <a:pt x="0" y="1194"/>
                </a:cubicBezTo>
                <a:lnTo>
                  <a:pt x="0" y="1194"/>
                </a:lnTo>
                <a:cubicBezTo>
                  <a:pt x="0" y="535"/>
                  <a:pt x="535" y="0"/>
                  <a:pt x="1194" y="0"/>
                </a:cubicBezTo>
                <a:lnTo>
                  <a:pt x="1194" y="2388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18" name="TextBox 21">
            <a:extLst>
              <a:ext uri="{FF2B5EF4-FFF2-40B4-BE49-F238E27FC236}">
                <a16:creationId xmlns:a16="http://schemas.microsoft.com/office/drawing/2014/main" id="{EED0BD1C-BB58-45A8-80DA-294A9AEBC031}"/>
              </a:ext>
            </a:extLst>
          </p:cNvPr>
          <p:cNvSpPr txBox="1"/>
          <p:nvPr/>
        </p:nvSpPr>
        <p:spPr>
          <a:xfrm>
            <a:off x="4027595" y="1348322"/>
            <a:ext cx="692818" cy="115416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sz="6900" b="1" dirty="0">
                <a:solidFill>
                  <a:schemeClr val="accent2">
                    <a:lumMod val="50000"/>
                  </a:schemeClr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1FFD9365-C691-452E-B625-5E86CD0A3EE2}"/>
              </a:ext>
            </a:extLst>
          </p:cNvPr>
          <p:cNvSpPr txBox="1">
            <a:spLocks/>
          </p:cNvSpPr>
          <p:nvPr/>
        </p:nvSpPr>
        <p:spPr>
          <a:xfrm>
            <a:off x="4774744" y="1784546"/>
            <a:ext cx="2113145" cy="10156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PETICIONES DE 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INTERES </a:t>
            </a: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CO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     PARTICULAR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     190</a:t>
            </a:r>
            <a:r>
              <a:rPr lang="es-CO" sz="1400" dirty="0" smtClean="0"/>
              <a:t>  </a:t>
            </a:r>
            <a:r>
              <a:rPr lang="es-CO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lang="es-CO" sz="1400" b="1" kern="0" dirty="0" smtClean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defTabSz="914400">
              <a:lnSpc>
                <a:spcPct val="90000"/>
              </a:lnSpc>
              <a:spcBef>
                <a:spcPts val="0"/>
              </a:spcBef>
              <a:buClrTx/>
              <a:defRPr/>
            </a:pPr>
            <a:r>
              <a:rPr lang="es-CO" sz="1400" dirty="0" smtClean="0">
                <a:solidFill>
                  <a:srgbClr val="000000"/>
                </a:solidFill>
                <a:latin typeface="Arial" panose="020B0604020202020204" pitchFamily="34" charset="0"/>
              </a:rPr>
              <a:t>79%</a:t>
            </a:r>
            <a:r>
              <a:rPr lang="es-CO" sz="1400" dirty="0" smtClean="0"/>
              <a:t> </a:t>
            </a:r>
            <a:r>
              <a:rPr lang="es-CO" sz="1400" b="1" dirty="0" smtClean="0"/>
              <a:t>  </a:t>
            </a:r>
            <a:endParaRPr lang="es-CO" sz="1400" b="1" kern="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" name="Grupo 27"/>
          <p:cNvGrpSpPr/>
          <p:nvPr/>
        </p:nvGrpSpPr>
        <p:grpSpPr>
          <a:xfrm>
            <a:off x="7345514" y="1169669"/>
            <a:ext cx="3171328" cy="1716761"/>
            <a:chOff x="7932443" y="1668904"/>
            <a:chExt cx="3171328" cy="1716761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4E8EA2AD-9D73-4D17-BC66-15AAC41E6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1500" y="1668904"/>
              <a:ext cx="2408904" cy="17167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0FC6F0CB-2C07-4833-9AF5-74B0B1B94B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6240" y="1917832"/>
              <a:ext cx="728628" cy="1099448"/>
            </a:xfrm>
            <a:custGeom>
              <a:avLst/>
              <a:gdLst>
                <a:gd name="T0" fmla="*/ 1481 w 1482"/>
                <a:gd name="T1" fmla="*/ 2174 h 2237"/>
                <a:gd name="T2" fmla="*/ 1481 w 1482"/>
                <a:gd name="T3" fmla="*/ 2174 h 2237"/>
                <a:gd name="T4" fmla="*/ 1118 w 1482"/>
                <a:gd name="T5" fmla="*/ 2236 h 2237"/>
                <a:gd name="T6" fmla="*/ 1118 w 1482"/>
                <a:gd name="T7" fmla="*/ 2236 h 2237"/>
                <a:gd name="T8" fmla="*/ 0 w 1482"/>
                <a:gd name="T9" fmla="*/ 1118 h 2237"/>
                <a:gd name="T10" fmla="*/ 0 w 1482"/>
                <a:gd name="T11" fmla="*/ 1118 h 2237"/>
                <a:gd name="T12" fmla="*/ 1118 w 1482"/>
                <a:gd name="T13" fmla="*/ 0 h 2237"/>
                <a:gd name="T14" fmla="*/ 1118 w 1482"/>
                <a:gd name="T15" fmla="*/ 0 h 2237"/>
                <a:gd name="T16" fmla="*/ 1481 w 1482"/>
                <a:gd name="T17" fmla="*/ 60 h 2237"/>
                <a:gd name="T18" fmla="*/ 1481 w 1482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2" h="2237">
                  <a:moveTo>
                    <a:pt x="1481" y="2174"/>
                  </a:moveTo>
                  <a:lnTo>
                    <a:pt x="1481" y="2174"/>
                  </a:lnTo>
                  <a:cubicBezTo>
                    <a:pt x="1367" y="2214"/>
                    <a:pt x="1243" y="2236"/>
                    <a:pt x="1118" y="2236"/>
                  </a:cubicBezTo>
                  <a:lnTo>
                    <a:pt x="1118" y="2236"/>
                  </a:lnTo>
                  <a:cubicBezTo>
                    <a:pt x="500" y="2236"/>
                    <a:pt x="0" y="1735"/>
                    <a:pt x="0" y="1118"/>
                  </a:cubicBezTo>
                  <a:lnTo>
                    <a:pt x="0" y="1118"/>
                  </a:lnTo>
                  <a:cubicBezTo>
                    <a:pt x="0" y="500"/>
                    <a:pt x="500" y="0"/>
                    <a:pt x="1118" y="0"/>
                  </a:cubicBezTo>
                  <a:lnTo>
                    <a:pt x="1118" y="0"/>
                  </a:lnTo>
                  <a:cubicBezTo>
                    <a:pt x="1245" y="0"/>
                    <a:pt x="1368" y="21"/>
                    <a:pt x="1481" y="60"/>
                  </a:cubicBezTo>
                  <a:lnTo>
                    <a:pt x="1481" y="217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E1B19456-24B4-409B-921B-885C6B1E9723}"/>
                </a:ext>
              </a:extLst>
            </p:cNvPr>
            <p:cNvSpPr txBox="1"/>
            <p:nvPr/>
          </p:nvSpPr>
          <p:spPr>
            <a:xfrm>
              <a:off x="7932443" y="1958989"/>
              <a:ext cx="715260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3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3</a:t>
              </a:r>
            </a:p>
          </p:txBody>
        </p:sp>
        <p:sp>
          <p:nvSpPr>
            <p:cNvPr id="27" name="Subtitle 2">
              <a:extLst>
                <a:ext uri="{FF2B5EF4-FFF2-40B4-BE49-F238E27FC236}">
                  <a16:creationId xmlns:a16="http://schemas.microsoft.com/office/drawing/2014/main" id="{3B9CA683-ADE5-4933-863E-5D36955C4BB2}"/>
                </a:ext>
              </a:extLst>
            </p:cNvPr>
            <p:cNvSpPr txBox="1">
              <a:spLocks/>
            </p:cNvSpPr>
            <p:nvPr/>
          </p:nvSpPr>
          <p:spPr>
            <a:xfrm>
              <a:off x="8852867" y="2230866"/>
              <a:ext cx="2250904" cy="655564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</a:t>
              </a: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QUEJAS 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0</a:t>
              </a:r>
              <a:r>
                <a:rPr lang="es-ES" sz="14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4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4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0%</a:t>
              </a:r>
              <a:endParaRPr lang="es-ES" sz="1400" b="1" kern="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08695" y="3010504"/>
            <a:ext cx="3144850" cy="1716762"/>
            <a:chOff x="955744" y="4448511"/>
            <a:chExt cx="3144850" cy="1716762"/>
          </a:xfrm>
        </p:grpSpPr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A0FE4677-7FF2-478B-889A-FF67E6B8E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690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1600" dirty="0">
                <a:solidFill>
                  <a:schemeClr val="tx1"/>
                </a:solidFill>
                <a:latin typeface="Open Sans Light" panose="020B0306030504020204" pitchFamily="34" charset="0"/>
              </a:endParaRPr>
            </a:p>
          </p:txBody>
        </p:sp>
        <p:sp>
          <p:nvSpPr>
            <p:cNvPr id="5" name="Freeform 12">
              <a:extLst>
                <a:ext uri="{FF2B5EF4-FFF2-40B4-BE49-F238E27FC236}">
                  <a16:creationId xmlns:a16="http://schemas.microsoft.com/office/drawing/2014/main" id="{2AE75B3E-B8B8-4401-B6FD-505A943F38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227" y="4585902"/>
              <a:ext cx="730797" cy="1099446"/>
            </a:xfrm>
            <a:custGeom>
              <a:avLst/>
              <a:gdLst>
                <a:gd name="T0" fmla="*/ 1483 w 1484"/>
                <a:gd name="T1" fmla="*/ 2174 h 2237"/>
                <a:gd name="T2" fmla="*/ 1483 w 1484"/>
                <a:gd name="T3" fmla="*/ 2174 h 2237"/>
                <a:gd name="T4" fmla="*/ 1118 w 1484"/>
                <a:gd name="T5" fmla="*/ 2236 h 2237"/>
                <a:gd name="T6" fmla="*/ 1118 w 1484"/>
                <a:gd name="T7" fmla="*/ 2236 h 2237"/>
                <a:gd name="T8" fmla="*/ 0 w 1484"/>
                <a:gd name="T9" fmla="*/ 1117 h 2237"/>
                <a:gd name="T10" fmla="*/ 0 w 1484"/>
                <a:gd name="T11" fmla="*/ 1117 h 2237"/>
                <a:gd name="T12" fmla="*/ 1118 w 1484"/>
                <a:gd name="T13" fmla="*/ 0 h 2237"/>
                <a:gd name="T14" fmla="*/ 1118 w 1484"/>
                <a:gd name="T15" fmla="*/ 0 h 2237"/>
                <a:gd name="T16" fmla="*/ 1482 w 1484"/>
                <a:gd name="T17" fmla="*/ 60 h 2237"/>
                <a:gd name="T18" fmla="*/ 1483 w 1484"/>
                <a:gd name="T19" fmla="*/ 2174 h 2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4" h="2237">
                  <a:moveTo>
                    <a:pt x="1483" y="2174"/>
                  </a:moveTo>
                  <a:lnTo>
                    <a:pt x="1483" y="2174"/>
                  </a:lnTo>
                  <a:cubicBezTo>
                    <a:pt x="1367" y="2213"/>
                    <a:pt x="1244" y="2236"/>
                    <a:pt x="1118" y="2236"/>
                  </a:cubicBezTo>
                  <a:lnTo>
                    <a:pt x="1118" y="2236"/>
                  </a:lnTo>
                  <a:cubicBezTo>
                    <a:pt x="501" y="2236"/>
                    <a:pt x="0" y="1735"/>
                    <a:pt x="0" y="1117"/>
                  </a:cubicBezTo>
                  <a:lnTo>
                    <a:pt x="0" y="1117"/>
                  </a:lnTo>
                  <a:cubicBezTo>
                    <a:pt x="0" y="499"/>
                    <a:pt x="501" y="0"/>
                    <a:pt x="1118" y="0"/>
                  </a:cubicBezTo>
                  <a:lnTo>
                    <a:pt x="1118" y="0"/>
                  </a:lnTo>
                  <a:cubicBezTo>
                    <a:pt x="1246" y="0"/>
                    <a:pt x="1368" y="20"/>
                    <a:pt x="1482" y="60"/>
                  </a:cubicBezTo>
                  <a:lnTo>
                    <a:pt x="1483" y="2174"/>
                  </a:ln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ADF34DC6-B348-43B3-A58D-59BEF752D813}"/>
                </a:ext>
              </a:extLst>
            </p:cNvPr>
            <p:cNvSpPr txBox="1"/>
            <p:nvPr/>
          </p:nvSpPr>
          <p:spPr>
            <a:xfrm>
              <a:off x="955744" y="4568222"/>
              <a:ext cx="769763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4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4</a:t>
              </a:r>
            </a:p>
          </p:txBody>
        </p:sp>
        <p:sp>
          <p:nvSpPr>
            <p:cNvPr id="29" name="Subtitle 2">
              <a:extLst>
                <a:ext uri="{FF2B5EF4-FFF2-40B4-BE49-F238E27FC236}">
                  <a16:creationId xmlns:a16="http://schemas.microsoft.com/office/drawing/2014/main" id="{100BD07C-5F6D-496F-B6C6-97C6D42CB4DD}"/>
                </a:ext>
              </a:extLst>
            </p:cNvPr>
            <p:cNvSpPr txBox="1">
              <a:spLocks/>
            </p:cNvSpPr>
            <p:nvPr/>
          </p:nvSpPr>
          <p:spPr>
            <a:xfrm>
              <a:off x="1813543" y="4695930"/>
              <a:ext cx="2235452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RECLAMOS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1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3886687" y="3032955"/>
            <a:ext cx="3132458" cy="1716762"/>
            <a:chOff x="4335949" y="4448511"/>
            <a:chExt cx="3132458" cy="1716762"/>
          </a:xfrm>
        </p:grpSpPr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CD1CF841-6204-43DD-9919-89156C7F93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6429" y="4448511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D3F9F80-C3B2-4D13-9DDE-23F1EA751D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5949" y="4725443"/>
              <a:ext cx="830548" cy="1105952"/>
            </a:xfrm>
            <a:custGeom>
              <a:avLst/>
              <a:gdLst>
                <a:gd name="T0" fmla="*/ 1686 w 1687"/>
                <a:gd name="T1" fmla="*/ 2094 h 2247"/>
                <a:gd name="T2" fmla="*/ 1686 w 1687"/>
                <a:gd name="T3" fmla="*/ 2094 h 2247"/>
                <a:gd name="T4" fmla="*/ 1123 w 1687"/>
                <a:gd name="T5" fmla="*/ 2246 h 2247"/>
                <a:gd name="T6" fmla="*/ 1123 w 1687"/>
                <a:gd name="T7" fmla="*/ 2246 h 2247"/>
                <a:gd name="T8" fmla="*/ 0 w 1687"/>
                <a:gd name="T9" fmla="*/ 1123 h 2247"/>
                <a:gd name="T10" fmla="*/ 0 w 1687"/>
                <a:gd name="T11" fmla="*/ 1123 h 2247"/>
                <a:gd name="T12" fmla="*/ 1123 w 1687"/>
                <a:gd name="T13" fmla="*/ 0 h 2247"/>
                <a:gd name="T14" fmla="*/ 1123 w 1687"/>
                <a:gd name="T15" fmla="*/ 0 h 2247"/>
                <a:gd name="T16" fmla="*/ 1686 w 1687"/>
                <a:gd name="T17" fmla="*/ 151 h 2247"/>
                <a:gd name="T18" fmla="*/ 1686 w 1687"/>
                <a:gd name="T19" fmla="*/ 2094 h 2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87" h="2247">
                  <a:moveTo>
                    <a:pt x="1686" y="2094"/>
                  </a:moveTo>
                  <a:lnTo>
                    <a:pt x="1686" y="2094"/>
                  </a:lnTo>
                  <a:cubicBezTo>
                    <a:pt x="1522" y="2188"/>
                    <a:pt x="1325" y="2246"/>
                    <a:pt x="1123" y="2246"/>
                  </a:cubicBezTo>
                  <a:lnTo>
                    <a:pt x="1123" y="2246"/>
                  </a:lnTo>
                  <a:cubicBezTo>
                    <a:pt x="503" y="2246"/>
                    <a:pt x="0" y="1743"/>
                    <a:pt x="0" y="1123"/>
                  </a:cubicBezTo>
                  <a:lnTo>
                    <a:pt x="0" y="1123"/>
                  </a:lnTo>
                  <a:cubicBezTo>
                    <a:pt x="0" y="503"/>
                    <a:pt x="503" y="0"/>
                    <a:pt x="1123" y="0"/>
                  </a:cubicBezTo>
                  <a:lnTo>
                    <a:pt x="1123" y="0"/>
                  </a:lnTo>
                  <a:cubicBezTo>
                    <a:pt x="1328" y="0"/>
                    <a:pt x="1521" y="55"/>
                    <a:pt x="1686" y="151"/>
                  </a:cubicBezTo>
                  <a:lnTo>
                    <a:pt x="1686" y="2094"/>
                  </a:lnTo>
                </a:path>
              </a:pathLst>
            </a:custGeom>
            <a:solidFill>
              <a:schemeClr val="accent5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82287C18-F7CC-43B1-AE12-8B04FD860A8B}"/>
                </a:ext>
              </a:extLst>
            </p:cNvPr>
            <p:cNvSpPr txBox="1"/>
            <p:nvPr/>
          </p:nvSpPr>
          <p:spPr>
            <a:xfrm>
              <a:off x="4355571" y="4729811"/>
              <a:ext cx="753732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5">
                      <a:lumMod val="5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5</a:t>
              </a:r>
            </a:p>
          </p:txBody>
        </p:sp>
        <p:sp>
          <p:nvSpPr>
            <p:cNvPr id="31" name="Subtitle 2">
              <a:extLst>
                <a:ext uri="{FF2B5EF4-FFF2-40B4-BE49-F238E27FC236}">
                  <a16:creationId xmlns:a16="http://schemas.microsoft.com/office/drawing/2014/main" id="{0C03989B-C1DB-4F9F-983A-B4F94031C634}"/>
                </a:ext>
              </a:extLst>
            </p:cNvPr>
            <p:cNvSpPr txBox="1">
              <a:spLocks/>
            </p:cNvSpPr>
            <p:nvPr/>
          </p:nvSpPr>
          <p:spPr>
            <a:xfrm>
              <a:off x="5290914" y="4914081"/>
              <a:ext cx="2177493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    SUGERENCIAS 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ES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ES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ES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466283" y="3065083"/>
            <a:ext cx="3037192" cy="1716762"/>
            <a:chOff x="8025767" y="4253200"/>
            <a:chExt cx="3037192" cy="1716762"/>
          </a:xfrm>
        </p:grpSpPr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025767" y="4479921"/>
              <a:ext cx="750526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6</a:t>
              </a:r>
            </a:p>
          </p:txBody>
        </p:sp>
        <p:sp>
          <p:nvSpPr>
            <p:cNvPr id="33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5"/>
              <a:ext cx="1854658" cy="932563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DENUNCIAS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   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0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746181" y="4781845"/>
            <a:ext cx="2955765" cy="1547497"/>
            <a:chOff x="8107194" y="4253200"/>
            <a:chExt cx="2955765" cy="1716762"/>
          </a:xfrm>
        </p:grpSpPr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C43962E1-23CC-4EE5-8CA3-42DABE43B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4055" y="4253200"/>
              <a:ext cx="2408904" cy="171676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7" name="Freeform 15">
              <a:extLst>
                <a:ext uri="{FF2B5EF4-FFF2-40B4-BE49-F238E27FC236}">
                  <a16:creationId xmlns:a16="http://schemas.microsoft.com/office/drawing/2014/main" id="{946A8150-DADB-410B-9E6E-CA6D8CF899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7194" y="4385624"/>
              <a:ext cx="587673" cy="1175345"/>
            </a:xfrm>
            <a:custGeom>
              <a:avLst/>
              <a:gdLst>
                <a:gd name="T0" fmla="*/ 1193 w 1194"/>
                <a:gd name="T1" fmla="*/ 2387 h 2388"/>
                <a:gd name="T2" fmla="*/ 1193 w 1194"/>
                <a:gd name="T3" fmla="*/ 2387 h 2388"/>
                <a:gd name="T4" fmla="*/ 0 w 1194"/>
                <a:gd name="T5" fmla="*/ 1193 h 2388"/>
                <a:gd name="T6" fmla="*/ 0 w 1194"/>
                <a:gd name="T7" fmla="*/ 1193 h 2388"/>
                <a:gd name="T8" fmla="*/ 1193 w 1194"/>
                <a:gd name="T9" fmla="*/ 0 h 2388"/>
                <a:gd name="T10" fmla="*/ 1193 w 1194"/>
                <a:gd name="T11" fmla="*/ 2387 h 2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94" h="2388">
                  <a:moveTo>
                    <a:pt x="1193" y="2387"/>
                  </a:moveTo>
                  <a:lnTo>
                    <a:pt x="1193" y="2387"/>
                  </a:lnTo>
                  <a:cubicBezTo>
                    <a:pt x="534" y="2387"/>
                    <a:pt x="0" y="1852"/>
                    <a:pt x="0" y="1193"/>
                  </a:cubicBezTo>
                  <a:lnTo>
                    <a:pt x="0" y="1193"/>
                  </a:lnTo>
                  <a:cubicBezTo>
                    <a:pt x="0" y="534"/>
                    <a:pt x="534" y="0"/>
                    <a:pt x="1193" y="0"/>
                  </a:cubicBezTo>
                  <a:lnTo>
                    <a:pt x="1193" y="2387"/>
                  </a:ln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3266" dirty="0">
                <a:latin typeface="Open Sans Light" panose="020B0306030504020204" pitchFamily="34" charset="0"/>
              </a:endParaRPr>
            </a:p>
          </p:txBody>
        </p:sp>
        <p:sp>
          <p:nvSpPr>
            <p:cNvPr id="38" name="TextBox 24">
              <a:extLst>
                <a:ext uri="{FF2B5EF4-FFF2-40B4-BE49-F238E27FC236}">
                  <a16:creationId xmlns:a16="http://schemas.microsoft.com/office/drawing/2014/main" id="{D827597E-539D-43D6-96C4-34833E50796A}"/>
                </a:ext>
              </a:extLst>
            </p:cNvPr>
            <p:cNvSpPr txBox="1"/>
            <p:nvPr/>
          </p:nvSpPr>
          <p:spPr>
            <a:xfrm>
              <a:off x="8107519" y="4479921"/>
              <a:ext cx="668774" cy="115416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6900" b="1" dirty="0">
                  <a:solidFill>
                    <a:schemeClr val="accent6">
                      <a:lumMod val="10000"/>
                    </a:schemeClr>
                  </a:solidFill>
                  <a:latin typeface="Poppins SemiBold" pitchFamily="2" charset="77"/>
                  <a:ea typeface="League Spartan" charset="0"/>
                  <a:cs typeface="Poppins SemiBold" pitchFamily="2" charset="77"/>
                </a:rPr>
                <a:t>7</a:t>
              </a:r>
            </a:p>
          </p:txBody>
        </p:sp>
        <p:sp>
          <p:nvSpPr>
            <p:cNvPr id="39" name="Subtitle 2">
              <a:extLst>
                <a:ext uri="{FF2B5EF4-FFF2-40B4-BE49-F238E27FC236}">
                  <a16:creationId xmlns:a16="http://schemas.microsoft.com/office/drawing/2014/main" id="{52B44FB7-F1BE-41D9-B389-B34CBDA72644}"/>
                </a:ext>
              </a:extLst>
            </p:cNvPr>
            <p:cNvSpPr txBox="1">
              <a:spLocks/>
            </p:cNvSpPr>
            <p:nvPr/>
          </p:nvSpPr>
          <p:spPr>
            <a:xfrm>
              <a:off x="8931178" y="4721674"/>
              <a:ext cx="1854658" cy="788729"/>
            </a:xfrm>
            <a:prstGeom prst="rect">
              <a:avLst/>
            </a:prstGeom>
          </p:spPr>
          <p:txBody>
            <a:bodyPr vert="horz" wrap="square" lIns="45720" tIns="22860" rIns="45720" bIns="22860" rtlCol="0" anchor="t">
              <a:spAutoFit/>
            </a:bodyPr>
            <a:lstStyle>
              <a:lvl1pPr marL="0" indent="0" algn="ctr" defTabSz="1087636" rtl="0" eaLnBrk="1" latinLnBrk="0" hangingPunct="1">
                <a:lnSpc>
                  <a:spcPct val="120000"/>
                </a:lnSpc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2"/>
                  </a:solidFill>
                  <a:latin typeface="Open Sans Light"/>
                  <a:ea typeface="+mn-ea"/>
                  <a:cs typeface="Open Sans Light"/>
                </a:defRPr>
              </a:lvl1pPr>
              <a:lvl2pPr marL="108763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2pPr>
              <a:lvl3pPr marL="2175271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3pPr>
              <a:lvl4pPr marL="3262912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4pPr>
              <a:lvl5pPr marL="4350546" indent="0" algn="ctr" defTabSz="1087636" rtl="0" eaLnBrk="1" latinLnBrk="0" hangingPunct="1">
                <a:lnSpc>
                  <a:spcPct val="130000"/>
                </a:lnSpc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Open Sans"/>
                  <a:ea typeface="+mn-ea"/>
                  <a:cs typeface="Open Sans"/>
                </a:defRPr>
              </a:lvl5pPr>
              <a:lvl6pPr marL="5438184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6525820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7613455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8701091" indent="0" algn="ctr" defTabSz="1087636" rtl="0" eaLnBrk="1" latinLnBrk="0" hangingPunct="1">
                <a:spcBef>
                  <a:spcPct val="20000"/>
                </a:spcBef>
                <a:buFont typeface="Arial"/>
                <a:buNone/>
                <a:defRPr sz="4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kern="0" dirty="0" smtClean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    OTRO</a:t>
              </a:r>
              <a:r>
                <a:rPr lang="es-CO" sz="1600" b="1" kern="0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	</a:t>
              </a:r>
              <a:endParaRPr lang="es-CO" sz="1600" b="1" kern="0" dirty="0" smtClean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Calibri" panose="020F0502020204030204" pitchFamily="34" charset="0"/>
                </a:rPr>
                <a:t>30</a:t>
              </a:r>
              <a:r>
                <a:rPr lang="es-CO" sz="1600" b="1" dirty="0" smtClean="0"/>
                <a:t> </a:t>
              </a:r>
            </a:p>
            <a:p>
              <a:pPr lvl="0" defTabSz="914400">
                <a:lnSpc>
                  <a:spcPct val="90000"/>
                </a:lnSpc>
                <a:spcBef>
                  <a:spcPts val="0"/>
                </a:spcBef>
                <a:buClrTx/>
                <a:defRPr/>
              </a:pPr>
              <a:r>
                <a:rPr lang="es-CO" sz="1600" b="1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12%</a:t>
              </a:r>
              <a:r>
                <a:rPr lang="es-CO" sz="1600" b="1" dirty="0" smtClean="0"/>
                <a:t>  </a:t>
              </a:r>
              <a:endParaRPr kumimoji="0" lang="es-CO" sz="16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133" y="4928136"/>
            <a:ext cx="1621012" cy="148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5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784" y="3799848"/>
            <a:ext cx="1646063" cy="170093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132" y="3522105"/>
            <a:ext cx="5735276" cy="216015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4282" y="3631255"/>
            <a:ext cx="755656" cy="19078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252" y="3992329"/>
            <a:ext cx="1304657" cy="1310754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3358550" y="3600755"/>
            <a:ext cx="39956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2000" dirty="0"/>
              <a:t>Durante el mes de </a:t>
            </a:r>
            <a:r>
              <a:rPr lang="es-CO" sz="2000" dirty="0" smtClean="0"/>
              <a:t>noviembre de 2022 </a:t>
            </a:r>
            <a:r>
              <a:rPr lang="es-CO" sz="2000" dirty="0"/>
              <a:t>la </a:t>
            </a:r>
            <a:r>
              <a:rPr lang="es-CO" sz="2000" dirty="0" smtClean="0"/>
              <a:t>modalidad de petición más </a:t>
            </a:r>
            <a:r>
              <a:rPr lang="es-CO" sz="2000" dirty="0"/>
              <a:t>representativa </a:t>
            </a:r>
            <a:r>
              <a:rPr lang="es-CO" sz="2000" dirty="0" smtClean="0"/>
              <a:t>fueron las </a:t>
            </a:r>
            <a:r>
              <a:rPr lang="es-CO" sz="2000" dirty="0"/>
              <a:t>peticiones de </a:t>
            </a:r>
            <a:r>
              <a:rPr lang="es-CO" sz="2000"/>
              <a:t>interés </a:t>
            </a:r>
            <a:r>
              <a:rPr lang="es-CO" sz="2000" smtClean="0"/>
              <a:t>general con 190 </a:t>
            </a:r>
            <a:r>
              <a:rPr lang="es-CO" sz="2000" dirty="0"/>
              <a:t>solicitudes correspondiente </a:t>
            </a:r>
            <a:r>
              <a:rPr lang="es-CO" sz="2000"/>
              <a:t>al </a:t>
            </a:r>
            <a:r>
              <a:rPr lang="es-CO" sz="2000" smtClean="0"/>
              <a:t>79%.</a:t>
            </a:r>
            <a:endParaRPr lang="es-CO" sz="200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2788" y="1332350"/>
            <a:ext cx="2389839" cy="2188654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1952" y="349617"/>
            <a:ext cx="6748857" cy="248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9516" y="248776"/>
            <a:ext cx="2985113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5800" dirty="0">
                <a:latin typeface="MyriadPro-Regular" panose="020B0503030403020204" pitchFamily="34" charset="0"/>
              </a:rPr>
              <a:t>P Q R S D</a:t>
            </a:r>
            <a:endParaRPr lang="es-CO" dirty="0"/>
          </a:p>
        </p:txBody>
      </p:sp>
      <p:sp>
        <p:nvSpPr>
          <p:cNvPr id="3" name="Rectángulo 2"/>
          <p:cNvSpPr/>
          <p:nvPr/>
        </p:nvSpPr>
        <p:spPr>
          <a:xfrm>
            <a:off x="3994727" y="433442"/>
            <a:ext cx="293716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700" dirty="0">
                <a:latin typeface="MyriadPro-Regular" panose="020B0503030403020204" pitchFamily="34" charset="0"/>
              </a:rPr>
              <a:t>asignadas a dependencias</a:t>
            </a:r>
          </a:p>
          <a:p>
            <a:r>
              <a:rPr lang="es-CO" sz="1700" dirty="0">
                <a:latin typeface="MyriadPro-Regular" panose="020B0503030403020204" pitchFamily="34" charset="0"/>
              </a:rPr>
              <a:t>y grupos internos de trabajo</a:t>
            </a:r>
            <a:endParaRPr lang="es-CO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386" y="1581064"/>
            <a:ext cx="4957083" cy="239305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28220" y="1761926"/>
            <a:ext cx="759341" cy="1916723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6786273" y="1970670"/>
            <a:ext cx="40159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El </a:t>
            </a:r>
            <a:r>
              <a:rPr lang="es-CO" dirty="0" smtClean="0"/>
              <a:t>97% </a:t>
            </a:r>
            <a:r>
              <a:rPr lang="es-CO" dirty="0"/>
              <a:t>de las </a:t>
            </a:r>
            <a:r>
              <a:rPr lang="es-CO" dirty="0" smtClean="0"/>
              <a:t>PQRSD fueron </a:t>
            </a:r>
            <a:r>
              <a:rPr lang="es-CO" dirty="0"/>
              <a:t>asignadas </a:t>
            </a:r>
            <a:r>
              <a:rPr lang="es-CO" dirty="0" smtClean="0"/>
              <a:t>a la sala de docentes para sus respectivos directores de programas, correspondientes a las solicitudes de: Transferencias </a:t>
            </a:r>
            <a:r>
              <a:rPr lang="es-CO" dirty="0"/>
              <a:t>Internas, </a:t>
            </a:r>
            <a:r>
              <a:rPr lang="es-CO" dirty="0" smtClean="0"/>
              <a:t>Externas, solicitud </a:t>
            </a:r>
            <a:r>
              <a:rPr lang="es-CO" dirty="0"/>
              <a:t>de homologación y </a:t>
            </a:r>
            <a:r>
              <a:rPr lang="es-CO" dirty="0" smtClean="0"/>
              <a:t>Solicitudes de Reingreso.</a:t>
            </a:r>
            <a:endParaRPr lang="es-CO" dirty="0"/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21741" y="3826727"/>
            <a:ext cx="2388883" cy="2188525"/>
          </a:xfrm>
          <a:prstGeom prst="rect">
            <a:avLst/>
          </a:prstGeom>
        </p:spPr>
      </p:pic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0559913"/>
              </p:ext>
            </p:extLst>
          </p:nvPr>
        </p:nvGraphicFramePr>
        <p:xfrm>
          <a:off x="659516" y="1534254"/>
          <a:ext cx="5676899" cy="3773805"/>
        </p:xfrm>
        <a:graphic>
          <a:graphicData uri="http://schemas.openxmlformats.org/drawingml/2006/table">
            <a:tbl>
              <a:tblPr/>
              <a:tblGrid>
                <a:gridCol w="330015">
                  <a:extLst>
                    <a:ext uri="{9D8B030D-6E8A-4147-A177-3AD203B41FA5}">
                      <a16:colId xmlns:a16="http://schemas.microsoft.com/office/drawing/2014/main" val="195687288"/>
                    </a:ext>
                  </a:extLst>
                </a:gridCol>
                <a:gridCol w="1942014">
                  <a:extLst>
                    <a:ext uri="{9D8B030D-6E8A-4147-A177-3AD203B41FA5}">
                      <a16:colId xmlns:a16="http://schemas.microsoft.com/office/drawing/2014/main" val="4061227336"/>
                    </a:ext>
                  </a:extLst>
                </a:gridCol>
                <a:gridCol w="863117">
                  <a:extLst>
                    <a:ext uri="{9D8B030D-6E8A-4147-A177-3AD203B41FA5}">
                      <a16:colId xmlns:a16="http://schemas.microsoft.com/office/drawing/2014/main" val="2560997030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1121912099"/>
                    </a:ext>
                  </a:extLst>
                </a:gridCol>
                <a:gridCol w="875810">
                  <a:extLst>
                    <a:ext uri="{9D8B030D-6E8A-4147-A177-3AD203B41FA5}">
                      <a16:colId xmlns:a16="http://schemas.microsoft.com/office/drawing/2014/main" val="3661982096"/>
                    </a:ext>
                  </a:extLst>
                </a:gridCol>
                <a:gridCol w="790133">
                  <a:extLst>
                    <a:ext uri="{9D8B030D-6E8A-4147-A177-3AD203B41FA5}">
                      <a16:colId xmlns:a16="http://schemas.microsoft.com/office/drawing/2014/main" val="3787396967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DEPENDENCIA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RECIBIDAS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ATENDIDAS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 ATENDER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PORCENTAJE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595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ATENCION AL USUARIO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9978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CONTRATACION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84081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JURIDICA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1169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RECTORIA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3773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REGISTRO Y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1389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SALA DE DOCENTES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982282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TALENTO HUMANO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2372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FINANCIERA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87642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DIRECTIVO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7811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B. UNIVERSITARIO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44701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CIECYT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739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CONSEJO ACADEMICO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46603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ACADEMICA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04898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PLANEACION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43969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VICERRECTORIA ADMINISTRATIVA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1922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CONTROL INTERNO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88559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EGRESADOS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80773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654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422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1285587" y="2831998"/>
            <a:ext cx="10032023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De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las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9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peticiones que no fueron resueltas, son peticiones de aplazamiento de semestre,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homologaciones, devoluciones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, certificación </a:t>
            </a: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laborales.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 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es-CO" dirty="0" smtClean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Los Directores de Programa resolvieron las peticiones una vez fueron allegados los soporte requeridos para los estudios de homologación respectivos, igualmente la Vicerrectoría Administrativo solicito a los peticionarios hacer allegar los documentos respectivos para la generación del acto administrativos de devolución y notificación al beneficiario. </a:t>
            </a:r>
            <a:r>
              <a:rPr lang="es-CO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 </a:t>
            </a:r>
            <a:endParaRPr lang="es-CO" sz="1200" dirty="0"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es-CO" dirty="0" smtClean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endParaRPr lang="es-CO" sz="1200" dirty="0">
              <a:effectLst/>
              <a:latin typeface="Cambria" panose="02040503050406030204" pitchFamily="18" charset="0"/>
              <a:ea typeface="MS Mincho"/>
              <a:cs typeface="Times New Roman" panose="02020603050405020304" pitchFamily="18" charset="0"/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5960864"/>
              </p:ext>
            </p:extLst>
          </p:nvPr>
        </p:nvGraphicFramePr>
        <p:xfrm>
          <a:off x="3611218" y="0"/>
          <a:ext cx="4572000" cy="316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4818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503062"/>
              </p:ext>
            </p:extLst>
          </p:nvPr>
        </p:nvGraphicFramePr>
        <p:xfrm>
          <a:off x="2344616" y="3554810"/>
          <a:ext cx="5037455" cy="2511112"/>
        </p:xfrm>
        <a:graphic>
          <a:graphicData uri="http://schemas.openxmlformats.org/drawingml/2006/table">
            <a:tbl>
              <a:tblPr firstRow="1" firstCol="1" bandRow="1"/>
              <a:tblGrid>
                <a:gridCol w="3507740">
                  <a:extLst>
                    <a:ext uri="{9D8B030D-6E8A-4147-A177-3AD203B41FA5}">
                      <a16:colId xmlns:a16="http://schemas.microsoft.com/office/drawing/2014/main" val="3684606340"/>
                    </a:ext>
                  </a:extLst>
                </a:gridCol>
                <a:gridCol w="1529715">
                  <a:extLst>
                    <a:ext uri="{9D8B030D-6E8A-4147-A177-3AD203B41FA5}">
                      <a16:colId xmlns:a16="http://schemas.microsoft.com/office/drawing/2014/main" val="1163970205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promedio de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599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Tipos de petición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Días permitidos para respuesta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8204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EXPEDICIÓN COPIAS DE DOCUMENTOS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021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TRASLADOS POR COMPETENCIA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895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ENTES DE CONTROL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98343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CONSULTAS DE INFORMACIÓN TÉCNICA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65256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QUEJAS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7297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RECLAMOS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3896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SUGERENCIAS Y FELICITACIONES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743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DERECHOS DE PETICIÓN </a:t>
                      </a:r>
                      <a:endParaRPr lang="es-C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s-C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667172"/>
                  </a:ext>
                </a:extLst>
              </a:tr>
            </a:tbl>
          </a:graphicData>
        </a:graphic>
      </p:graphicFrame>
      <p:sp>
        <p:nvSpPr>
          <p:cNvPr id="7" name="Rectángulo 6"/>
          <p:cNvSpPr/>
          <p:nvPr/>
        </p:nvSpPr>
        <p:spPr>
          <a:xfrm>
            <a:off x="2274278" y="287955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CO" sz="3200" b="1" dirty="0">
                <a:solidFill>
                  <a:srgbClr val="1A3B8F"/>
                </a:solidFill>
                <a:latin typeface="Arial" panose="020B0604020202020204" pitchFamily="34" charset="0"/>
              </a:rPr>
              <a:t>Gestión de traslados y acceso a la Información </a:t>
            </a:r>
            <a:endParaRPr lang="es-CO" dirty="0"/>
          </a:p>
        </p:txBody>
      </p:sp>
      <p:sp>
        <p:nvSpPr>
          <p:cNvPr id="8" name="Rectángulo 7"/>
          <p:cNvSpPr/>
          <p:nvPr/>
        </p:nvSpPr>
        <p:spPr>
          <a:xfrm>
            <a:off x="1991876" y="1365173"/>
            <a:ext cx="666080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Durante el presente mes no se presento ningún evento donde </a:t>
            </a:r>
            <a:r>
              <a:rPr lang="es-CO" dirty="0" smtClean="0"/>
              <a:t>se niegue </a:t>
            </a:r>
            <a:r>
              <a:rPr lang="es-CO" dirty="0"/>
              <a:t>el acceso a la información de la entidad</a:t>
            </a:r>
            <a:r>
              <a:rPr lang="es-CO" dirty="0" smtClean="0"/>
              <a:t>. </a:t>
            </a:r>
          </a:p>
          <a:p>
            <a:pPr algn="just"/>
            <a:endParaRPr lang="es-CO" dirty="0"/>
          </a:p>
          <a:p>
            <a:pPr algn="just"/>
            <a:r>
              <a:rPr lang="es-CO"/>
              <a:t>Auto apertura Inspección administrativa E202214520034881 – 4218628, Proceso de responsabilidad fiscal No.43-2020, AUDIENCIA INICIAL 2021-0123 y Nulidad simple. </a:t>
            </a:r>
            <a:r>
              <a:rPr lang="es-CO" smtClean="0"/>
              <a:t>se </a:t>
            </a:r>
            <a:r>
              <a:rPr lang="es-CO" dirty="0"/>
              <a:t>resolvieron y noticiaron a los juzgados respectivos con los soportes pertinentes, en los tiempos establecidos por la </a:t>
            </a:r>
            <a:r>
              <a:rPr lang="es-CO" dirty="0" smtClean="0"/>
              <a:t>ley, igualmente se participo de la audiencia respectiva. </a:t>
            </a:r>
            <a:endParaRPr lang="es-CO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2680" y="1365173"/>
            <a:ext cx="2834886" cy="259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6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88748" y="483661"/>
            <a:ext cx="3716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CO" sz="3600" dirty="0">
                <a:latin typeface="MyriadPro-Regular" panose="020B0503030403020204" pitchFamily="34" charset="0"/>
              </a:rPr>
              <a:t>Recomendaciones</a:t>
            </a:r>
            <a:endParaRPr lang="es-CO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6737" y="1573823"/>
            <a:ext cx="5081955" cy="179362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6021265" y="1641536"/>
            <a:ext cx="368716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/>
              <a:t>Solicitar al Grupo de Gestión</a:t>
            </a:r>
          </a:p>
          <a:p>
            <a:pPr algn="just"/>
            <a:r>
              <a:rPr lang="es-CO" dirty="0"/>
              <a:t>Documental </a:t>
            </a:r>
            <a:r>
              <a:rPr lang="es-CO" dirty="0" smtClean="0"/>
              <a:t>de la institución la </a:t>
            </a:r>
            <a:r>
              <a:rPr lang="es-CO" dirty="0"/>
              <a:t>socialización, a</a:t>
            </a:r>
          </a:p>
          <a:p>
            <a:pPr algn="just"/>
            <a:r>
              <a:rPr lang="es-CO" dirty="0"/>
              <a:t>todas las dependencias de la</a:t>
            </a:r>
          </a:p>
          <a:p>
            <a:pPr algn="just"/>
            <a:r>
              <a:rPr lang="es-CO" dirty="0"/>
              <a:t>Entidad, del </a:t>
            </a:r>
            <a:r>
              <a:rPr lang="es-CO" dirty="0" smtClean="0"/>
              <a:t>tiempo promedio de respuesta </a:t>
            </a:r>
            <a:endParaRPr lang="es-CO" dirty="0"/>
          </a:p>
          <a:p>
            <a:pPr algn="just"/>
            <a:r>
              <a:rPr lang="es-CO" dirty="0" smtClean="0"/>
              <a:t>De las PQRSD, en concordancia con lo dispuesto por la Ley </a:t>
            </a:r>
            <a:r>
              <a:rPr lang="es-CO" dirty="0"/>
              <a:t>1755 de </a:t>
            </a:r>
            <a:r>
              <a:rPr lang="es-CO" dirty="0" smtClean="0"/>
              <a:t>2015. </a:t>
            </a:r>
            <a:endParaRPr lang="es-CO" dirty="0"/>
          </a:p>
          <a:p>
            <a:endParaRPr lang="es-CO" dirty="0"/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DD8D568-9528-402D-BFCA-A7F78668D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014" y="1691039"/>
            <a:ext cx="1426133" cy="1426135"/>
          </a:xfrm>
          <a:custGeom>
            <a:avLst/>
            <a:gdLst>
              <a:gd name="T0" fmla="*/ 1938 w 3875"/>
              <a:gd name="T1" fmla="*/ 3875 h 3876"/>
              <a:gd name="T2" fmla="*/ 0 w 3875"/>
              <a:gd name="T3" fmla="*/ 1938 h 3876"/>
              <a:gd name="T4" fmla="*/ 1938 w 3875"/>
              <a:gd name="T5" fmla="*/ 0 h 3876"/>
              <a:gd name="T6" fmla="*/ 3874 w 3875"/>
              <a:gd name="T7" fmla="*/ 1938 h 3876"/>
              <a:gd name="T8" fmla="*/ 1938 w 3875"/>
              <a:gd name="T9" fmla="*/ 387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75" h="3876">
                <a:moveTo>
                  <a:pt x="1938" y="3875"/>
                </a:moveTo>
                <a:lnTo>
                  <a:pt x="0" y="1938"/>
                </a:lnTo>
                <a:lnTo>
                  <a:pt x="1938" y="0"/>
                </a:lnTo>
                <a:lnTo>
                  <a:pt x="3874" y="1938"/>
                </a:lnTo>
                <a:lnTo>
                  <a:pt x="1938" y="3875"/>
                </a:lnTo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3529F678-957C-4957-87B3-430C81EDD9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830" y="1820465"/>
            <a:ext cx="1184389" cy="1186012"/>
          </a:xfrm>
          <a:custGeom>
            <a:avLst/>
            <a:gdLst>
              <a:gd name="T0" fmla="*/ 1610 w 3220"/>
              <a:gd name="T1" fmla="*/ 3221 h 3222"/>
              <a:gd name="T2" fmla="*/ 0 w 3220"/>
              <a:gd name="T3" fmla="*/ 1611 h 3222"/>
              <a:gd name="T4" fmla="*/ 1610 w 3220"/>
              <a:gd name="T5" fmla="*/ 0 h 3222"/>
              <a:gd name="T6" fmla="*/ 3219 w 3220"/>
              <a:gd name="T7" fmla="*/ 1611 h 3222"/>
              <a:gd name="T8" fmla="*/ 1610 w 3220"/>
              <a:gd name="T9" fmla="*/ 3221 h 3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20" h="3222">
                <a:moveTo>
                  <a:pt x="1610" y="3221"/>
                </a:moveTo>
                <a:lnTo>
                  <a:pt x="0" y="1611"/>
                </a:lnTo>
                <a:lnTo>
                  <a:pt x="1610" y="0"/>
                </a:lnTo>
                <a:lnTo>
                  <a:pt x="3219" y="1611"/>
                </a:lnTo>
                <a:lnTo>
                  <a:pt x="1610" y="3221"/>
                </a:lnTo>
              </a:path>
            </a:pathLst>
          </a:custGeom>
          <a:solidFill>
            <a:schemeClr val="accent2"/>
          </a:solidFill>
          <a:ln w="9525" cap="flat">
            <a:noFill/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3266" dirty="0">
              <a:latin typeface="Open Sans Light" panose="020B0306030504020204" pitchFamily="34" charset="0"/>
            </a:endParaRPr>
          </a:p>
        </p:txBody>
      </p:sp>
      <p:sp>
        <p:nvSpPr>
          <p:cNvPr id="8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5248272" y="2023930"/>
            <a:ext cx="393056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1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8430" y="1678894"/>
            <a:ext cx="794352" cy="15834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200" y="3843209"/>
            <a:ext cx="4907991" cy="210330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29" y="3958926"/>
            <a:ext cx="1646063" cy="1700931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1331" y="4154014"/>
            <a:ext cx="1304657" cy="1310754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2105988" y="4006015"/>
            <a:ext cx="368716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dirty="0" smtClean="0"/>
              <a:t>Desde la dependencia de Control Interno del Instituto Tecnológico del Putumayo generar  un acto administrativo para el seguimiento continuo de las PQRSD direccionadas a las dependencias respectiva, con el fin cumplir con los términos de respuesta establecidos por la ley. </a:t>
            </a:r>
            <a:endParaRPr lang="es-CO" dirty="0"/>
          </a:p>
          <a:p>
            <a:endParaRPr lang="es-CO" dirty="0"/>
          </a:p>
        </p:txBody>
      </p:sp>
      <p:sp>
        <p:nvSpPr>
          <p:cNvPr id="21" name="TextBox 44">
            <a:extLst>
              <a:ext uri="{FF2B5EF4-FFF2-40B4-BE49-F238E27FC236}">
                <a16:creationId xmlns:a16="http://schemas.microsoft.com/office/drawing/2014/main" id="{0426DBF9-95AF-404A-9BEC-DA4CD7468B5E}"/>
              </a:ext>
            </a:extLst>
          </p:cNvPr>
          <p:cNvSpPr txBox="1"/>
          <p:nvPr/>
        </p:nvSpPr>
        <p:spPr>
          <a:xfrm>
            <a:off x="1128362" y="4368543"/>
            <a:ext cx="516488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Poppins SemiBold" pitchFamily="2" charset="77"/>
                <a:ea typeface="League Spartan" charset="0"/>
                <a:cs typeface="Poppins SemiBold" pitchFamily="2" charset="77"/>
              </a:rPr>
              <a:t>2</a:t>
            </a:r>
            <a:endParaRPr lang="en-US" sz="4500" b="1" dirty="0">
              <a:solidFill>
                <a:schemeClr val="bg1"/>
              </a:solidFill>
              <a:latin typeface="Poppins SemiBold" pitchFamily="2" charset="77"/>
              <a:ea typeface="League Spartan" charset="0"/>
              <a:cs typeface="Poppins SemiBold" pitchFamily="2" charset="77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4716" y="3933182"/>
            <a:ext cx="759341" cy="1916723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87359" y="1070217"/>
            <a:ext cx="2837534" cy="26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3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DE918"/>
      </a:accent4>
      <a:accent5>
        <a:srgbClr val="EC8D08"/>
      </a:accent5>
      <a:accent6>
        <a:srgbClr val="79B72E"/>
      </a:accent6>
      <a:hlink>
        <a:srgbClr val="065F90"/>
      </a:hlink>
      <a:folHlink>
        <a:srgbClr val="177A7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12425</TotalTime>
  <Words>784</Words>
  <Application>Microsoft Office PowerPoint</Application>
  <PresentationFormat>Panorámica</PresentationFormat>
  <Paragraphs>244</Paragraphs>
  <Slides>9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9" baseType="lpstr">
      <vt:lpstr>Arial</vt:lpstr>
      <vt:lpstr>Times New Roman</vt:lpstr>
      <vt:lpstr>League Spartan</vt:lpstr>
      <vt:lpstr>Poppins SemiBold</vt:lpstr>
      <vt:lpstr>MS Mincho</vt:lpstr>
      <vt:lpstr>MyriadPro-Regular</vt:lpstr>
      <vt:lpstr>Open Sans Light</vt:lpstr>
      <vt:lpstr>Cambria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Comunicaciones</dc:creator>
  <cp:lastModifiedBy>SALA 3-26</cp:lastModifiedBy>
  <cp:revision>318</cp:revision>
  <dcterms:created xsi:type="dcterms:W3CDTF">2021-09-26T15:48:41Z</dcterms:created>
  <dcterms:modified xsi:type="dcterms:W3CDTF">2023-07-13T18:03:11Z</dcterms:modified>
</cp:coreProperties>
</file>