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0" r:id="rId3"/>
    <p:sldId id="3449" r:id="rId4"/>
    <p:sldId id="3450" r:id="rId5"/>
    <p:sldId id="3452" r:id="rId6"/>
    <p:sldId id="3451" r:id="rId7"/>
    <p:sldId id="3453" r:id="rId8"/>
    <p:sldId id="260" r:id="rId9"/>
    <p:sldId id="3454" r:id="rId10"/>
  </p:sldIdLst>
  <p:sldSz cx="12192000" cy="6858000"/>
  <p:notesSz cx="6858000" cy="9144000"/>
  <p:embeddedFontLst>
    <p:embeddedFont>
      <p:font typeface="Open Sans Light" panose="020B0604020202020204" charset="0"/>
      <p:regular r:id="rId12"/>
      <p:italic r:id="rId13"/>
    </p:embeddedFont>
    <p:embeddedFont>
      <p:font typeface="Poppins SemiBold" panose="020B0604020202020204" charset="0"/>
      <p:bold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mbria" panose="02040503050406030204" pitchFamily="18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gmntoJwwTjHv/2UItbskNTC93A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F:\Ejemplos%20INFORMES%20PQR\INFORME%20PQRSD%20ITP%20MAYO%202022\PORCENTAJE%20INFORME%20PQRSD%20%20MAYO%202022.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F:\INFORMES%20ATENCION%20AL%20USUARIO%20ITP%20VIGENCIA%202022\INFORME%20PQRSD%20ITP%20MAYO%202022\PORCENTAJE%20INFORME%20PQRSD%20%20MAYO%202022.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F:\INFORMES%20ATENCION%20AL%20USUARIO%20ITP%20VIGENCIA%202022\INFORME%20PQRSD%20ITP%20MAYO%202022\PORCENTAJE%20INFORME%20PQRSD%20%20MAYO%202022.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CO"/>
              <a:t>CANALES DE ATENCIÓN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canales de comu MAYO'!$F$10</c:f>
              <c:strCache>
                <c:ptCount val="1"/>
                <c:pt idx="0">
                  <c:v>TELEFÓNICO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MAYO'!$G$9:$H$9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MAYO'!$G$10:$H$10</c:f>
              <c:numCache>
                <c:formatCode>0%</c:formatCode>
                <c:ptCount val="2"/>
                <c:pt idx="0" formatCode="General">
                  <c:v>106</c:v>
                </c:pt>
                <c:pt idx="1">
                  <c:v>0.26633165829145727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54-4647-AF6F-5C4D72091587}"/>
            </c:ext>
          </c:extLst>
        </c:ser>
        <c:ser>
          <c:idx val="1"/>
          <c:order val="1"/>
          <c:tx>
            <c:strRef>
              <c:f>'total canales de comu MAYO'!$F$11</c:f>
              <c:strCache>
                <c:ptCount val="1"/>
                <c:pt idx="0">
                  <c:v>VIRTUAL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MAYO'!$G$9:$H$9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MAYO'!$G$11:$H$11</c:f>
              <c:numCache>
                <c:formatCode>0%</c:formatCode>
                <c:ptCount val="2"/>
                <c:pt idx="0" formatCode="General">
                  <c:v>219</c:v>
                </c:pt>
                <c:pt idx="1">
                  <c:v>0.55025125628140703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54-4647-AF6F-5C4D72091587}"/>
            </c:ext>
          </c:extLst>
        </c:ser>
        <c:ser>
          <c:idx val="2"/>
          <c:order val="2"/>
          <c:tx>
            <c:strRef>
              <c:f>'total canales de comu MAYO'!$F$12</c:f>
              <c:strCache>
                <c:ptCount val="1"/>
                <c:pt idx="0">
                  <c:v>PRESENCIAL Y ESCRITO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MAYO'!$G$9:$H$9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MAYO'!$G$12:$H$12</c:f>
              <c:numCache>
                <c:formatCode>0%</c:formatCode>
                <c:ptCount val="2"/>
                <c:pt idx="0" formatCode="General">
                  <c:v>73</c:v>
                </c:pt>
                <c:pt idx="1">
                  <c:v>0.18341708542713567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54-4647-AF6F-5C4D72091587}"/>
            </c:ext>
          </c:extLst>
        </c:ser>
        <c:ser>
          <c:idx val="3"/>
          <c:order val="3"/>
          <c:tx>
            <c:strRef>
              <c:f>'total canales de comu MAYO'!$F$13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MAYO'!$G$9:$H$9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MAYO'!$G$13:$H$13</c:f>
              <c:numCache>
                <c:formatCode>0%</c:formatCode>
                <c:ptCount val="2"/>
                <c:pt idx="0" formatCode="General">
                  <c:v>398</c:v>
                </c:pt>
                <c:pt idx="1">
                  <c:v>0.99999999999999989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254-4647-AF6F-5C4D7209158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7040160"/>
        <c:axId val="-217036352"/>
      </c:barChart>
      <c:catAx>
        <c:axId val="-21704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352"/>
        <c:crosses val="autoZero"/>
        <c:auto val="1"/>
        <c:lblAlgn val="ctr"/>
        <c:lblOffset val="100"/>
        <c:noMultiLvlLbl val="0"/>
      </c:catAx>
      <c:valAx>
        <c:axId val="-21703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4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Correos Institucionales</a:t>
            </a:r>
          </a:p>
        </c:rich>
      </c:tx>
      <c:layout>
        <c:manualLayout>
          <c:xMode val="edge"/>
          <c:yMode val="edge"/>
          <c:x val="0.28244953101792508"/>
          <c:y val="4.0201005025125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'canales de comun virtual MAYO'!$G$9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MAYO'!$F$10:$F$12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MAYO'!$G$10:$G$12</c:f>
              <c:numCache>
                <c:formatCode>General</c:formatCode>
                <c:ptCount val="3"/>
                <c:pt idx="0">
                  <c:v>219</c:v>
                </c:pt>
                <c:pt idx="1">
                  <c:v>1</c:v>
                </c:pt>
                <c:pt idx="2">
                  <c:v>220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F9-4FD7-B807-F286193FD119}"/>
            </c:ext>
          </c:extLst>
        </c:ser>
        <c:ser>
          <c:idx val="1"/>
          <c:order val="1"/>
          <c:tx>
            <c:strRef>
              <c:f>'canales de comun virtual MAYO'!$H$9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MAYO'!$F$10:$F$12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MAYO'!$H$10:$H$12</c:f>
              <c:numCache>
                <c:formatCode>0%</c:formatCode>
                <c:ptCount val="3"/>
                <c:pt idx="0">
                  <c:v>0.97399999999999998</c:v>
                </c:pt>
                <c:pt idx="1">
                  <c:v>2.5899999999999999E-2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F9-4FD7-B807-F286193FD1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17026560"/>
        <c:axId val="-217037984"/>
      </c:barChart>
      <c:catAx>
        <c:axId val="-217026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7984"/>
        <c:crosses val="autoZero"/>
        <c:auto val="1"/>
        <c:lblAlgn val="ctr"/>
        <c:lblOffset val="100"/>
        <c:noMultiLvlLbl val="0"/>
      </c:catAx>
      <c:valAx>
        <c:axId val="-21703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LINEA MOVIL 3138052807   </a:t>
            </a:r>
          </a:p>
        </c:rich>
      </c:tx>
      <c:layout>
        <c:manualLayout>
          <c:xMode val="edge"/>
          <c:yMode val="edge"/>
          <c:x val="0.12455418207058794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'comunicacion telefonica'!$G$9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telefonica'!$G$10:$G$13</c:f>
              <c:numCache>
                <c:formatCode>General</c:formatCode>
                <c:ptCount val="4"/>
                <c:pt idx="0">
                  <c:v>56</c:v>
                </c:pt>
                <c:pt idx="1">
                  <c:v>33</c:v>
                </c:pt>
                <c:pt idx="2">
                  <c:v>17</c:v>
                </c:pt>
                <c:pt idx="3">
                  <c:v>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1-4230-BAC3-F3E50887ECD6}"/>
            </c:ext>
          </c:extLst>
        </c:ser>
        <c:ser>
          <c:idx val="1"/>
          <c:order val="1"/>
          <c:tx>
            <c:strRef>
              <c:f>'comunicacion telefonica'!$H$9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telefonica'!$H$10:$H$13</c:f>
              <c:numCache>
                <c:formatCode>0%</c:formatCode>
                <c:ptCount val="4"/>
                <c:pt idx="0">
                  <c:v>0.52830188679245282</c:v>
                </c:pt>
                <c:pt idx="1">
                  <c:v>0.31132075471698112</c:v>
                </c:pt>
                <c:pt idx="2">
                  <c:v>0.16037735849056603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41-4230-BAC3-F3E50887ECD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7036896"/>
        <c:axId val="-217039616"/>
        <c:axId val="0"/>
      </c:bar3DChart>
      <c:catAx>
        <c:axId val="-21703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9616"/>
        <c:crosses val="autoZero"/>
        <c:auto val="1"/>
        <c:lblAlgn val="ctr"/>
        <c:lblOffset val="100"/>
        <c:noMultiLvlLbl val="0"/>
      </c:catAx>
      <c:valAx>
        <c:axId val="-21703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PQRSD POR MODALIDAD DE PETICIÓN</a:t>
            </a:r>
          </a:p>
        </c:rich>
      </c:tx>
      <c:layout>
        <c:manualLayout>
          <c:xMode val="edge"/>
          <c:yMode val="edge"/>
          <c:x val="0.2828524232214899"/>
          <c:y val="3.9072024046215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055988735401969E-2"/>
          <c:y val="7.0640732722066474E-2"/>
          <c:w val="0.85575523610334536"/>
          <c:h val="0.753482026160093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'2022'!$G$9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'2022'!$F$10:$F$16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'2022'!$G$10:$G$16</c:f>
              <c:numCache>
                <c:formatCode>0</c:formatCode>
                <c:ptCount val="7"/>
                <c:pt idx="0">
                  <c:v>25</c:v>
                </c:pt>
                <c:pt idx="1">
                  <c:v>98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7E-4D4C-8D14-2120A929726C}"/>
            </c:ext>
          </c:extLst>
        </c:ser>
        <c:ser>
          <c:idx val="1"/>
          <c:order val="1"/>
          <c:tx>
            <c:strRef>
              <c:f>'2022'!$H$9</c:f>
              <c:strCache>
                <c:ptCount val="1"/>
                <c:pt idx="0">
                  <c:v>PORCENTAJE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'2022'!$F$10:$F$16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'2022'!$H$10:$H$16</c:f>
              <c:numCache>
                <c:formatCode>0%</c:formatCode>
                <c:ptCount val="7"/>
                <c:pt idx="0">
                  <c:v>0.1736111111111111</c:v>
                </c:pt>
                <c:pt idx="1">
                  <c:v>0.68055555555555558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0.14583333333333334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7E-4D4C-8D14-2120A929726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-217030368"/>
        <c:axId val="-217033088"/>
        <c:axId val="0"/>
      </c:bar3DChart>
      <c:catAx>
        <c:axId val="-21703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3088"/>
        <c:crosses val="autoZero"/>
        <c:auto val="1"/>
        <c:lblAlgn val="ctr"/>
        <c:lblOffset val="100"/>
        <c:noMultiLvlLbl val="0"/>
      </c:catAx>
      <c:valAx>
        <c:axId val="-21703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PETICIONES SIN ATENDER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val>
            <c:numRef>
              <c:f>'Peticiones por dependencia'!$G$10:$G$24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29-4C5A-AFE5-506EDB5DE1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1684303488"/>
        <c:axId val="-1684294784"/>
        <c:axId val="0"/>
      </c:bar3DChart>
      <c:catAx>
        <c:axId val="-168430348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294784"/>
        <c:crosses val="autoZero"/>
        <c:auto val="1"/>
        <c:lblAlgn val="ctr"/>
        <c:lblOffset val="100"/>
        <c:noMultiLvlLbl val="0"/>
      </c:catAx>
      <c:valAx>
        <c:axId val="-168429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303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0.41341</cdr:x>
      <cdr:y>0.9303</cdr:y>
    </cdr:from>
    <cdr:to>
      <cdr:x>0.58659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890108" y="2567667"/>
          <a:ext cx="791784" cy="19238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0572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3506372"/>
            <a:ext cx="12196275" cy="3351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24" y="0"/>
            <a:ext cx="12173675" cy="6868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notificacionesjudiciales@itp.edu.co" TargetMode="External"/><Relationship Id="rId2" Type="http://schemas.openxmlformats.org/officeDocument/2006/relationships/hyperlink" Target="mailto:atencionalusuario@itp.edu.co" TargetMode="Externa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6.emf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chart" Target="../charts/chart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4" y="0"/>
            <a:ext cx="12175420" cy="6858000"/>
          </a:xfrm>
          <a:prstGeom prst="rect">
            <a:avLst/>
          </a:prstGeom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4177" y="2822331"/>
            <a:ext cx="6888549" cy="403566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237393" y="413238"/>
            <a:ext cx="5231423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Informe de 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Peticiones, Quejas, </a:t>
            </a: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Reclamos,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Sugerencias y Denuncias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(PQRSD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lvl="0" algn="ctr"/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 Mayo/2022</a:t>
            </a:r>
            <a:endParaRPr sz="3200" b="1" i="0" u="none" strike="noStrike" cap="none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7" name="Google Shape;90;p1"/>
          <p:cNvSpPr txBox="1"/>
          <p:nvPr/>
        </p:nvSpPr>
        <p:spPr>
          <a:xfrm>
            <a:off x="6832243" y="5196253"/>
            <a:ext cx="3792415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OFICINA DE ATENCIÓN AL USUARIO INSTITUTO TECNOLÓGICO DEL PUTUMAYO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RESOLUCIONES </a:t>
            </a:r>
            <a:r>
              <a:rPr lang="es-CO" sz="1100" b="1" dirty="0" err="1">
                <a:solidFill>
                  <a:schemeClr val="accent1">
                    <a:lumMod val="75000"/>
                  </a:schemeClr>
                </a:solidFill>
              </a:rPr>
              <a:t>Nros</a:t>
            </a:r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. 0316/2015 - 0070/2016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sz="1200" b="1" i="0" u="none" strike="noStrike" cap="none" dirty="0">
              <a:solidFill>
                <a:schemeClr val="accent1">
                  <a:lumMod val="75000"/>
                </a:schemeClr>
              </a:solidFill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1" y="2181364"/>
            <a:ext cx="4248727" cy="4018756"/>
          </a:xfrm>
          <a:prstGeom prst="rect">
            <a:avLst/>
          </a:prstGeom>
        </p:spPr>
      </p:pic>
      <p:sp>
        <p:nvSpPr>
          <p:cNvPr id="3" name="Freeform 1">
            <a:extLst>
              <a:ext uri="{FF2B5EF4-FFF2-40B4-BE49-F238E27FC236}">
                <a16:creationId xmlns:a16="http://schemas.microsoft.com/office/drawing/2014/main" id="{DB5E2079-2B1E-492E-8572-B1B0CF283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199" y="261352"/>
            <a:ext cx="8662004" cy="2388272"/>
          </a:xfrm>
          <a:custGeom>
            <a:avLst/>
            <a:gdLst>
              <a:gd name="T0" fmla="*/ 8738 w 9561"/>
              <a:gd name="T1" fmla="*/ 0 h 3221"/>
              <a:gd name="T2" fmla="*/ 9560 w 9561"/>
              <a:gd name="T3" fmla="*/ 1610 h 3221"/>
              <a:gd name="T4" fmla="*/ 8738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8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8" y="0"/>
                </a:moveTo>
                <a:lnTo>
                  <a:pt x="9560" y="1610"/>
                </a:lnTo>
                <a:lnTo>
                  <a:pt x="8738" y="3220"/>
                </a:lnTo>
                <a:lnTo>
                  <a:pt x="0" y="3220"/>
                </a:lnTo>
                <a:lnTo>
                  <a:pt x="0" y="0"/>
                </a:lnTo>
                <a:lnTo>
                  <a:pt x="8738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just"/>
            <a:r>
              <a:rPr lang="es-CO" dirty="0" smtClean="0"/>
              <a:t>              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El </a:t>
            </a:r>
            <a:r>
              <a:rPr lang="es-CO" dirty="0"/>
              <a:t>presente documento corresponde al Informe de Peticiones, Quejas,</a:t>
            </a:r>
          </a:p>
          <a:p>
            <a:pPr algn="just"/>
            <a:r>
              <a:rPr lang="es-CO" dirty="0" smtClean="0"/>
              <a:t>              Reclamos</a:t>
            </a:r>
            <a:r>
              <a:rPr lang="es-CO" dirty="0"/>
              <a:t>, Sugerencias y Denuncias (PQRSD) recibidas y atendidas por </a:t>
            </a:r>
            <a:r>
              <a:rPr lang="es-CO" dirty="0" smtClean="0"/>
              <a:t>la</a:t>
            </a:r>
            <a:endParaRPr lang="es-CO" dirty="0"/>
          </a:p>
          <a:p>
            <a:pPr algn="just"/>
            <a:r>
              <a:rPr lang="es-CO" dirty="0" smtClean="0"/>
              <a:t>              Oficina de atención al usuario del Instituto Tecnológico del Putumayo </a:t>
            </a:r>
            <a:endParaRPr lang="es-CO" dirty="0"/>
          </a:p>
          <a:p>
            <a:pPr algn="just"/>
            <a:r>
              <a:rPr lang="es-CO" dirty="0" smtClean="0"/>
              <a:t>              Correspondiente al mes de mayo de 2022.</a:t>
            </a:r>
            <a:r>
              <a:rPr lang="es-CO" dirty="0"/>
              <a:t> </a:t>
            </a:r>
            <a:endParaRPr lang="es-CO" dirty="0" smtClean="0"/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 De </a:t>
            </a:r>
            <a:r>
              <a:rPr lang="es-CO" dirty="0"/>
              <a:t>acuerdo con los datos </a:t>
            </a:r>
            <a:r>
              <a:rPr lang="es-CO" dirty="0" smtClean="0"/>
              <a:t>arrojados por </a:t>
            </a:r>
            <a:r>
              <a:rPr lang="es-CO" dirty="0"/>
              <a:t>los canales de </a:t>
            </a:r>
            <a:r>
              <a:rPr lang="es-CO" dirty="0" smtClean="0"/>
              <a:t>atención, </a:t>
            </a:r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durante </a:t>
            </a:r>
            <a:r>
              <a:rPr lang="es-CO" dirty="0"/>
              <a:t>en el mes de </a:t>
            </a:r>
            <a:r>
              <a:rPr lang="es-CO" dirty="0" smtClean="0"/>
              <a:t>mayo, </a:t>
            </a:r>
            <a:r>
              <a:rPr lang="es-CO" dirty="0"/>
              <a:t>se </a:t>
            </a:r>
            <a:r>
              <a:rPr lang="es-CO" dirty="0">
                <a:solidFill>
                  <a:schemeClr val="tx1"/>
                </a:solidFill>
              </a:rPr>
              <a:t>recibieron </a:t>
            </a:r>
            <a:r>
              <a:rPr lang="es-CO" dirty="0" smtClean="0">
                <a:solidFill>
                  <a:schemeClr val="tx1"/>
                </a:solidFill>
              </a:rPr>
              <a:t>(398) </a:t>
            </a:r>
            <a:r>
              <a:rPr lang="es-CO" dirty="0" smtClean="0"/>
              <a:t>PQRSD</a:t>
            </a:r>
          </a:p>
          <a:p>
            <a:pPr algn="just"/>
            <a:r>
              <a:rPr lang="es-CO" dirty="0" smtClean="0"/>
              <a:t>               garantizando el registro del 100% y teniendo en cuenta lo reportado </a:t>
            </a:r>
          </a:p>
          <a:p>
            <a:pPr algn="just"/>
            <a:r>
              <a:rPr lang="es-CO" dirty="0" smtClean="0"/>
              <a:t>               </a:t>
            </a:r>
            <a:r>
              <a:rPr lang="es-CO" dirty="0" smtClean="0"/>
              <a:t>les </a:t>
            </a:r>
            <a:r>
              <a:rPr lang="es-CO" dirty="0"/>
              <a:t>fue asignado </a:t>
            </a:r>
            <a:r>
              <a:rPr lang="es-CO" dirty="0" smtClean="0"/>
              <a:t>su </a:t>
            </a:r>
            <a:r>
              <a:rPr lang="es-CO" dirty="0"/>
              <a:t>trámite, </a:t>
            </a:r>
            <a:r>
              <a:rPr lang="es-CO" dirty="0" smtClean="0"/>
              <a:t>no se negó </a:t>
            </a:r>
            <a:r>
              <a:rPr lang="es-CO" dirty="0"/>
              <a:t>el acceso a ninguna de ellas.</a:t>
            </a:r>
          </a:p>
          <a:p>
            <a:pPr algn="just"/>
            <a:r>
              <a:rPr lang="es-CO" dirty="0" smtClean="0"/>
              <a:t> 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CC16497B-B8A4-4BE6-AA2B-35896462B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987" y="387927"/>
            <a:ext cx="944097" cy="2111393"/>
          </a:xfrm>
          <a:custGeom>
            <a:avLst/>
            <a:gdLst>
              <a:gd name="T0" fmla="*/ 779 w 1015"/>
              <a:gd name="T1" fmla="*/ 1525 h 3050"/>
              <a:gd name="T2" fmla="*/ 0 w 1015"/>
              <a:gd name="T3" fmla="*/ 3049 h 3050"/>
              <a:gd name="T4" fmla="*/ 235 w 1015"/>
              <a:gd name="T5" fmla="*/ 3049 h 3050"/>
              <a:gd name="T6" fmla="*/ 1014 w 1015"/>
              <a:gd name="T7" fmla="*/ 1525 h 3050"/>
              <a:gd name="T8" fmla="*/ 235 w 1015"/>
              <a:gd name="T9" fmla="*/ 0 h 3050"/>
              <a:gd name="T10" fmla="*/ 0 w 1015"/>
              <a:gd name="T11" fmla="*/ 0 h 3050"/>
              <a:gd name="T12" fmla="*/ 779 w 1015"/>
              <a:gd name="T13" fmla="*/ 1525 h 3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5" h="3050">
                <a:moveTo>
                  <a:pt x="779" y="1525"/>
                </a:moveTo>
                <a:lnTo>
                  <a:pt x="0" y="3049"/>
                </a:lnTo>
                <a:lnTo>
                  <a:pt x="235" y="3049"/>
                </a:lnTo>
                <a:lnTo>
                  <a:pt x="1014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9959884E-D2C2-41FD-80B7-6949F84FC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718" y="261353"/>
            <a:ext cx="1906177" cy="2015660"/>
          </a:xfrm>
          <a:custGeom>
            <a:avLst/>
            <a:gdLst>
              <a:gd name="T0" fmla="*/ 1938 w 3877"/>
              <a:gd name="T1" fmla="*/ 3876 h 3877"/>
              <a:gd name="T2" fmla="*/ 0 w 3877"/>
              <a:gd name="T3" fmla="*/ 1938 h 3877"/>
              <a:gd name="T4" fmla="*/ 1938 w 3877"/>
              <a:gd name="T5" fmla="*/ 0 h 3877"/>
              <a:gd name="T6" fmla="*/ 3876 w 3877"/>
              <a:gd name="T7" fmla="*/ 1938 h 3877"/>
              <a:gd name="T8" fmla="*/ 1938 w 3877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7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6" y="1938"/>
                </a:lnTo>
                <a:lnTo>
                  <a:pt x="1938" y="3876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7BDE64C-E863-4924-9424-BCF2EDFB8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512" y="526517"/>
            <a:ext cx="1529529" cy="1464920"/>
          </a:xfrm>
          <a:custGeom>
            <a:avLst/>
            <a:gdLst>
              <a:gd name="T0" fmla="*/ 1610 w 3221"/>
              <a:gd name="T1" fmla="*/ 3220 h 3221"/>
              <a:gd name="T2" fmla="*/ 0 w 3221"/>
              <a:gd name="T3" fmla="*/ 1610 h 3221"/>
              <a:gd name="T4" fmla="*/ 1610 w 3221"/>
              <a:gd name="T5" fmla="*/ 0 h 3221"/>
              <a:gd name="T6" fmla="*/ 3220 w 3221"/>
              <a:gd name="T7" fmla="*/ 1610 h 3221"/>
              <a:gd name="T8" fmla="*/ 1610 w 3221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1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20" y="1610"/>
                </a:lnTo>
                <a:lnTo>
                  <a:pt x="1610" y="322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30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2554987" y="807493"/>
            <a:ext cx="598241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</a:t>
            </a:r>
          </a:p>
        </p:txBody>
      </p:sp>
      <p:sp>
        <p:nvSpPr>
          <p:cNvPr id="32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5906102" y="3798327"/>
            <a:ext cx="62709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48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2924538" y="3067119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49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472" y="2719470"/>
            <a:ext cx="3236442" cy="2942543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id="{A03E2A1C-4743-478B-A867-725AA05FA7CE}"/>
              </a:ext>
            </a:extLst>
          </p:cNvPr>
          <p:cNvSpPr txBox="1"/>
          <p:nvPr/>
        </p:nvSpPr>
        <p:spPr>
          <a:xfrm>
            <a:off x="579134" y="3630709"/>
            <a:ext cx="312311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PQRS </a:t>
            </a:r>
          </a:p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Recibidas por canal de atención</a:t>
            </a:r>
            <a:endParaRPr lang="es-CO" sz="2000" b="1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811923"/>
              </p:ext>
            </p:extLst>
          </p:nvPr>
        </p:nvGraphicFramePr>
        <p:xfrm>
          <a:off x="4543809" y="2842613"/>
          <a:ext cx="5400676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03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8" y="67074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8FF5A817-8DFC-4288-B5DE-A4E55BC9C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9" y="385476"/>
            <a:ext cx="10601725" cy="2670034"/>
          </a:xfrm>
          <a:custGeom>
            <a:avLst/>
            <a:gdLst>
              <a:gd name="T0" fmla="*/ 8737 w 9561"/>
              <a:gd name="T1" fmla="*/ 0 h 3222"/>
              <a:gd name="T2" fmla="*/ 9560 w 9561"/>
              <a:gd name="T3" fmla="*/ 1611 h 3222"/>
              <a:gd name="T4" fmla="*/ 8737 w 9561"/>
              <a:gd name="T5" fmla="*/ 3221 h 3222"/>
              <a:gd name="T6" fmla="*/ 0 w 9561"/>
              <a:gd name="T7" fmla="*/ 3221 h 3222"/>
              <a:gd name="T8" fmla="*/ 0 w 9561"/>
              <a:gd name="T9" fmla="*/ 0 h 3222"/>
              <a:gd name="T10" fmla="*/ 8737 w 9561"/>
              <a:gd name="T11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2">
                <a:moveTo>
                  <a:pt x="8737" y="0"/>
                </a:moveTo>
                <a:lnTo>
                  <a:pt x="9560" y="1611"/>
                </a:lnTo>
                <a:lnTo>
                  <a:pt x="8737" y="3221"/>
                </a:lnTo>
                <a:lnTo>
                  <a:pt x="0" y="3221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D05919DA-DB46-4896-B674-224146B3B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618326"/>
            <a:ext cx="973683" cy="2204334"/>
          </a:xfrm>
          <a:custGeom>
            <a:avLst/>
            <a:gdLst>
              <a:gd name="T0" fmla="*/ 779 w 1014"/>
              <a:gd name="T1" fmla="*/ 1526 h 3052"/>
              <a:gd name="T2" fmla="*/ 0 w 1014"/>
              <a:gd name="T3" fmla="*/ 3051 h 3052"/>
              <a:gd name="T4" fmla="*/ 235 w 1014"/>
              <a:gd name="T5" fmla="*/ 3051 h 3052"/>
              <a:gd name="T6" fmla="*/ 1013 w 1014"/>
              <a:gd name="T7" fmla="*/ 1526 h 3052"/>
              <a:gd name="T8" fmla="*/ 235 w 1014"/>
              <a:gd name="T9" fmla="*/ 0 h 3052"/>
              <a:gd name="T10" fmla="*/ 0 w 1014"/>
              <a:gd name="T11" fmla="*/ 0 h 3052"/>
              <a:gd name="T12" fmla="*/ 779 w 1014"/>
              <a:gd name="T13" fmla="*/ 1526 h 3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2">
                <a:moveTo>
                  <a:pt x="779" y="1526"/>
                </a:moveTo>
                <a:lnTo>
                  <a:pt x="0" y="3051"/>
                </a:lnTo>
                <a:lnTo>
                  <a:pt x="235" y="3051"/>
                </a:lnTo>
                <a:lnTo>
                  <a:pt x="1013" y="1526"/>
                </a:lnTo>
                <a:lnTo>
                  <a:pt x="235" y="0"/>
                </a:lnTo>
                <a:lnTo>
                  <a:pt x="0" y="0"/>
                </a:lnTo>
                <a:lnTo>
                  <a:pt x="779" y="1526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486" y="790098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6127284" y="2252943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DC74189-4BAA-4563-9537-543388EA0EB0}"/>
              </a:ext>
            </a:extLst>
          </p:cNvPr>
          <p:cNvSpPr txBox="1">
            <a:spLocks/>
          </p:cNvSpPr>
          <p:nvPr/>
        </p:nvSpPr>
        <p:spPr>
          <a:xfrm>
            <a:off x="5243525" y="504685"/>
            <a:ext cx="3317730" cy="2585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es-ES" sz="1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s-ES" sz="12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2975" y="993563"/>
            <a:ext cx="55496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B</a:t>
            </a: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DF8D4B28-B349-4FE6-9944-1158E9E01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8" y="3152277"/>
            <a:ext cx="10601726" cy="2779098"/>
          </a:xfrm>
          <a:custGeom>
            <a:avLst/>
            <a:gdLst>
              <a:gd name="T0" fmla="*/ 8737 w 9561"/>
              <a:gd name="T1" fmla="*/ 0 h 3221"/>
              <a:gd name="T2" fmla="*/ 9560 w 9561"/>
              <a:gd name="T3" fmla="*/ 1610 h 3221"/>
              <a:gd name="T4" fmla="*/ 8737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7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7" y="0"/>
                </a:moveTo>
                <a:lnTo>
                  <a:pt x="9560" y="1610"/>
                </a:lnTo>
                <a:lnTo>
                  <a:pt x="8737" y="3220"/>
                </a:lnTo>
                <a:lnTo>
                  <a:pt x="0" y="3220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ACA7DAB3-9321-46FB-8863-014B47301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3313538"/>
            <a:ext cx="937937" cy="2376188"/>
          </a:xfrm>
          <a:custGeom>
            <a:avLst/>
            <a:gdLst>
              <a:gd name="T0" fmla="*/ 779 w 1014"/>
              <a:gd name="T1" fmla="*/ 1525 h 3051"/>
              <a:gd name="T2" fmla="*/ 0 w 1014"/>
              <a:gd name="T3" fmla="*/ 3050 h 3051"/>
              <a:gd name="T4" fmla="*/ 235 w 1014"/>
              <a:gd name="T5" fmla="*/ 3050 h 3051"/>
              <a:gd name="T6" fmla="*/ 1013 w 1014"/>
              <a:gd name="T7" fmla="*/ 1525 h 3051"/>
              <a:gd name="T8" fmla="*/ 235 w 1014"/>
              <a:gd name="T9" fmla="*/ 0 h 3051"/>
              <a:gd name="T10" fmla="*/ 0 w 1014"/>
              <a:gd name="T11" fmla="*/ 0 h 3051"/>
              <a:gd name="T12" fmla="*/ 779 w 1014"/>
              <a:gd name="T13" fmla="*/ 1525 h 3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1">
                <a:moveTo>
                  <a:pt x="779" y="1525"/>
                </a:moveTo>
                <a:lnTo>
                  <a:pt x="0" y="3050"/>
                </a:lnTo>
                <a:lnTo>
                  <a:pt x="235" y="3050"/>
                </a:lnTo>
                <a:lnTo>
                  <a:pt x="1013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33B24E21-14DA-4E1D-9189-738A45265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6" y="3654057"/>
            <a:ext cx="1648628" cy="1696754"/>
          </a:xfrm>
          <a:custGeom>
            <a:avLst/>
            <a:gdLst>
              <a:gd name="T0" fmla="*/ 1938 w 3875"/>
              <a:gd name="T1" fmla="*/ 3876 h 3877"/>
              <a:gd name="T2" fmla="*/ 0 w 3875"/>
              <a:gd name="T3" fmla="*/ 1938 h 3877"/>
              <a:gd name="T4" fmla="*/ 1938 w 3875"/>
              <a:gd name="T5" fmla="*/ 0 h 3877"/>
              <a:gd name="T6" fmla="*/ 3874 w 3875"/>
              <a:gd name="T7" fmla="*/ 1938 h 3877"/>
              <a:gd name="T8" fmla="*/ 1938 w 3875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6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633D2021-5E31-4A8D-9E79-616FC4ECD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46" y="3845686"/>
            <a:ext cx="1308035" cy="1311893"/>
          </a:xfrm>
          <a:custGeom>
            <a:avLst/>
            <a:gdLst>
              <a:gd name="T0" fmla="*/ 1610 w 3220"/>
              <a:gd name="T1" fmla="*/ 3220 h 3221"/>
              <a:gd name="T2" fmla="*/ 0 w 3220"/>
              <a:gd name="T3" fmla="*/ 1610 h 3221"/>
              <a:gd name="T4" fmla="*/ 1610 w 3220"/>
              <a:gd name="T5" fmla="*/ 0 h 3221"/>
              <a:gd name="T6" fmla="*/ 3219 w 3220"/>
              <a:gd name="T7" fmla="*/ 1610 h 3221"/>
              <a:gd name="T8" fmla="*/ 1610 w 3220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19" y="1610"/>
                </a:lnTo>
                <a:lnTo>
                  <a:pt x="1610" y="322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0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312590" y="4042249"/>
            <a:ext cx="912975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5655476" y="439694"/>
            <a:ext cx="45417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200" dirty="0" smtClean="0"/>
              <a:t>El </a:t>
            </a:r>
            <a:r>
              <a:rPr lang="es-CO" sz="1200" dirty="0"/>
              <a:t>53% de la comunicación vía telefonía celular, corresponde a las llamadas </a:t>
            </a:r>
            <a:r>
              <a:rPr lang="es-CO" sz="1200" dirty="0" smtClean="0"/>
              <a:t>recibidas, </a:t>
            </a:r>
            <a:r>
              <a:rPr lang="es-CO" sz="1200" dirty="0"/>
              <a:t>donde se brindó información tendiente a las fechas de inscripciones del segundo periodo académico 2022 del 16 de mayo al 15 de julio de 2022, consulta de la publicación de admitidos e iniciación de clase.  </a:t>
            </a:r>
          </a:p>
        </p:txBody>
      </p:sp>
      <p:sp>
        <p:nvSpPr>
          <p:cNvPr id="31" name="Rectángulo 30"/>
          <p:cNvSpPr/>
          <p:nvPr/>
        </p:nvSpPr>
        <p:spPr>
          <a:xfrm>
            <a:off x="5750032" y="3374629"/>
            <a:ext cx="37020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/>
              <a:t>Se evidencia en el mes de </a:t>
            </a:r>
            <a:r>
              <a:rPr lang="es-CO" sz="1200" dirty="0" smtClean="0"/>
              <a:t>Mayo en </a:t>
            </a:r>
            <a:r>
              <a:rPr lang="es-CO" sz="1200" dirty="0"/>
              <a:t>los correo electrónicos institucionales </a:t>
            </a:r>
            <a:r>
              <a:rPr lang="es-CO" sz="1200" u="sng" dirty="0" smtClean="0">
                <a:hlinkClick r:id="rId2"/>
              </a:rPr>
              <a:t>atencionalusuario@itp.edu.co</a:t>
            </a:r>
            <a:r>
              <a:rPr lang="es-CO" sz="1200" dirty="0" smtClean="0"/>
              <a:t> </a:t>
            </a:r>
            <a:r>
              <a:rPr lang="es-CO" sz="1200" dirty="0"/>
              <a:t>se recibieron </a:t>
            </a:r>
            <a:r>
              <a:rPr lang="es-CO" sz="1200" dirty="0" smtClean="0"/>
              <a:t>219 </a:t>
            </a:r>
            <a:r>
              <a:rPr lang="es-CO" sz="1200" dirty="0"/>
              <a:t>PQRSD y </a:t>
            </a:r>
            <a:r>
              <a:rPr lang="es-CO" sz="1200" dirty="0" smtClean="0"/>
              <a:t>en </a:t>
            </a:r>
            <a:r>
              <a:rPr lang="es-CO" sz="1200" u="sng" dirty="0" smtClean="0">
                <a:hlinkClick r:id="rId3"/>
              </a:rPr>
              <a:t>notificacionesjudiciales@itp.edu.co</a:t>
            </a:r>
            <a:r>
              <a:rPr lang="es-CO" sz="1200" dirty="0" smtClean="0"/>
              <a:t>  </a:t>
            </a:r>
            <a:r>
              <a:rPr lang="es-CO" sz="1200" dirty="0"/>
              <a:t>se recibió </a:t>
            </a:r>
            <a:r>
              <a:rPr lang="es-CO" sz="1200" dirty="0" smtClean="0"/>
              <a:t>una </a:t>
            </a:r>
            <a:r>
              <a:rPr lang="es-CO" sz="1200" dirty="0"/>
              <a:t>Tutela 2022 </a:t>
            </a:r>
            <a:r>
              <a:rPr lang="es-CO" sz="1200" dirty="0" smtClean="0"/>
              <a:t>- 00053 Accionado ITP</a:t>
            </a:r>
            <a:r>
              <a:rPr lang="es-CO" sz="1200" dirty="0" smtClean="0"/>
              <a:t>. </a:t>
            </a:r>
            <a:endParaRPr lang="es-CO" sz="1200" dirty="0"/>
          </a:p>
        </p:txBody>
      </p:sp>
      <p:graphicFrame>
        <p:nvGraphicFramePr>
          <p:cNvPr id="23" name="Gráfico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8868507"/>
              </p:ext>
            </p:extLst>
          </p:nvPr>
        </p:nvGraphicFramePr>
        <p:xfrm>
          <a:off x="1347007" y="3108766"/>
          <a:ext cx="4343401" cy="2619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19761"/>
              </p:ext>
            </p:extLst>
          </p:nvPr>
        </p:nvGraphicFramePr>
        <p:xfrm>
          <a:off x="5801355" y="4508542"/>
          <a:ext cx="4395832" cy="942478"/>
        </p:xfrm>
        <a:graphic>
          <a:graphicData uri="http://schemas.openxmlformats.org/drawingml/2006/table">
            <a:tbl>
              <a:tblPr/>
              <a:tblGrid>
                <a:gridCol w="2043468">
                  <a:extLst>
                    <a:ext uri="{9D8B030D-6E8A-4147-A177-3AD203B41FA5}">
                      <a16:colId xmlns:a16="http://schemas.microsoft.com/office/drawing/2014/main" val="3815862680"/>
                    </a:ext>
                  </a:extLst>
                </a:gridCol>
                <a:gridCol w="1045495">
                  <a:extLst>
                    <a:ext uri="{9D8B030D-6E8A-4147-A177-3AD203B41FA5}">
                      <a16:colId xmlns:a16="http://schemas.microsoft.com/office/drawing/2014/main" val="4232020705"/>
                    </a:ext>
                  </a:extLst>
                </a:gridCol>
                <a:gridCol w="1306869">
                  <a:extLst>
                    <a:ext uri="{9D8B030D-6E8A-4147-A177-3AD203B41FA5}">
                      <a16:colId xmlns:a16="http://schemas.microsoft.com/office/drawing/2014/main" val="111365891"/>
                    </a:ext>
                  </a:extLst>
                </a:gridCol>
              </a:tblGrid>
              <a:tr h="21755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203007"/>
                  </a:ext>
                </a:extLst>
              </a:tr>
              <a:tr h="18408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atencionalusuario@itp.edu.co</a:t>
                      </a:r>
                      <a:endParaRPr lang="es-CO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824999"/>
                  </a:ext>
                </a:extLst>
              </a:tr>
              <a:tr h="35142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notificacionesjudiciales@itp.edu.co</a:t>
                      </a:r>
                      <a:endParaRPr lang="es-CO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236563"/>
                  </a:ext>
                </a:extLst>
              </a:tr>
              <a:tr h="18408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VIRTUAL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219545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9855" y="1623143"/>
            <a:ext cx="3944194" cy="1259600"/>
          </a:xfrm>
          <a:prstGeom prst="rect">
            <a:avLst/>
          </a:prstGeom>
        </p:spPr>
      </p:pic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1403233"/>
              </p:ext>
            </p:extLst>
          </p:nvPr>
        </p:nvGraphicFramePr>
        <p:xfrm>
          <a:off x="1331317" y="429703"/>
          <a:ext cx="4638674" cy="233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4264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CBE94ECF-D8EB-43AB-9E04-F7BAFD2CA675}"/>
              </a:ext>
            </a:extLst>
          </p:cNvPr>
          <p:cNvSpPr txBox="1"/>
          <p:nvPr/>
        </p:nvSpPr>
        <p:spPr>
          <a:xfrm>
            <a:off x="1147876" y="265309"/>
            <a:ext cx="8901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PQRSD </a:t>
            </a:r>
          </a:p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recibidas por modalidad de petición  </a:t>
            </a:r>
            <a:endParaRPr lang="es-ES" sz="2000" b="1"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455641" y="1134741"/>
            <a:ext cx="3287160" cy="1716761"/>
            <a:chOff x="780907" y="1917832"/>
            <a:chExt cx="3287160" cy="1716761"/>
          </a:xfrm>
        </p:grpSpPr>
        <p:sp>
          <p:nvSpPr>
            <p:cNvPr id="2" name="Freeform 1">
              <a:extLst>
                <a:ext uri="{FF2B5EF4-FFF2-40B4-BE49-F238E27FC236}">
                  <a16:creationId xmlns:a16="http://schemas.microsoft.com/office/drawing/2014/main" id="{ACC54A79-6517-4AD0-A7EF-0568FBC5D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163" y="1917832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5A2E50C-38B2-4E39-B969-A9AC3BC4E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907" y="1950359"/>
              <a:ext cx="878256" cy="1168841"/>
            </a:xfrm>
            <a:custGeom>
              <a:avLst/>
              <a:gdLst>
                <a:gd name="T0" fmla="*/ 1785 w 1786"/>
                <a:gd name="T1" fmla="*/ 2218 h 2379"/>
                <a:gd name="T2" fmla="*/ 1785 w 1786"/>
                <a:gd name="T3" fmla="*/ 2218 h 2379"/>
                <a:gd name="T4" fmla="*/ 1189 w 1786"/>
                <a:gd name="T5" fmla="*/ 2378 h 2379"/>
                <a:gd name="T6" fmla="*/ 1189 w 1786"/>
                <a:gd name="T7" fmla="*/ 2378 h 2379"/>
                <a:gd name="T8" fmla="*/ 0 w 1786"/>
                <a:gd name="T9" fmla="*/ 1189 h 2379"/>
                <a:gd name="T10" fmla="*/ 0 w 1786"/>
                <a:gd name="T11" fmla="*/ 1189 h 2379"/>
                <a:gd name="T12" fmla="*/ 1189 w 1786"/>
                <a:gd name="T13" fmla="*/ 0 h 2379"/>
                <a:gd name="T14" fmla="*/ 1189 w 1786"/>
                <a:gd name="T15" fmla="*/ 0 h 2379"/>
                <a:gd name="T16" fmla="*/ 1785 w 1786"/>
                <a:gd name="T17" fmla="*/ 160 h 2379"/>
                <a:gd name="T18" fmla="*/ 1785 w 1786"/>
                <a:gd name="T19" fmla="*/ 2218 h 2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6" h="2379">
                  <a:moveTo>
                    <a:pt x="1785" y="2218"/>
                  </a:moveTo>
                  <a:lnTo>
                    <a:pt x="1785" y="2218"/>
                  </a:lnTo>
                  <a:cubicBezTo>
                    <a:pt x="1612" y="2316"/>
                    <a:pt x="1403" y="2378"/>
                    <a:pt x="1189" y="2378"/>
                  </a:cubicBezTo>
                  <a:lnTo>
                    <a:pt x="1189" y="2378"/>
                  </a:lnTo>
                  <a:cubicBezTo>
                    <a:pt x="532" y="2378"/>
                    <a:pt x="0" y="1846"/>
                    <a:pt x="0" y="1189"/>
                  </a:cubicBezTo>
                  <a:lnTo>
                    <a:pt x="0" y="1189"/>
                  </a:lnTo>
                  <a:cubicBezTo>
                    <a:pt x="0" y="532"/>
                    <a:pt x="532" y="0"/>
                    <a:pt x="1189" y="0"/>
                  </a:cubicBezTo>
                  <a:lnTo>
                    <a:pt x="1189" y="0"/>
                  </a:lnTo>
                  <a:cubicBezTo>
                    <a:pt x="1406" y="0"/>
                    <a:pt x="1610" y="59"/>
                    <a:pt x="1785" y="160"/>
                  </a:cubicBezTo>
                  <a:lnTo>
                    <a:pt x="1785" y="221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CABB8CDE-52B6-4869-943A-E9A31A1A0B9F}"/>
                </a:ext>
              </a:extLst>
            </p:cNvPr>
            <p:cNvSpPr txBox="1"/>
            <p:nvPr/>
          </p:nvSpPr>
          <p:spPr>
            <a:xfrm>
              <a:off x="1027491" y="2199131"/>
              <a:ext cx="505268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1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1</a:t>
              </a:r>
            </a:p>
          </p:txBody>
        </p:sp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17E8788B-BB4B-4B6B-90BC-C204B2AAD379}"/>
                </a:ext>
              </a:extLst>
            </p:cNvPr>
            <p:cNvSpPr txBox="1">
              <a:spLocks/>
            </p:cNvSpPr>
            <p:nvPr/>
          </p:nvSpPr>
          <p:spPr>
            <a:xfrm>
              <a:off x="1938930" y="2532709"/>
              <a:ext cx="1854658" cy="8771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PETICIONES DE </a:t>
              </a:r>
              <a:r>
                <a:rPr lang="es-CO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INFORMACION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kumimoji="0" lang="es-CO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25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17%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Freeform 4">
            <a:extLst>
              <a:ext uri="{FF2B5EF4-FFF2-40B4-BE49-F238E27FC236}">
                <a16:creationId xmlns:a16="http://schemas.microsoft.com/office/drawing/2014/main" id="{47EE9595-8053-4D3F-B95C-8C3F830BD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241" y="1169669"/>
            <a:ext cx="2408904" cy="17167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0493ED3D-50FF-4D52-8C34-6A1D5377D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568" y="1355371"/>
            <a:ext cx="587672" cy="1175345"/>
          </a:xfrm>
          <a:custGeom>
            <a:avLst/>
            <a:gdLst>
              <a:gd name="T0" fmla="*/ 1194 w 1195"/>
              <a:gd name="T1" fmla="*/ 2388 h 2389"/>
              <a:gd name="T2" fmla="*/ 1194 w 1195"/>
              <a:gd name="T3" fmla="*/ 2388 h 2389"/>
              <a:gd name="T4" fmla="*/ 0 w 1195"/>
              <a:gd name="T5" fmla="*/ 1194 h 2389"/>
              <a:gd name="T6" fmla="*/ 0 w 1195"/>
              <a:gd name="T7" fmla="*/ 1194 h 2389"/>
              <a:gd name="T8" fmla="*/ 1194 w 1195"/>
              <a:gd name="T9" fmla="*/ 0 h 2389"/>
              <a:gd name="T10" fmla="*/ 1194 w 1195"/>
              <a:gd name="T11" fmla="*/ 2388 h 2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95" h="2389">
                <a:moveTo>
                  <a:pt x="1194" y="2388"/>
                </a:moveTo>
                <a:lnTo>
                  <a:pt x="1194" y="2388"/>
                </a:lnTo>
                <a:cubicBezTo>
                  <a:pt x="535" y="2388"/>
                  <a:pt x="0" y="1853"/>
                  <a:pt x="0" y="1194"/>
                </a:cubicBezTo>
                <a:lnTo>
                  <a:pt x="0" y="1194"/>
                </a:lnTo>
                <a:cubicBezTo>
                  <a:pt x="0" y="535"/>
                  <a:pt x="535" y="0"/>
                  <a:pt x="1194" y="0"/>
                </a:cubicBezTo>
                <a:lnTo>
                  <a:pt x="1194" y="238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EED0BD1C-BB58-45A8-80DA-294A9AEBC031}"/>
              </a:ext>
            </a:extLst>
          </p:cNvPr>
          <p:cNvSpPr txBox="1"/>
          <p:nvPr/>
        </p:nvSpPr>
        <p:spPr>
          <a:xfrm>
            <a:off x="4027595" y="1348322"/>
            <a:ext cx="692818" cy="115416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6900" b="1" dirty="0">
                <a:solidFill>
                  <a:schemeClr val="accent2">
                    <a:lumMod val="50000"/>
                  </a:schemeClr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1FFD9365-C691-452E-B625-5E86CD0A3EE2}"/>
              </a:ext>
            </a:extLst>
          </p:cNvPr>
          <p:cNvSpPr txBox="1">
            <a:spLocks/>
          </p:cNvSpPr>
          <p:nvPr/>
        </p:nvSpPr>
        <p:spPr>
          <a:xfrm>
            <a:off x="4774744" y="1784546"/>
            <a:ext cx="2113145" cy="101566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PETICIONES DE 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INTERES 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     PARTICULAR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 98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68%</a:t>
            </a:r>
            <a:endParaRPr lang="es-CO" sz="1400" b="1" kern="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7345514" y="1169669"/>
            <a:ext cx="3171328" cy="1716761"/>
            <a:chOff x="7932443" y="1668904"/>
            <a:chExt cx="3171328" cy="1716761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E8EA2AD-9D73-4D17-BC66-15AAC41E6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1500" y="1668904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FC6F0CB-2C07-4833-9AF5-74B0B1B94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6240" y="1917832"/>
              <a:ext cx="728628" cy="1099448"/>
            </a:xfrm>
            <a:custGeom>
              <a:avLst/>
              <a:gdLst>
                <a:gd name="T0" fmla="*/ 1481 w 1482"/>
                <a:gd name="T1" fmla="*/ 2174 h 2237"/>
                <a:gd name="T2" fmla="*/ 1481 w 1482"/>
                <a:gd name="T3" fmla="*/ 2174 h 2237"/>
                <a:gd name="T4" fmla="*/ 1118 w 1482"/>
                <a:gd name="T5" fmla="*/ 2236 h 2237"/>
                <a:gd name="T6" fmla="*/ 1118 w 1482"/>
                <a:gd name="T7" fmla="*/ 2236 h 2237"/>
                <a:gd name="T8" fmla="*/ 0 w 1482"/>
                <a:gd name="T9" fmla="*/ 1118 h 2237"/>
                <a:gd name="T10" fmla="*/ 0 w 1482"/>
                <a:gd name="T11" fmla="*/ 1118 h 2237"/>
                <a:gd name="T12" fmla="*/ 1118 w 1482"/>
                <a:gd name="T13" fmla="*/ 0 h 2237"/>
                <a:gd name="T14" fmla="*/ 1118 w 1482"/>
                <a:gd name="T15" fmla="*/ 0 h 2237"/>
                <a:gd name="T16" fmla="*/ 1481 w 1482"/>
                <a:gd name="T17" fmla="*/ 60 h 2237"/>
                <a:gd name="T18" fmla="*/ 1481 w 1482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2" h="2237">
                  <a:moveTo>
                    <a:pt x="1481" y="2174"/>
                  </a:moveTo>
                  <a:lnTo>
                    <a:pt x="1481" y="2174"/>
                  </a:lnTo>
                  <a:cubicBezTo>
                    <a:pt x="1367" y="2214"/>
                    <a:pt x="1243" y="2236"/>
                    <a:pt x="1118" y="2236"/>
                  </a:cubicBezTo>
                  <a:lnTo>
                    <a:pt x="1118" y="2236"/>
                  </a:lnTo>
                  <a:cubicBezTo>
                    <a:pt x="500" y="2236"/>
                    <a:pt x="0" y="1735"/>
                    <a:pt x="0" y="1118"/>
                  </a:cubicBezTo>
                  <a:lnTo>
                    <a:pt x="0" y="1118"/>
                  </a:lnTo>
                  <a:cubicBezTo>
                    <a:pt x="0" y="500"/>
                    <a:pt x="500" y="0"/>
                    <a:pt x="1118" y="0"/>
                  </a:cubicBezTo>
                  <a:lnTo>
                    <a:pt x="1118" y="0"/>
                  </a:lnTo>
                  <a:cubicBezTo>
                    <a:pt x="1245" y="0"/>
                    <a:pt x="1368" y="21"/>
                    <a:pt x="1481" y="60"/>
                  </a:cubicBezTo>
                  <a:lnTo>
                    <a:pt x="1481" y="217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E1B19456-24B4-409B-921B-885C6B1E9723}"/>
                </a:ext>
              </a:extLst>
            </p:cNvPr>
            <p:cNvSpPr txBox="1"/>
            <p:nvPr/>
          </p:nvSpPr>
          <p:spPr>
            <a:xfrm>
              <a:off x="7932443" y="1958989"/>
              <a:ext cx="715260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3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3</a:t>
              </a: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3B9CA683-ADE5-4933-863E-5D36955C4BB2}"/>
                </a:ext>
              </a:extLst>
            </p:cNvPr>
            <p:cNvSpPr txBox="1">
              <a:spLocks/>
            </p:cNvSpPr>
            <p:nvPr/>
          </p:nvSpPr>
          <p:spPr>
            <a:xfrm>
              <a:off x="8852867" y="2230866"/>
              <a:ext cx="2250904" cy="655564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</a:t>
              </a: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QUEJAS 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0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  <a:endParaRPr lang="es-ES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08695" y="3010504"/>
            <a:ext cx="3144850" cy="1716762"/>
            <a:chOff x="955744" y="4448511"/>
            <a:chExt cx="3144850" cy="1716762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A0FE4677-7FF2-478B-889A-FF67E6B8E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690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tx1"/>
                </a:solidFill>
                <a:latin typeface="Open Sans Light" panose="020B0306030504020204" pitchFamily="34" charset="0"/>
              </a:endParaRPr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2AE75B3E-B8B8-4401-B6FD-505A943F3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227" y="4585902"/>
              <a:ext cx="730797" cy="1099446"/>
            </a:xfrm>
            <a:custGeom>
              <a:avLst/>
              <a:gdLst>
                <a:gd name="T0" fmla="*/ 1483 w 1484"/>
                <a:gd name="T1" fmla="*/ 2174 h 2237"/>
                <a:gd name="T2" fmla="*/ 1483 w 1484"/>
                <a:gd name="T3" fmla="*/ 2174 h 2237"/>
                <a:gd name="T4" fmla="*/ 1118 w 1484"/>
                <a:gd name="T5" fmla="*/ 2236 h 2237"/>
                <a:gd name="T6" fmla="*/ 1118 w 1484"/>
                <a:gd name="T7" fmla="*/ 2236 h 2237"/>
                <a:gd name="T8" fmla="*/ 0 w 1484"/>
                <a:gd name="T9" fmla="*/ 1117 h 2237"/>
                <a:gd name="T10" fmla="*/ 0 w 1484"/>
                <a:gd name="T11" fmla="*/ 1117 h 2237"/>
                <a:gd name="T12" fmla="*/ 1118 w 1484"/>
                <a:gd name="T13" fmla="*/ 0 h 2237"/>
                <a:gd name="T14" fmla="*/ 1118 w 1484"/>
                <a:gd name="T15" fmla="*/ 0 h 2237"/>
                <a:gd name="T16" fmla="*/ 1482 w 1484"/>
                <a:gd name="T17" fmla="*/ 60 h 2237"/>
                <a:gd name="T18" fmla="*/ 1483 w 1484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4" h="2237">
                  <a:moveTo>
                    <a:pt x="1483" y="2174"/>
                  </a:moveTo>
                  <a:lnTo>
                    <a:pt x="1483" y="2174"/>
                  </a:lnTo>
                  <a:cubicBezTo>
                    <a:pt x="1367" y="2213"/>
                    <a:pt x="1244" y="2236"/>
                    <a:pt x="1118" y="2236"/>
                  </a:cubicBezTo>
                  <a:lnTo>
                    <a:pt x="1118" y="2236"/>
                  </a:lnTo>
                  <a:cubicBezTo>
                    <a:pt x="501" y="2236"/>
                    <a:pt x="0" y="1735"/>
                    <a:pt x="0" y="1117"/>
                  </a:cubicBezTo>
                  <a:lnTo>
                    <a:pt x="0" y="1117"/>
                  </a:lnTo>
                  <a:cubicBezTo>
                    <a:pt x="0" y="499"/>
                    <a:pt x="501" y="0"/>
                    <a:pt x="1118" y="0"/>
                  </a:cubicBezTo>
                  <a:lnTo>
                    <a:pt x="1118" y="0"/>
                  </a:lnTo>
                  <a:cubicBezTo>
                    <a:pt x="1246" y="0"/>
                    <a:pt x="1368" y="20"/>
                    <a:pt x="1482" y="60"/>
                  </a:cubicBezTo>
                  <a:lnTo>
                    <a:pt x="1483" y="217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ADF34DC6-B348-43B3-A58D-59BEF752D813}"/>
                </a:ext>
              </a:extLst>
            </p:cNvPr>
            <p:cNvSpPr txBox="1"/>
            <p:nvPr/>
          </p:nvSpPr>
          <p:spPr>
            <a:xfrm>
              <a:off x="955744" y="4568222"/>
              <a:ext cx="769763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4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4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100BD07C-5F6D-496F-B6C6-97C6D42CB4DD}"/>
                </a:ext>
              </a:extLst>
            </p:cNvPr>
            <p:cNvSpPr txBox="1">
              <a:spLocks/>
            </p:cNvSpPr>
            <p:nvPr/>
          </p:nvSpPr>
          <p:spPr>
            <a:xfrm>
              <a:off x="1813543" y="4695930"/>
              <a:ext cx="2235452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RECLAMOS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3886687" y="3032955"/>
            <a:ext cx="3132458" cy="1716762"/>
            <a:chOff x="4335949" y="4448511"/>
            <a:chExt cx="3132458" cy="1716762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CD1CF841-6204-43DD-9919-89156C7F9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429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6D3F9F80-C3B2-4D13-9DDE-23F1EA751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949" y="4725443"/>
              <a:ext cx="830548" cy="1105952"/>
            </a:xfrm>
            <a:custGeom>
              <a:avLst/>
              <a:gdLst>
                <a:gd name="T0" fmla="*/ 1686 w 1687"/>
                <a:gd name="T1" fmla="*/ 2094 h 2247"/>
                <a:gd name="T2" fmla="*/ 1686 w 1687"/>
                <a:gd name="T3" fmla="*/ 2094 h 2247"/>
                <a:gd name="T4" fmla="*/ 1123 w 1687"/>
                <a:gd name="T5" fmla="*/ 2246 h 2247"/>
                <a:gd name="T6" fmla="*/ 1123 w 1687"/>
                <a:gd name="T7" fmla="*/ 2246 h 2247"/>
                <a:gd name="T8" fmla="*/ 0 w 1687"/>
                <a:gd name="T9" fmla="*/ 1123 h 2247"/>
                <a:gd name="T10" fmla="*/ 0 w 1687"/>
                <a:gd name="T11" fmla="*/ 1123 h 2247"/>
                <a:gd name="T12" fmla="*/ 1123 w 1687"/>
                <a:gd name="T13" fmla="*/ 0 h 2247"/>
                <a:gd name="T14" fmla="*/ 1123 w 1687"/>
                <a:gd name="T15" fmla="*/ 0 h 2247"/>
                <a:gd name="T16" fmla="*/ 1686 w 1687"/>
                <a:gd name="T17" fmla="*/ 151 h 2247"/>
                <a:gd name="T18" fmla="*/ 1686 w 1687"/>
                <a:gd name="T19" fmla="*/ 2094 h 2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7" h="2247">
                  <a:moveTo>
                    <a:pt x="1686" y="2094"/>
                  </a:moveTo>
                  <a:lnTo>
                    <a:pt x="1686" y="2094"/>
                  </a:lnTo>
                  <a:cubicBezTo>
                    <a:pt x="1522" y="2188"/>
                    <a:pt x="1325" y="2246"/>
                    <a:pt x="1123" y="2246"/>
                  </a:cubicBezTo>
                  <a:lnTo>
                    <a:pt x="1123" y="2246"/>
                  </a:lnTo>
                  <a:cubicBezTo>
                    <a:pt x="503" y="2246"/>
                    <a:pt x="0" y="1743"/>
                    <a:pt x="0" y="1123"/>
                  </a:cubicBezTo>
                  <a:lnTo>
                    <a:pt x="0" y="1123"/>
                  </a:lnTo>
                  <a:cubicBezTo>
                    <a:pt x="0" y="503"/>
                    <a:pt x="503" y="0"/>
                    <a:pt x="1123" y="0"/>
                  </a:cubicBezTo>
                  <a:lnTo>
                    <a:pt x="1123" y="0"/>
                  </a:lnTo>
                  <a:cubicBezTo>
                    <a:pt x="1328" y="0"/>
                    <a:pt x="1521" y="55"/>
                    <a:pt x="1686" y="151"/>
                  </a:cubicBezTo>
                  <a:lnTo>
                    <a:pt x="1686" y="2094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82287C18-F7CC-43B1-AE12-8B04FD860A8B}"/>
                </a:ext>
              </a:extLst>
            </p:cNvPr>
            <p:cNvSpPr txBox="1"/>
            <p:nvPr/>
          </p:nvSpPr>
          <p:spPr>
            <a:xfrm>
              <a:off x="4355571" y="4729811"/>
              <a:ext cx="753732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5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5</a:t>
              </a:r>
            </a:p>
          </p:txBody>
        </p:sp>
        <p:sp>
          <p:nvSpPr>
            <p:cNvPr id="31" name="Subtitle 2">
              <a:extLst>
                <a:ext uri="{FF2B5EF4-FFF2-40B4-BE49-F238E27FC236}">
                  <a16:creationId xmlns:a16="http://schemas.microsoft.com/office/drawing/2014/main" id="{0C03989B-C1DB-4F9F-983A-B4F94031C634}"/>
                </a:ext>
              </a:extLst>
            </p:cNvPr>
            <p:cNvSpPr txBox="1">
              <a:spLocks/>
            </p:cNvSpPr>
            <p:nvPr/>
          </p:nvSpPr>
          <p:spPr>
            <a:xfrm>
              <a:off x="5290914" y="4914081"/>
              <a:ext cx="2177493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  SUGERENCIAS 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7466283" y="3065083"/>
            <a:ext cx="3037192" cy="1716762"/>
            <a:chOff x="8025767" y="4253200"/>
            <a:chExt cx="3037192" cy="1716762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025767" y="4479921"/>
              <a:ext cx="750526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6</a:t>
              </a: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5"/>
              <a:ext cx="1854658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DENUNCIAS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746181" y="4781845"/>
            <a:ext cx="2955765" cy="1547497"/>
            <a:chOff x="8107194" y="4253200"/>
            <a:chExt cx="2955765" cy="1716762"/>
          </a:xfrm>
        </p:grpSpPr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8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107519" y="4479921"/>
              <a:ext cx="668774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7</a:t>
              </a:r>
            </a:p>
          </p:txBody>
        </p:sp>
        <p:sp>
          <p:nvSpPr>
            <p:cNvPr id="39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4"/>
              <a:ext cx="1854658" cy="1034567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OTRO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21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14%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133" y="4928136"/>
            <a:ext cx="1621012" cy="148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784" y="3799848"/>
            <a:ext cx="1646063" cy="170093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132" y="3522105"/>
            <a:ext cx="5735276" cy="216015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4282" y="3631255"/>
            <a:ext cx="755656" cy="19078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252" y="3992329"/>
            <a:ext cx="1304657" cy="131075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358550" y="3600755"/>
            <a:ext cx="39956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/>
              <a:t>Durante el mes de </a:t>
            </a:r>
            <a:r>
              <a:rPr lang="es-CO" sz="2000" dirty="0" smtClean="0"/>
              <a:t>Mayo de 2022 </a:t>
            </a:r>
            <a:r>
              <a:rPr lang="es-CO" sz="2000" dirty="0"/>
              <a:t>la </a:t>
            </a:r>
            <a:r>
              <a:rPr lang="es-CO" sz="2000" dirty="0" smtClean="0"/>
              <a:t>modalidad de petición más </a:t>
            </a:r>
            <a:r>
              <a:rPr lang="es-CO" sz="2000" dirty="0"/>
              <a:t>representativa </a:t>
            </a:r>
            <a:r>
              <a:rPr lang="es-CO" sz="2000" dirty="0" smtClean="0"/>
              <a:t>fueron las </a:t>
            </a:r>
            <a:r>
              <a:rPr lang="es-CO" sz="2000" dirty="0"/>
              <a:t>peticiones de interés </a:t>
            </a:r>
            <a:r>
              <a:rPr lang="es-CO" sz="2000" dirty="0" smtClean="0"/>
              <a:t>particular con 98 </a:t>
            </a:r>
            <a:r>
              <a:rPr lang="es-CO" sz="2000" dirty="0"/>
              <a:t>solicitudes correspondiente al </a:t>
            </a:r>
            <a:r>
              <a:rPr lang="es-CO" sz="2000" dirty="0" smtClean="0"/>
              <a:t>68%.</a:t>
            </a:r>
            <a:endParaRPr lang="es-CO" sz="20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2788" y="1332350"/>
            <a:ext cx="2389839" cy="2188654"/>
          </a:xfrm>
          <a:prstGeom prst="rect">
            <a:avLst/>
          </a:prstGeom>
        </p:spPr>
      </p:pic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590485"/>
              </p:ext>
            </p:extLst>
          </p:nvPr>
        </p:nvGraphicFramePr>
        <p:xfrm>
          <a:off x="1989293" y="379168"/>
          <a:ext cx="6734176" cy="2600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3351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9516" y="248776"/>
            <a:ext cx="298511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800" dirty="0">
                <a:latin typeface="MyriadPro-Regular" panose="020B0503030403020204" pitchFamily="34" charset="0"/>
              </a:rPr>
              <a:t>P Q R S D</a:t>
            </a:r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3994727" y="433442"/>
            <a:ext cx="293716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700" dirty="0">
                <a:latin typeface="MyriadPro-Regular" panose="020B0503030403020204" pitchFamily="34" charset="0"/>
              </a:rPr>
              <a:t>asignadas a dependencias</a:t>
            </a:r>
          </a:p>
          <a:p>
            <a:r>
              <a:rPr lang="es-CO" sz="1700" dirty="0">
                <a:latin typeface="MyriadPro-Regular" panose="020B0503030403020204" pitchFamily="34" charset="0"/>
              </a:rPr>
              <a:t>y grupos internos de trabajo</a:t>
            </a:r>
            <a:endParaRPr lang="es-CO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993" y="1519218"/>
            <a:ext cx="4356684" cy="210321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220" y="1612462"/>
            <a:ext cx="759341" cy="1916723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7345390" y="1612462"/>
            <a:ext cx="29129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El </a:t>
            </a:r>
            <a:r>
              <a:rPr lang="es-CO" dirty="0" smtClean="0"/>
              <a:t>87% </a:t>
            </a:r>
            <a:r>
              <a:rPr lang="es-CO" dirty="0"/>
              <a:t>de las </a:t>
            </a:r>
            <a:r>
              <a:rPr lang="es-CO" dirty="0" smtClean="0"/>
              <a:t>PQRSD fueron </a:t>
            </a:r>
            <a:r>
              <a:rPr lang="es-CO" dirty="0"/>
              <a:t>asignadas </a:t>
            </a:r>
            <a:r>
              <a:rPr lang="es-CO" dirty="0" smtClean="0"/>
              <a:t>a la Sala de docentes y sus grupos internos de trabajo, correspondientes a los aplazamientos de semestre, asignación de asesores para las modalidades de trabajo de grados, permisos y solicitud de pasantes. </a:t>
            </a:r>
            <a:endParaRPr lang="es-CO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1741" y="3826727"/>
            <a:ext cx="2388883" cy="2188525"/>
          </a:xfrm>
          <a:prstGeom prst="rect">
            <a:avLst/>
          </a:prstGeom>
        </p:spPr>
      </p:pic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528458"/>
              </p:ext>
            </p:extLst>
          </p:nvPr>
        </p:nvGraphicFramePr>
        <p:xfrm>
          <a:off x="806179" y="1434452"/>
          <a:ext cx="5676899" cy="3392805"/>
        </p:xfrm>
        <a:graphic>
          <a:graphicData uri="http://schemas.openxmlformats.org/drawingml/2006/table">
            <a:tbl>
              <a:tblPr/>
              <a:tblGrid>
                <a:gridCol w="330015">
                  <a:extLst>
                    <a:ext uri="{9D8B030D-6E8A-4147-A177-3AD203B41FA5}">
                      <a16:colId xmlns:a16="http://schemas.microsoft.com/office/drawing/2014/main" val="1445093122"/>
                    </a:ext>
                  </a:extLst>
                </a:gridCol>
                <a:gridCol w="1942014">
                  <a:extLst>
                    <a:ext uri="{9D8B030D-6E8A-4147-A177-3AD203B41FA5}">
                      <a16:colId xmlns:a16="http://schemas.microsoft.com/office/drawing/2014/main" val="1352265282"/>
                    </a:ext>
                  </a:extLst>
                </a:gridCol>
                <a:gridCol w="863117">
                  <a:extLst>
                    <a:ext uri="{9D8B030D-6E8A-4147-A177-3AD203B41FA5}">
                      <a16:colId xmlns:a16="http://schemas.microsoft.com/office/drawing/2014/main" val="1316131936"/>
                    </a:ext>
                  </a:extLst>
                </a:gridCol>
                <a:gridCol w="875810">
                  <a:extLst>
                    <a:ext uri="{9D8B030D-6E8A-4147-A177-3AD203B41FA5}">
                      <a16:colId xmlns:a16="http://schemas.microsoft.com/office/drawing/2014/main" val="180543975"/>
                    </a:ext>
                  </a:extLst>
                </a:gridCol>
                <a:gridCol w="875810">
                  <a:extLst>
                    <a:ext uri="{9D8B030D-6E8A-4147-A177-3AD203B41FA5}">
                      <a16:colId xmlns:a16="http://schemas.microsoft.com/office/drawing/2014/main" val="1023848597"/>
                    </a:ext>
                  </a:extLst>
                </a:gridCol>
                <a:gridCol w="790133">
                  <a:extLst>
                    <a:ext uri="{9D8B030D-6E8A-4147-A177-3AD203B41FA5}">
                      <a16:colId xmlns:a16="http://schemas.microsoft.com/office/drawing/2014/main" val="394427658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RECIBIDAS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ATENDIDAS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 ATENDER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0655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ATENCION AL USUARIO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7562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669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JURIDICA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9858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RECTORIA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740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REGISTRO Y CONTROL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4223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 DE DOCENTES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9067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TALENTO HUMANO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2239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FINANCIERA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8967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ACADEMICA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2707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UNIVERSITARIO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0700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6963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CIECYT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9942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RECURSOS FISICOS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8163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BIBLIOTECA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8781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ADMINISTRATIVA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950339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277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22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659423" y="3094391"/>
            <a:ext cx="10032023" cy="2817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De </a:t>
            </a:r>
            <a:r>
              <a:rPr lang="es-CO" dirty="0">
                <a:solidFill>
                  <a:schemeClr val="tx1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las </a:t>
            </a:r>
            <a:r>
              <a:rPr lang="es-CO" dirty="0" smtClean="0">
                <a:solidFill>
                  <a:schemeClr val="tx1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5 </a:t>
            </a:r>
            <a:r>
              <a:rPr lang="es-CO" dirty="0">
                <a:solidFill>
                  <a:schemeClr val="tx1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peticiones que no fueron </a:t>
            </a:r>
            <a:r>
              <a:rPr lang="es-CO" dirty="0" smtClean="0">
                <a:solidFill>
                  <a:schemeClr val="tx1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resueltas, 4 corresponden a solicitudes de cancelación de semestre, toda vez que las fechas para el tramite respectivo aplicaba hasta el 4 de abril de 2022 y las peticiones se presentaron en el mes de mayo y 1 petición correspondiente a la solicitud de documentos.    </a:t>
            </a:r>
          </a:p>
          <a:p>
            <a:pPr algn="just">
              <a:lnSpc>
                <a:spcPct val="115000"/>
              </a:lnSpc>
            </a:pPr>
            <a:endParaRPr lang="es-CO" dirty="0">
              <a:solidFill>
                <a:srgbClr val="FF0000"/>
              </a:solidFill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Una vez se allegaron los documentos solicitados a los peticionarios se generó la respuesta respectiva. </a:t>
            </a:r>
            <a:endParaRPr lang="es-CO" dirty="0"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es-CO" dirty="0"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Las </a:t>
            </a: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demás peticiones </a:t>
            </a: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fueron resultas respectivamente. </a:t>
            </a:r>
          </a:p>
          <a:p>
            <a:pPr algn="just">
              <a:lnSpc>
                <a:spcPct val="115000"/>
              </a:lnSpc>
            </a:pPr>
            <a:endParaRPr lang="es-CO" dirty="0"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La </a:t>
            </a: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oficina de atención al usuario, realizo el respectivo seguimiento a estas peticiones, con el fin de que el funcionario responsable emita dentro de los términos la respuesta al usuario, </a:t>
            </a: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se </a:t>
            </a: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continuara con el respectivo seguimiento hasta la culminación del trámite.</a:t>
            </a:r>
            <a:endParaRPr lang="es-CO" sz="12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3789853"/>
              </p:ext>
            </p:extLst>
          </p:nvPr>
        </p:nvGraphicFramePr>
        <p:xfrm>
          <a:off x="3291254" y="286347"/>
          <a:ext cx="4572000" cy="2760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4818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694598"/>
              </p:ext>
            </p:extLst>
          </p:nvPr>
        </p:nvGraphicFramePr>
        <p:xfrm>
          <a:off x="2587198" y="3632916"/>
          <a:ext cx="5037455" cy="2511112"/>
        </p:xfrm>
        <a:graphic>
          <a:graphicData uri="http://schemas.openxmlformats.org/drawingml/2006/table">
            <a:tbl>
              <a:tblPr firstRow="1" firstCol="1" bandRow="1"/>
              <a:tblGrid>
                <a:gridCol w="3507740">
                  <a:extLst>
                    <a:ext uri="{9D8B030D-6E8A-4147-A177-3AD203B41FA5}">
                      <a16:colId xmlns:a16="http://schemas.microsoft.com/office/drawing/2014/main" val="3684606340"/>
                    </a:ext>
                  </a:extLst>
                </a:gridCol>
                <a:gridCol w="1529715">
                  <a:extLst>
                    <a:ext uri="{9D8B030D-6E8A-4147-A177-3AD203B41FA5}">
                      <a16:colId xmlns:a16="http://schemas.microsoft.com/office/drawing/2014/main" val="116397020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promedio de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599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Tipos de petición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 permitidos para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204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EXPEDICIÓN COPIAS DE DOCUMENTOS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0219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TRASLADOS POR COMPETENCIA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89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ENTES DE CONTROL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834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CONSULTAS DE INFORMACIÓN TÉCNICA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25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QUEJAS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729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RECLAMOS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896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SUGERENCIAS Y FELICITACIONES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743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DERECHOS DE PETICIÓN 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667172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2274278" y="28795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solidFill>
                  <a:srgbClr val="1A3B8F"/>
                </a:solidFill>
                <a:latin typeface="Arial" panose="020B0604020202020204" pitchFamily="34" charset="0"/>
              </a:rPr>
              <a:t>Gestión de traslados y acceso a la Información </a:t>
            </a:r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2036884" y="1754351"/>
            <a:ext cx="61170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Durante el presente mes no se presento ningún evento donde se</a:t>
            </a:r>
          </a:p>
          <a:p>
            <a:pPr algn="just"/>
            <a:r>
              <a:rPr lang="es-CO" dirty="0"/>
              <a:t>niega el acceso a la información de la entidad.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2680" y="1365173"/>
            <a:ext cx="2834886" cy="2597121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057926" y="2370468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CO" dirty="0" smtClean="0"/>
              <a:t>La acción </a:t>
            </a:r>
            <a:r>
              <a:rPr lang="es-CO" dirty="0"/>
              <a:t>de Tutela 2022 </a:t>
            </a:r>
            <a:r>
              <a:rPr lang="es-CO" dirty="0" smtClean="0"/>
              <a:t>00053, </a:t>
            </a:r>
            <a:r>
              <a:rPr lang="es-CO" dirty="0"/>
              <a:t>se </a:t>
            </a:r>
            <a:r>
              <a:rPr lang="es-CO" dirty="0" smtClean="0"/>
              <a:t>respondió y se notificó al juzgado respectivo </a:t>
            </a:r>
            <a:r>
              <a:rPr lang="es-CO" dirty="0"/>
              <a:t>con los soportes pertinentes, en los tiempos establecidos por la ley. </a:t>
            </a:r>
            <a:r>
              <a:rPr lang="es-CO" dirty="0" smtClean="0"/>
              <a:t>Se notificó a las personas vinculadas en la </a:t>
            </a:r>
            <a:r>
              <a:rPr lang="es-CO" dirty="0"/>
              <a:t>tutela para </a:t>
            </a:r>
            <a:r>
              <a:rPr lang="es-CO" dirty="0" smtClean="0"/>
              <a:t>que se pronuncie </a:t>
            </a:r>
            <a:r>
              <a:rPr lang="es-CO" dirty="0"/>
              <a:t>sobre los hechos y pretensiones.</a:t>
            </a:r>
            <a:endParaRPr lang="es-CO" dirty="0" smtClean="0"/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086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8748" y="483661"/>
            <a:ext cx="3716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dirty="0">
                <a:latin typeface="MyriadPro-Regular" panose="020B0503030403020204" pitchFamily="34" charset="0"/>
              </a:rPr>
              <a:t>Recomendaciones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737" y="1573823"/>
            <a:ext cx="5081955" cy="179362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021265" y="1641536"/>
            <a:ext cx="36871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Solicitar al Grupo de Gestión</a:t>
            </a:r>
          </a:p>
          <a:p>
            <a:pPr algn="just"/>
            <a:r>
              <a:rPr lang="es-CO" dirty="0"/>
              <a:t>Documental </a:t>
            </a:r>
            <a:r>
              <a:rPr lang="es-CO" dirty="0" smtClean="0"/>
              <a:t>de la institución la </a:t>
            </a:r>
            <a:r>
              <a:rPr lang="es-CO" dirty="0"/>
              <a:t>socialización, a</a:t>
            </a:r>
          </a:p>
          <a:p>
            <a:pPr algn="just"/>
            <a:r>
              <a:rPr lang="es-CO" dirty="0"/>
              <a:t>todas las dependencias de la</a:t>
            </a:r>
          </a:p>
          <a:p>
            <a:pPr algn="just"/>
            <a:r>
              <a:rPr lang="es-CO" dirty="0"/>
              <a:t>Entidad, del </a:t>
            </a:r>
            <a:r>
              <a:rPr lang="es-CO" dirty="0" smtClean="0"/>
              <a:t>tiempo promedio de respuesta </a:t>
            </a:r>
            <a:endParaRPr lang="es-CO" dirty="0"/>
          </a:p>
          <a:p>
            <a:pPr algn="just"/>
            <a:r>
              <a:rPr lang="es-CO" dirty="0" smtClean="0"/>
              <a:t>De las PQRSD, en concordancia con lo dispuesto por la Ley </a:t>
            </a:r>
            <a:r>
              <a:rPr lang="es-CO" dirty="0"/>
              <a:t>1755 de </a:t>
            </a:r>
            <a:r>
              <a:rPr lang="es-CO" dirty="0" smtClean="0"/>
              <a:t>2015. </a:t>
            </a:r>
            <a:endParaRPr lang="es-CO" dirty="0"/>
          </a:p>
          <a:p>
            <a:endParaRPr lang="es-CO" dirty="0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5014" y="169103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830" y="1820465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8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48272" y="2023930"/>
            <a:ext cx="39305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1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8430" y="1678894"/>
            <a:ext cx="794352" cy="158347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200" y="3843209"/>
            <a:ext cx="4907991" cy="210330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29" y="3958926"/>
            <a:ext cx="1646063" cy="170093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31" y="4154014"/>
            <a:ext cx="1304657" cy="1310754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105988" y="4006015"/>
            <a:ext cx="36871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 smtClean="0"/>
              <a:t>Desde la dependencia de Control Interno del Instituto Tecnológico del Putumayo generar  un acto administrativo para el seguimiento continuo de las PQRSD direccionadas a las dependencias respectiva, con el fin cumplir con los términos de respuesta establecidos por la ley. </a:t>
            </a:r>
            <a:endParaRPr lang="es-CO" dirty="0"/>
          </a:p>
          <a:p>
            <a:endParaRPr lang="es-CO" dirty="0"/>
          </a:p>
        </p:txBody>
      </p:sp>
      <p:sp>
        <p:nvSpPr>
          <p:cNvPr id="2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1128362" y="4368543"/>
            <a:ext cx="516488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 smtClean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4716" y="3933182"/>
            <a:ext cx="759341" cy="1916723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7359" y="1070217"/>
            <a:ext cx="2837534" cy="26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538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DE918"/>
      </a:accent4>
      <a:accent5>
        <a:srgbClr val="EC8D08"/>
      </a:accent5>
      <a:accent6>
        <a:srgbClr val="79B72E"/>
      </a:accent6>
      <a:hlink>
        <a:srgbClr val="065F90"/>
      </a:hlink>
      <a:folHlink>
        <a:srgbClr val="177A7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11067</TotalTime>
  <Words>839</Words>
  <Application>Microsoft Office PowerPoint</Application>
  <PresentationFormat>Panorámica</PresentationFormat>
  <Paragraphs>222</Paragraphs>
  <Slides>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9" baseType="lpstr">
      <vt:lpstr>MyriadPro-Regular</vt:lpstr>
      <vt:lpstr>League Spartan</vt:lpstr>
      <vt:lpstr>Arial</vt:lpstr>
      <vt:lpstr>Times New Roman</vt:lpstr>
      <vt:lpstr>Open Sans Light</vt:lpstr>
      <vt:lpstr>Poppins SemiBold</vt:lpstr>
      <vt:lpstr>MS Mincho</vt:lpstr>
      <vt:lpstr>Calibri</vt:lpstr>
      <vt:lpstr>Cambria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SALA 3-26</cp:lastModifiedBy>
  <cp:revision>186</cp:revision>
  <dcterms:created xsi:type="dcterms:W3CDTF">2021-09-26T15:48:41Z</dcterms:created>
  <dcterms:modified xsi:type="dcterms:W3CDTF">2023-07-13T22:41:11Z</dcterms:modified>
</cp:coreProperties>
</file>