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3453" r:id="rId8"/>
    <p:sldId id="260" r:id="rId9"/>
    <p:sldId id="3454" r:id="rId10"/>
  </p:sldIdLst>
  <p:sldSz cx="12192000" cy="6858000"/>
  <p:notesSz cx="6858000" cy="9144000"/>
  <p:embeddedFontLst>
    <p:embeddedFont>
      <p:font typeface="Open Sans Light" panose="020B0604020202020204" charset="0"/>
      <p:regular r:id="rId12"/>
      <p: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mbria" panose="02040503050406030204" pitchFamily="18" charset="0"/>
      <p:regular r:id="rId18"/>
      <p:bold r:id="rId19"/>
      <p:italic r:id="rId20"/>
      <p:boldItalic r:id="rId21"/>
    </p:embeddedFont>
    <p:embeddedFont>
      <p:font typeface="Poppins SemiBold" panose="020B0604020202020204" charset="0"/>
      <p:bold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F:\Ejemplos%20INFORMES%20PQR\INFORME%20PQRSD%20ITP%20JUNIO%202022\PORCENTAJE%20INFORME%20PQRSD%20%20JUNIO%202022.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F:\Ejemplos%20INFORMES%20PQR\INFORME%20PQRSD%20ITP%20JUNIO%202022\PORCENTAJE%20INFORME%20PQRSD%20%20JUNIO%202022.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F:\INFORMES%20ATENCION%20AL%20USUARIO%20ITP%20VIGENCIA%202022\INFORME%20PQRSD%20ITP%20JUNIO%202022\PORCENTAJE%20INFORME%20PQRSD%20%20JUNIO%202022.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F:\INFORMES%20ATENCION%20AL%20USUARIO%20ITP%20VIGENCIA%202022\INFORME%20PQRSD%20ITP%20JUNIO%202022\PORCENTAJE%20INFORME%20PQRSD%20%20JUNIO%202022.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F:\INFORMES%20ATENCION%20AL%20USUARIO%20ITP%20VIGENCIA%202022\INFORME%20PQRSD%20ITP%20JUNIO%202022\PORCENTAJE%20INFORME%20PQRSD%20%20JUNIO%202022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CANALES DE ATENCIÓN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JUNIO'!$F$10</c:f>
              <c:strCache>
                <c:ptCount val="1"/>
                <c:pt idx="0">
                  <c:v>TELEFÓNICO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JUNIO'!$G$10:$H$10</c:f>
              <c:numCache>
                <c:formatCode>0%</c:formatCode>
                <c:ptCount val="2"/>
                <c:pt idx="0" formatCode="General">
                  <c:v>100</c:v>
                </c:pt>
                <c:pt idx="1">
                  <c:v>0.20833333333333334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FF-42A6-8085-59AA3568B000}"/>
            </c:ext>
          </c:extLst>
        </c:ser>
        <c:ser>
          <c:idx val="1"/>
          <c:order val="1"/>
          <c:tx>
            <c:strRef>
              <c:f>'total canales de comu JUNIO'!$F$11</c:f>
              <c:strCache>
                <c:ptCount val="1"/>
                <c:pt idx="0">
                  <c:v>VIRTUAL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JUNIO'!$G$11:$H$11</c:f>
              <c:numCache>
                <c:formatCode>0%</c:formatCode>
                <c:ptCount val="2"/>
                <c:pt idx="0" formatCode="General">
                  <c:v>300</c:v>
                </c:pt>
                <c:pt idx="1">
                  <c:v>0.625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FF-42A6-8085-59AA3568B000}"/>
            </c:ext>
          </c:extLst>
        </c:ser>
        <c:ser>
          <c:idx val="2"/>
          <c:order val="2"/>
          <c:tx>
            <c:strRef>
              <c:f>'total canales de comu JUNIO'!$F$12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JUNIO'!$G$12:$H$12</c:f>
              <c:numCache>
                <c:formatCode>0%</c:formatCode>
                <c:ptCount val="2"/>
                <c:pt idx="0" formatCode="General">
                  <c:v>80</c:v>
                </c:pt>
                <c:pt idx="1">
                  <c:v>0.16666666666666666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FF-42A6-8085-59AA3568B000}"/>
            </c:ext>
          </c:extLst>
        </c:ser>
        <c:ser>
          <c:idx val="3"/>
          <c:order val="3"/>
          <c:tx>
            <c:strRef>
              <c:f>'total canales de comu JUNIO'!$F$13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JUNIO'!$G$9:$H$9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JUNIO'!$G$13:$H$13</c:f>
              <c:numCache>
                <c:formatCode>0%</c:formatCode>
                <c:ptCount val="2"/>
                <c:pt idx="0" formatCode="General">
                  <c:v>480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FF-42A6-8085-59AA3568B0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3138052807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45</c:v>
                </c:pt>
                <c:pt idx="1">
                  <c:v>42</c:v>
                </c:pt>
                <c:pt idx="2">
                  <c:v>13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A0-41F2-86B8-36B9A7EA5F4C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0.45</c:v>
                </c:pt>
                <c:pt idx="1">
                  <c:v>0.42</c:v>
                </c:pt>
                <c:pt idx="2">
                  <c:v>0.13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A0-41F2-86B8-36B9A7EA5F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JUNIO'!$G$9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JUNIO'!$F$10:$F$12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JUNIO'!$G$10:$G$12</c:f>
              <c:numCache>
                <c:formatCode>General</c:formatCode>
                <c:ptCount val="3"/>
                <c:pt idx="0">
                  <c:v>300</c:v>
                </c:pt>
                <c:pt idx="1">
                  <c:v>5</c:v>
                </c:pt>
                <c:pt idx="2">
                  <c:v>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55-4BDA-9EAC-47C96FFDF29A}"/>
            </c:ext>
          </c:extLst>
        </c:ser>
        <c:ser>
          <c:idx val="1"/>
          <c:order val="1"/>
          <c:tx>
            <c:strRef>
              <c:f>'canales de comun virtual JUNIO'!$H$9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JUNIO'!$F$10:$F$12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JUNIO'!$H$10:$H$12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55-4BDA-9EAC-47C96FFDF2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PQRSD POR MODALIDAD DE PETICIÓN</a:t>
            </a:r>
          </a:p>
        </c:rich>
      </c:tx>
      <c:layout>
        <c:manualLayout>
          <c:xMode val="edge"/>
          <c:yMode val="edge"/>
          <c:x val="0.2828524232214899"/>
          <c:y val="3.9072024046215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55988735401969E-2"/>
          <c:y val="7.0640732722066474E-2"/>
          <c:w val="0.85575523610334536"/>
          <c:h val="0.753482026160093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'2022'!$G$9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'2022'!$F$10:$F$16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'2022'!$G$10:$G$16</c:f>
              <c:numCache>
                <c:formatCode>0</c:formatCode>
                <c:ptCount val="7"/>
                <c:pt idx="0">
                  <c:v>55</c:v>
                </c:pt>
                <c:pt idx="1">
                  <c:v>105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E8-4E1E-8A45-6BA22869213E}"/>
            </c:ext>
          </c:extLst>
        </c:ser>
        <c:ser>
          <c:idx val="1"/>
          <c:order val="1"/>
          <c:tx>
            <c:strRef>
              <c:f>'2022'!$H$9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'2022'!$F$10:$F$16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'2022'!$H$10:$H$16</c:f>
              <c:numCache>
                <c:formatCode>0%</c:formatCode>
                <c:ptCount val="7"/>
                <c:pt idx="0">
                  <c:v>0.23305084745762711</c:v>
                </c:pt>
                <c:pt idx="1">
                  <c:v>0.44491525423728812</c:v>
                </c:pt>
                <c:pt idx="2">
                  <c:v>4.2372881355932203E-3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0.31779661016949151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E8-4E1E-8A45-6BA22869213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217030368"/>
        <c:axId val="-217033088"/>
        <c:axId val="0"/>
      </c:bar3DChart>
      <c:catAx>
        <c:axId val="-2170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3088"/>
        <c:crosses val="autoZero"/>
        <c:auto val="1"/>
        <c:lblAlgn val="ctr"/>
        <c:lblOffset val="100"/>
        <c:noMultiLvlLbl val="0"/>
      </c:catAx>
      <c:valAx>
        <c:axId val="-21703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PETICIONES SIN ATENDER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'Peticiones por dependencia'!$G$10:$G$24</c:f>
              <c:numCache>
                <c:formatCode>General</c:formatCode>
                <c:ptCount val="15"/>
                <c:pt idx="0">
                  <c:v>0</c:v>
                </c:pt>
                <c:pt idx="1">
                  <c:v>5</c:v>
                </c:pt>
                <c:pt idx="2">
                  <c:v>5</c:v>
                </c:pt>
                <c:pt idx="3">
                  <c:v>8</c:v>
                </c:pt>
                <c:pt idx="4">
                  <c:v>0</c:v>
                </c:pt>
                <c:pt idx="5">
                  <c:v>0</c:v>
                </c:pt>
                <c:pt idx="6">
                  <c:v>5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DD-4047-A9BF-36EEA444BA6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1684303488"/>
        <c:axId val="-1684294784"/>
        <c:axId val="0"/>
      </c:bar3DChart>
      <c:catAx>
        <c:axId val="-16843034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  <c:auto val="1"/>
        <c:lblAlgn val="ctr"/>
        <c:lblOffset val="100"/>
        <c:noMultiLvlLbl val="0"/>
      </c:catAx>
      <c:valAx>
        <c:axId val="-168429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303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0.4125</cdr:x>
      <cdr:y>0.92481</cdr:y>
    </cdr:from>
    <cdr:to>
      <cdr:x>0.62585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885950" y="2924535"/>
          <a:ext cx="975445" cy="23776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otificacionesjudiciales@itp.edu.co" TargetMode="External"/><Relationship Id="rId2" Type="http://schemas.openxmlformats.org/officeDocument/2006/relationships/hyperlink" Target="mailto:atencionalusuario@itp.edu.co" TargetMode="Externa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6.emf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Peticiones, Quejas, 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0" algn="ctr"/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 Junio/2022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1" y="2181364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 smtClean="0"/>
              <a:t>             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El </a:t>
            </a:r>
            <a:r>
              <a:rPr lang="es-CO" dirty="0"/>
              <a:t>presente documento corresponde al Informe de Peticiones, Quejas,</a:t>
            </a:r>
          </a:p>
          <a:p>
            <a:pPr algn="just"/>
            <a:r>
              <a:rPr lang="es-CO" dirty="0" smtClean="0"/>
              <a:t>              Reclamos</a:t>
            </a:r>
            <a:r>
              <a:rPr lang="es-CO" dirty="0"/>
              <a:t>, Sugerencias y Denuncias (PQRSD) recibidas y atendidas por </a:t>
            </a:r>
            <a:r>
              <a:rPr lang="es-CO" dirty="0" smtClean="0"/>
              <a:t>la</a:t>
            </a:r>
            <a:endParaRPr lang="es-CO" dirty="0"/>
          </a:p>
          <a:p>
            <a:pPr algn="just"/>
            <a:r>
              <a:rPr lang="es-CO" dirty="0" smtClean="0"/>
              <a:t>              Oficina de atención al usuario del Instituto Tecnológico del Putumayo </a:t>
            </a:r>
            <a:endParaRPr lang="es-CO" dirty="0"/>
          </a:p>
          <a:p>
            <a:pPr algn="just"/>
            <a:r>
              <a:rPr lang="es-CO" dirty="0" smtClean="0"/>
              <a:t>              Correspondiente al mes de Junio de 2022.</a:t>
            </a:r>
            <a:r>
              <a:rPr lang="es-CO" dirty="0"/>
              <a:t> </a:t>
            </a:r>
            <a:endParaRPr lang="es-CO" dirty="0" smtClean="0"/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 De </a:t>
            </a:r>
            <a:r>
              <a:rPr lang="es-CO" dirty="0"/>
              <a:t>acuerdo con los datos </a:t>
            </a:r>
            <a:r>
              <a:rPr lang="es-CO" dirty="0" smtClean="0"/>
              <a:t>arrojados por </a:t>
            </a:r>
            <a:r>
              <a:rPr lang="es-CO" dirty="0"/>
              <a:t>los canales de </a:t>
            </a:r>
            <a:r>
              <a:rPr lang="es-CO" dirty="0" smtClean="0"/>
              <a:t>atención, 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durante </a:t>
            </a:r>
            <a:r>
              <a:rPr lang="es-CO" dirty="0"/>
              <a:t>en el mes de </a:t>
            </a:r>
            <a:r>
              <a:rPr lang="es-CO" dirty="0" smtClean="0"/>
              <a:t>junio, </a:t>
            </a:r>
            <a:r>
              <a:rPr lang="es-CO" dirty="0"/>
              <a:t>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(480) </a:t>
            </a:r>
            <a:r>
              <a:rPr lang="es-CO" dirty="0" smtClean="0"/>
              <a:t>PQRSD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garantizando el registro del 100% y </a:t>
            </a:r>
            <a:r>
              <a:rPr lang="es-CO" dirty="0"/>
              <a:t>teniendo en cuenta lo reportado </a:t>
            </a:r>
            <a:endParaRPr lang="es-CO" dirty="0" smtClean="0"/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les </a:t>
            </a:r>
            <a:r>
              <a:rPr lang="es-CO" dirty="0"/>
              <a:t>fue asignado </a:t>
            </a:r>
            <a:r>
              <a:rPr lang="es-CO" dirty="0" smtClean="0"/>
              <a:t>su </a:t>
            </a:r>
            <a:r>
              <a:rPr lang="es-CO" dirty="0"/>
              <a:t>trámite, </a:t>
            </a:r>
            <a:r>
              <a:rPr lang="es-CO" dirty="0" smtClean="0"/>
              <a:t>no se negó </a:t>
            </a:r>
            <a:r>
              <a:rPr lang="es-CO" dirty="0"/>
              <a:t>el acceso a ninguna de ellas.</a:t>
            </a:r>
          </a:p>
          <a:p>
            <a:pPr algn="just"/>
            <a:r>
              <a:rPr lang="es-CO" dirty="0" smtClean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512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554987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472" y="2719470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579134" y="3630709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  <a:endParaRPr lang="es-CO" sz="2000" b="1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3234930"/>
              </p:ext>
            </p:extLst>
          </p:nvPr>
        </p:nvGraphicFramePr>
        <p:xfrm>
          <a:off x="4667285" y="2838735"/>
          <a:ext cx="5400676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85476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152277"/>
            <a:ext cx="10601726" cy="2779098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655476" y="439694"/>
            <a:ext cx="45417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dirty="0" smtClean="0">
                <a:solidFill>
                  <a:schemeClr val="tx1"/>
                </a:solidFill>
              </a:rPr>
              <a:t>El 45% </a:t>
            </a:r>
            <a:r>
              <a:rPr lang="es-CO" sz="1200" dirty="0">
                <a:solidFill>
                  <a:schemeClr val="tx1"/>
                </a:solidFill>
              </a:rPr>
              <a:t>de la comunicación vía telefonía celular, corresponde a las llamadas </a:t>
            </a:r>
            <a:r>
              <a:rPr lang="es-CO" sz="1200" dirty="0" smtClean="0">
                <a:solidFill>
                  <a:schemeClr val="tx1"/>
                </a:solidFill>
              </a:rPr>
              <a:t>recibidas, </a:t>
            </a:r>
            <a:r>
              <a:rPr lang="es-CO" sz="1200" dirty="0">
                <a:solidFill>
                  <a:schemeClr val="tx1"/>
                </a:solidFill>
              </a:rPr>
              <a:t>donde se brindó información tendiente a las fechas </a:t>
            </a:r>
            <a:r>
              <a:rPr lang="es-CO" sz="1200" dirty="0" smtClean="0">
                <a:solidFill>
                  <a:schemeClr val="tx1"/>
                </a:solidFill>
              </a:rPr>
              <a:t>de Prematrícula </a:t>
            </a:r>
            <a:r>
              <a:rPr lang="es-CO" sz="1200" dirty="0">
                <a:solidFill>
                  <a:schemeClr val="tx1"/>
                </a:solidFill>
              </a:rPr>
              <a:t>estudiantes </a:t>
            </a:r>
            <a:r>
              <a:rPr lang="es-CO" sz="1200" dirty="0" smtClean="0">
                <a:solidFill>
                  <a:schemeClr val="tx1"/>
                </a:solidFill>
              </a:rPr>
              <a:t>antiguos</a:t>
            </a:r>
            <a:r>
              <a:rPr lang="es-CO" sz="1200" dirty="0">
                <a:solidFill>
                  <a:schemeClr val="tx1"/>
                </a:solidFill>
              </a:rPr>
              <a:t>, 14/jun/2022 </a:t>
            </a:r>
            <a:r>
              <a:rPr lang="es-CO" sz="1200" dirty="0" smtClean="0">
                <a:solidFill>
                  <a:schemeClr val="tx1"/>
                </a:solidFill>
              </a:rPr>
              <a:t>15/jul/2022. </a:t>
            </a:r>
            <a:r>
              <a:rPr lang="es-CO" sz="1200" dirty="0">
                <a:solidFill>
                  <a:schemeClr val="tx1"/>
                </a:solidFill>
              </a:rPr>
              <a:t>Matrícula ordinaria estudiantes </a:t>
            </a:r>
            <a:r>
              <a:rPr lang="es-CO" sz="1200" dirty="0" smtClean="0">
                <a:solidFill>
                  <a:schemeClr val="tx1"/>
                </a:solidFill>
              </a:rPr>
              <a:t>antiguos (</a:t>
            </a:r>
            <a:r>
              <a:rPr lang="es-CO" sz="1200" dirty="0">
                <a:solidFill>
                  <a:schemeClr val="tx1"/>
                </a:solidFill>
              </a:rPr>
              <a:t>Pago Financiero) 14/jun/2022 </a:t>
            </a:r>
            <a:r>
              <a:rPr lang="es-CO" sz="1200" dirty="0" smtClean="0">
                <a:solidFill>
                  <a:schemeClr val="tx1"/>
                </a:solidFill>
              </a:rPr>
              <a:t>al 03/</a:t>
            </a:r>
            <a:r>
              <a:rPr lang="es-CO" sz="1200" dirty="0" err="1" smtClean="0">
                <a:solidFill>
                  <a:schemeClr val="tx1"/>
                </a:solidFill>
              </a:rPr>
              <a:t>Agos</a:t>
            </a:r>
            <a:r>
              <a:rPr lang="es-CO" sz="1200" dirty="0" smtClean="0">
                <a:solidFill>
                  <a:schemeClr val="tx1"/>
                </a:solidFill>
              </a:rPr>
              <a:t>/2022.   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5750032" y="3134540"/>
            <a:ext cx="45161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/>
              <a:t>Se evidencia en el mes de </a:t>
            </a:r>
            <a:r>
              <a:rPr lang="es-CO" sz="1200" dirty="0" smtClean="0"/>
              <a:t>Junio en </a:t>
            </a:r>
            <a:r>
              <a:rPr lang="es-CO" sz="1200" dirty="0"/>
              <a:t>los correo electrónicos institucionales </a:t>
            </a:r>
            <a:r>
              <a:rPr lang="es-CO" sz="1200" u="sng" dirty="0" smtClean="0">
                <a:hlinkClick r:id="rId2"/>
              </a:rPr>
              <a:t>atencionalusuario@itp.edu.co</a:t>
            </a:r>
            <a:r>
              <a:rPr lang="es-CO" sz="1200" dirty="0" smtClean="0"/>
              <a:t> </a:t>
            </a:r>
            <a:r>
              <a:rPr lang="es-CO" sz="1200" dirty="0"/>
              <a:t>se recibieron </a:t>
            </a:r>
            <a:r>
              <a:rPr lang="es-CO" sz="1200" dirty="0" smtClean="0"/>
              <a:t>300 </a:t>
            </a:r>
            <a:r>
              <a:rPr lang="es-CO" sz="1200" dirty="0"/>
              <a:t>PQRSD y </a:t>
            </a:r>
            <a:r>
              <a:rPr lang="es-CO" sz="1200" dirty="0" smtClean="0"/>
              <a:t>en </a:t>
            </a:r>
            <a:r>
              <a:rPr lang="es-CO" sz="1200" u="sng" dirty="0" smtClean="0">
                <a:hlinkClick r:id="rId3"/>
              </a:rPr>
              <a:t>notificacionesjudiciales@itp.edu.co</a:t>
            </a:r>
            <a:r>
              <a:rPr lang="es-CO" sz="1200" dirty="0" smtClean="0"/>
              <a:t>  </a:t>
            </a:r>
            <a:r>
              <a:rPr lang="es-CO" sz="1200" dirty="0"/>
              <a:t>se recibió </a:t>
            </a:r>
            <a:r>
              <a:rPr lang="es-CO" sz="1200" dirty="0" smtClean="0"/>
              <a:t>5 </a:t>
            </a:r>
            <a:r>
              <a:rPr lang="es-CO" sz="1200" dirty="0"/>
              <a:t>PQRSD </a:t>
            </a:r>
            <a:r>
              <a:rPr lang="es-CO" sz="1200" dirty="0" smtClean="0"/>
              <a:t>así</a:t>
            </a:r>
            <a:r>
              <a:rPr lang="es-CO" sz="1200" dirty="0"/>
              <a:t>: </a:t>
            </a:r>
            <a:r>
              <a:rPr lang="es-CO" sz="1200" dirty="0" smtClean="0"/>
              <a:t>Notificación </a:t>
            </a:r>
            <a:r>
              <a:rPr lang="es-CO" sz="1200" dirty="0"/>
              <a:t>sentencia No.35 de junio 2022, </a:t>
            </a:r>
            <a:r>
              <a:rPr lang="es-CO" sz="1200" dirty="0" smtClean="0"/>
              <a:t>notificación auto interlocutorio No. 125 de junio 2022, notificación </a:t>
            </a:r>
            <a:r>
              <a:rPr lang="es-CO" sz="1200" dirty="0"/>
              <a:t>de Respuesta a </a:t>
            </a:r>
            <a:r>
              <a:rPr lang="es-CO" sz="1200" dirty="0" smtClean="0"/>
              <a:t>petición, Queja </a:t>
            </a:r>
            <a:r>
              <a:rPr lang="es-CO" sz="1200" dirty="0"/>
              <a:t>y </a:t>
            </a:r>
            <a:r>
              <a:rPr lang="es-CO" sz="1200" dirty="0" smtClean="0"/>
              <a:t>Notificación solicitud bono pensional formato electrónico CETIL.</a:t>
            </a:r>
            <a:endParaRPr lang="es-CO" sz="1200" dirty="0"/>
          </a:p>
        </p:txBody>
      </p: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5051415"/>
              </p:ext>
            </p:extLst>
          </p:nvPr>
        </p:nvGraphicFramePr>
        <p:xfrm>
          <a:off x="1112529" y="510896"/>
          <a:ext cx="4638674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092284"/>
              </p:ext>
            </p:extLst>
          </p:nvPr>
        </p:nvGraphicFramePr>
        <p:xfrm>
          <a:off x="5785797" y="1512908"/>
          <a:ext cx="4191000" cy="132397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4111539838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1916467602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634727547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92900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3711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91919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PERDIDAS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33639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LLAMADAS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720149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7986" y="4671326"/>
            <a:ext cx="4228000" cy="1018400"/>
          </a:xfrm>
          <a:prstGeom prst="rect">
            <a:avLst/>
          </a:prstGeom>
        </p:spPr>
      </p:pic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3573205"/>
              </p:ext>
            </p:extLst>
          </p:nvPr>
        </p:nvGraphicFramePr>
        <p:xfrm>
          <a:off x="1299957" y="3055510"/>
          <a:ext cx="4343401" cy="2619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  <a:endParaRPr lang="es-ES" sz="2000" b="1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455641" y="1134741"/>
            <a:ext cx="3287160" cy="1716761"/>
            <a:chOff x="780907" y="1917832"/>
            <a:chExt cx="328716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907" y="1950359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8771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</a:t>
              </a:r>
              <a:r>
                <a:rPr lang="es-CO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kumimoji="0" lang="es-CO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55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23%</a:t>
              </a:r>
              <a:r>
                <a:rPr lang="es-CO" sz="1600" dirty="0"/>
                <a:t>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PARTICULAR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105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dirty="0">
                <a:solidFill>
                  <a:srgbClr val="000000"/>
                </a:solidFill>
                <a:latin typeface="Arial" panose="020B0604020202020204" pitchFamily="34" charset="0"/>
              </a:rPr>
              <a:t>44%</a:t>
            </a:r>
            <a:r>
              <a:rPr lang="es-CO" sz="1400" b="1" dirty="0"/>
              <a:t> 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1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  <a:endParaRPr lang="es-ES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355571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788729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75</a:t>
              </a:r>
              <a:r>
                <a:rPr lang="es-CO" sz="1600" b="1" dirty="0"/>
                <a:t> </a:t>
              </a:r>
              <a:endParaRPr lang="es-CO" sz="1600" b="1" dirty="0" smtClean="0"/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32%</a:t>
              </a:r>
              <a:r>
                <a:rPr lang="es-CO" sz="1600" b="1" dirty="0"/>
                <a:t>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33" y="4928136"/>
            <a:ext cx="1621012" cy="14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784" y="3799848"/>
            <a:ext cx="1646063" cy="170093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132" y="3522105"/>
            <a:ext cx="5735276" cy="21601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4282" y="3631255"/>
            <a:ext cx="755656" cy="19078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252" y="3992329"/>
            <a:ext cx="1304657" cy="131075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358550" y="3600755"/>
            <a:ext cx="39956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Durante el mes de </a:t>
            </a:r>
            <a:r>
              <a:rPr lang="es-CO" sz="2000" dirty="0" smtClean="0"/>
              <a:t>Junio de 2022 </a:t>
            </a:r>
            <a:r>
              <a:rPr lang="es-CO" sz="2000" dirty="0"/>
              <a:t>la </a:t>
            </a:r>
            <a:r>
              <a:rPr lang="es-CO" sz="2000" dirty="0" smtClean="0"/>
              <a:t>modalidad de petición más </a:t>
            </a:r>
            <a:r>
              <a:rPr lang="es-CO" sz="2000" dirty="0"/>
              <a:t>representativa </a:t>
            </a:r>
            <a:r>
              <a:rPr lang="es-CO" sz="2000" dirty="0" smtClean="0"/>
              <a:t>fueron las </a:t>
            </a:r>
            <a:r>
              <a:rPr lang="es-CO" sz="2000" dirty="0"/>
              <a:t>peticiones de interés </a:t>
            </a:r>
            <a:r>
              <a:rPr lang="es-CO" sz="2000" dirty="0" smtClean="0"/>
              <a:t>particular con 105 </a:t>
            </a:r>
            <a:r>
              <a:rPr lang="es-CO" sz="2000" dirty="0"/>
              <a:t>solicitudes correspondiente al </a:t>
            </a:r>
            <a:r>
              <a:rPr lang="es-CO" sz="2000" dirty="0" smtClean="0"/>
              <a:t>44%.</a:t>
            </a:r>
            <a:endParaRPr lang="es-CO" sz="20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2788" y="1332350"/>
            <a:ext cx="2389839" cy="2188654"/>
          </a:xfrm>
          <a:prstGeom prst="rect">
            <a:avLst/>
          </a:prstGeom>
        </p:spPr>
      </p:pic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615212"/>
              </p:ext>
            </p:extLst>
          </p:nvPr>
        </p:nvGraphicFramePr>
        <p:xfrm>
          <a:off x="1989293" y="300037"/>
          <a:ext cx="6734176" cy="2600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994727" y="433442"/>
            <a:ext cx="293716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700" dirty="0">
                <a:latin typeface="MyriadPro-Regular" panose="020B0503030403020204" pitchFamily="34" charset="0"/>
              </a:rPr>
              <a:t>asignadas a dependencias</a:t>
            </a:r>
          </a:p>
          <a:p>
            <a:r>
              <a:rPr lang="es-CO" sz="1700" dirty="0">
                <a:latin typeface="MyriadPro-Regular" panose="020B0503030403020204" pitchFamily="34" charset="0"/>
              </a:rPr>
              <a:t>y grupos internos de trabajo</a:t>
            </a:r>
            <a:endParaRPr lang="es-CO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993" y="1519218"/>
            <a:ext cx="4356684" cy="210321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220" y="1612462"/>
            <a:ext cx="759341" cy="1916723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7345390" y="1612462"/>
            <a:ext cx="29129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El </a:t>
            </a:r>
            <a:r>
              <a:rPr lang="es-CO" dirty="0" smtClean="0"/>
              <a:t>86% </a:t>
            </a:r>
            <a:r>
              <a:rPr lang="es-CO" dirty="0"/>
              <a:t>de las </a:t>
            </a:r>
            <a:r>
              <a:rPr lang="es-CO" dirty="0" smtClean="0"/>
              <a:t>PQRSD fueron </a:t>
            </a:r>
            <a:r>
              <a:rPr lang="es-CO" dirty="0"/>
              <a:t>asignadas </a:t>
            </a:r>
            <a:r>
              <a:rPr lang="es-CO" dirty="0" smtClean="0"/>
              <a:t>a Jurídica, correspondientes a devoluciones, formalización de convenios de pasantías y practicas  para el desarrollo de  la modalidades de grado en las diferente entidades y consorcios del Departamento. </a:t>
            </a:r>
            <a:endParaRPr lang="es-CO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1741" y="3826727"/>
            <a:ext cx="2388883" cy="2188525"/>
          </a:xfrm>
          <a:prstGeom prst="rect">
            <a:avLst/>
          </a:prstGeom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387265"/>
              </p:ext>
            </p:extLst>
          </p:nvPr>
        </p:nvGraphicFramePr>
        <p:xfrm>
          <a:off x="806179" y="1328945"/>
          <a:ext cx="5676899" cy="3392805"/>
        </p:xfrm>
        <a:graphic>
          <a:graphicData uri="http://schemas.openxmlformats.org/drawingml/2006/table">
            <a:tbl>
              <a:tblPr/>
              <a:tblGrid>
                <a:gridCol w="330015">
                  <a:extLst>
                    <a:ext uri="{9D8B030D-6E8A-4147-A177-3AD203B41FA5}">
                      <a16:colId xmlns:a16="http://schemas.microsoft.com/office/drawing/2014/main" val="1066774734"/>
                    </a:ext>
                  </a:extLst>
                </a:gridCol>
                <a:gridCol w="1942014">
                  <a:extLst>
                    <a:ext uri="{9D8B030D-6E8A-4147-A177-3AD203B41FA5}">
                      <a16:colId xmlns:a16="http://schemas.microsoft.com/office/drawing/2014/main" val="38381412"/>
                    </a:ext>
                  </a:extLst>
                </a:gridCol>
                <a:gridCol w="863117">
                  <a:extLst>
                    <a:ext uri="{9D8B030D-6E8A-4147-A177-3AD203B41FA5}">
                      <a16:colId xmlns:a16="http://schemas.microsoft.com/office/drawing/2014/main" val="29518476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2655820435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1610264645"/>
                    </a:ext>
                  </a:extLst>
                </a:gridCol>
                <a:gridCol w="790133">
                  <a:extLst>
                    <a:ext uri="{9D8B030D-6E8A-4147-A177-3AD203B41FA5}">
                      <a16:colId xmlns:a16="http://schemas.microsoft.com/office/drawing/2014/main" val="348463373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RECIBIDAS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ATENDER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1283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 AL USUARIO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6364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848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JURIDICA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6041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RECTORIA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7395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REGISTRO Y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32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 DE DOCENTES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48639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TALENTO HUMANO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2034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5928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ACADEMICA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8237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UNIVERSITARIO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9477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8256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CIECYT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847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RECURSOS FISICOS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7237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BIBLIOTECA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3393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ADMINISTRATIVA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060806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925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659423" y="3094391"/>
            <a:ext cx="10032023" cy="3313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De </a:t>
            </a:r>
            <a:r>
              <a:rPr lang="es-CO" dirty="0">
                <a:solidFill>
                  <a:schemeClr val="tx1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las </a:t>
            </a:r>
            <a:r>
              <a:rPr lang="es-CO" dirty="0" smtClean="0">
                <a:solidFill>
                  <a:schemeClr val="tx1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24 </a:t>
            </a:r>
            <a:r>
              <a:rPr lang="es-CO" dirty="0">
                <a:solidFill>
                  <a:schemeClr val="tx1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peticiones que no fueron </a:t>
            </a:r>
            <a:r>
              <a:rPr lang="es-CO" dirty="0" smtClean="0">
                <a:solidFill>
                  <a:schemeClr val="tx1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resueltas, 8 corresponden a solicitudes de devolución por concepto de matricula cero, las cuales se remitieron al profesional de apoyo encargado del tramite de respuesta. La oficina Jurídica, cuenta con 5 peticiones correspondientes a los convenios de pasantías y practicas, los cuales no contaban con los soportes requeridos para la formalización del convenio. Las 5 peticiones registradas a Talento Humano corresponden a las solicitudes de expedición de certificaciones laborales catedra y contratáis que no realizaron el pago de estampilla respectiva.    </a:t>
            </a:r>
          </a:p>
          <a:p>
            <a:pPr algn="just">
              <a:lnSpc>
                <a:spcPct val="115000"/>
              </a:lnSpc>
            </a:pPr>
            <a:endParaRPr lang="es-CO" dirty="0">
              <a:solidFill>
                <a:srgbClr val="FF0000"/>
              </a:solidFill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Una vez se alleguen los documentos solicitados a los peticionarios se generará la respuesta respectiva. </a:t>
            </a:r>
            <a:endParaRPr lang="es-CO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es-CO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Las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demás peticiones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fueron resultas respectivamente. </a:t>
            </a:r>
          </a:p>
          <a:p>
            <a:pPr algn="just">
              <a:lnSpc>
                <a:spcPct val="115000"/>
              </a:lnSpc>
            </a:pPr>
            <a:endParaRPr lang="es-CO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oficina de atención al usuario, realizo el respectivo seguimiento a estas peticiones, con el fin de que el funcionario responsable emita dentro de los términos la respuesta al usuario,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se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continuara con el respectivo seguimiento hasta la culminación del trámite.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3612836"/>
              </p:ext>
            </p:extLst>
          </p:nvPr>
        </p:nvGraphicFramePr>
        <p:xfrm>
          <a:off x="3519854" y="133350"/>
          <a:ext cx="4572000" cy="2961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481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039274"/>
              </p:ext>
            </p:extLst>
          </p:nvPr>
        </p:nvGraphicFramePr>
        <p:xfrm>
          <a:off x="2274278" y="3721889"/>
          <a:ext cx="5037455" cy="2511112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1280811" y="1472837"/>
            <a:ext cx="82423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Durante el presente mes no se presento ningún evento donde </a:t>
            </a:r>
            <a:r>
              <a:rPr lang="es-CO" dirty="0" smtClean="0"/>
              <a:t>se niegue </a:t>
            </a:r>
            <a:r>
              <a:rPr lang="es-CO" dirty="0"/>
              <a:t>el acceso a la información de la entidad</a:t>
            </a:r>
            <a:r>
              <a:rPr lang="es-CO" dirty="0" smtClean="0"/>
              <a:t>.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Respecto de la sentencia No.35 hogaño, el Coordinador </a:t>
            </a:r>
            <a:r>
              <a:rPr lang="es-CO" dirty="0"/>
              <a:t>del Grupo Interno de la Facultad </a:t>
            </a:r>
            <a:r>
              <a:rPr lang="es-CO" dirty="0" smtClean="0"/>
              <a:t>de Ingeniería </a:t>
            </a:r>
            <a:r>
              <a:rPr lang="es-CO" dirty="0"/>
              <a:t>Civil, </a:t>
            </a:r>
            <a:r>
              <a:rPr lang="es-CO" dirty="0" smtClean="0"/>
              <a:t>en el término de cuarenta </a:t>
            </a:r>
            <a:r>
              <a:rPr lang="es-CO" dirty="0"/>
              <a:t>y ocho (48) horas</a:t>
            </a:r>
            <a:r>
              <a:rPr lang="es-CO" dirty="0" smtClean="0"/>
              <a:t>, procedió a </a:t>
            </a:r>
            <a:r>
              <a:rPr lang="es-CO" dirty="0"/>
              <a:t>emitir una </a:t>
            </a:r>
            <a:r>
              <a:rPr lang="es-CO" dirty="0" smtClean="0"/>
              <a:t>respuesta clara</a:t>
            </a:r>
            <a:r>
              <a:rPr lang="es-CO" dirty="0"/>
              <a:t>, completa y congruente frente a las peticiones radicadas. </a:t>
            </a:r>
            <a:r>
              <a:rPr lang="es-CO" dirty="0" smtClean="0"/>
              <a:t>Frente al derecho de petición calendado en el mes de junio, cuenta con la respuesta y notificación oportuna al peticionario. En cuanto a la queja y la petición del bono </a:t>
            </a:r>
            <a:r>
              <a:rPr lang="es-CO" smtClean="0"/>
              <a:t>pensional </a:t>
            </a:r>
            <a:r>
              <a:rPr lang="es-CO" smtClean="0"/>
              <a:t>requerido, </a:t>
            </a:r>
            <a:r>
              <a:rPr lang="es-CO" dirty="0" smtClean="0"/>
              <a:t>el tramite de </a:t>
            </a:r>
            <a:r>
              <a:rPr lang="es-CO" smtClean="0"/>
              <a:t>respuesta cursará </a:t>
            </a:r>
            <a:r>
              <a:rPr lang="es-CO" dirty="0" smtClean="0"/>
              <a:t>en el mes de julio de los corrientes, una vez se surtan los tramites y entrega de insumos respectivamente.      </a:t>
            </a:r>
            <a:endParaRPr lang="es-CO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918" y="3378611"/>
            <a:ext cx="2834886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21265" y="1641536"/>
            <a:ext cx="36871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Solicitar al Grupo de Gestión</a:t>
            </a:r>
          </a:p>
          <a:p>
            <a:pPr algn="just"/>
            <a:r>
              <a:rPr lang="es-CO" dirty="0"/>
              <a:t>Documental </a:t>
            </a:r>
            <a:r>
              <a:rPr lang="es-CO" dirty="0" smtClean="0"/>
              <a:t>de la institución la </a:t>
            </a:r>
            <a:r>
              <a:rPr lang="es-CO" dirty="0"/>
              <a:t>socialización, a</a:t>
            </a:r>
          </a:p>
          <a:p>
            <a:pPr algn="just"/>
            <a:r>
              <a:rPr lang="es-CO" dirty="0"/>
              <a:t>todas las dependencias de la</a:t>
            </a:r>
          </a:p>
          <a:p>
            <a:pPr algn="just"/>
            <a:r>
              <a:rPr lang="es-CO" dirty="0"/>
              <a:t>Entidad, del </a:t>
            </a:r>
            <a:r>
              <a:rPr lang="es-CO" dirty="0" smtClean="0"/>
              <a:t>tiempo promedio de respuesta </a:t>
            </a:r>
            <a:endParaRPr lang="es-CO" dirty="0"/>
          </a:p>
          <a:p>
            <a:pPr algn="just"/>
            <a:r>
              <a:rPr lang="es-CO" dirty="0" smtClean="0"/>
              <a:t>De las PQRSD, en concordancia con lo dispuesto por la Ley </a:t>
            </a:r>
            <a:r>
              <a:rPr lang="es-CO" dirty="0"/>
              <a:t>1755 de </a:t>
            </a:r>
            <a:r>
              <a:rPr lang="es-CO" dirty="0" smtClean="0"/>
              <a:t>2015. </a:t>
            </a:r>
            <a:endParaRPr lang="es-CO" dirty="0"/>
          </a:p>
          <a:p>
            <a:endParaRPr lang="es-CO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43209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05988" y="4006015"/>
            <a:ext cx="36871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/>
              <a:t>Desde la dependencia de Control Interno del Instituto Tecnológico del Putumayo generar  un acto administrativo para el seguimiento continuo de las PQRSD direccionadas a las dependencias respectiva, con el fin cumplir con los términos de respuesta establecidos por la ley. </a:t>
            </a:r>
            <a:endParaRPr lang="es-CO" dirty="0"/>
          </a:p>
          <a:p>
            <a:endParaRPr lang="es-CO" dirty="0"/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7359" y="1070217"/>
            <a:ext cx="2837534" cy="26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11458</TotalTime>
  <Words>962</Words>
  <Application>Microsoft Office PowerPoint</Application>
  <PresentationFormat>Panorámica</PresentationFormat>
  <Paragraphs>225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9" baseType="lpstr">
      <vt:lpstr>Arial</vt:lpstr>
      <vt:lpstr>Times New Roman</vt:lpstr>
      <vt:lpstr>Open Sans Light</vt:lpstr>
      <vt:lpstr>League Spartan</vt:lpstr>
      <vt:lpstr>MS Mincho</vt:lpstr>
      <vt:lpstr>Calibri</vt:lpstr>
      <vt:lpstr>Cambria</vt:lpstr>
      <vt:lpstr>MyriadPro-Regular</vt:lpstr>
      <vt:lpstr>Poppins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3-26</cp:lastModifiedBy>
  <cp:revision>218</cp:revision>
  <dcterms:created xsi:type="dcterms:W3CDTF">2021-09-26T15:48:41Z</dcterms:created>
  <dcterms:modified xsi:type="dcterms:W3CDTF">2023-07-17T03:53:47Z</dcterms:modified>
</cp:coreProperties>
</file>