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3453" r:id="rId8"/>
    <p:sldId id="260" r:id="rId9"/>
    <p:sldId id="3454" r:id="rId10"/>
  </p:sldIdLst>
  <p:sldSz cx="12192000" cy="6858000"/>
  <p:notesSz cx="6858000" cy="9144000"/>
  <p:embeddedFontLst>
    <p:embeddedFont>
      <p:font typeface="Poppins SemiBold" panose="020B0604020202020204" charset="0"/>
      <p:bold r:id="rId12"/>
      <p:boldItalic r:id="rId13"/>
    </p:embeddedFont>
    <p:embeddedFont>
      <p:font typeface="Open Sans Light" panose="020B060402020202020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F:\Ejemplos%20INFORMES%20PQR\INFORME%20PQRSD%20ITP%20JUNIO%202022\PORCENTAJE%20INFORME%20PQRSD%20%20JUNIO%202022%20OK.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Ejemplos%20INFORMES%20PQR\INFORME%20PQRSD%20ITP%20JUNIO%202022\PORCENTAJE%20INFORME%20PQRSD%20%20JUNIO%202022%20OK.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F:\INFORMES%20ATENCION%20AL%20USUARIO%20ITP%20VIGENCIA%202022\INFORME%20PQRSD%20ITP%20JULIO%202022%20-%20copia\PORCENTAJE%20INFORME%20PQRSD%20%20JULIO%202021.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F:\INFORMES%20ATENCION%20AL%20USUARIO%20ITP%20VIGENCIA%202022\INFORME%20PQRSD%20ITP%20JULIO%202022%20-%20copia\PORCENTAJE%20INFORME%20PQRSD%20%20JULIO%202021.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F:\INFORMES%20ATENCION%20AL%20USUARIO%20ITP%20VIGENCIA%202022\INFORME%20PQRSD%20ITP%20JULIO%202022%20-%20copia\PORCENTAJE%20INFORME%20PQRSD%20%20JULIO%202021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JUNIO'!$F$10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JUNIO'!$G$10:$H$10</c:f>
              <c:numCache>
                <c:formatCode>0%</c:formatCode>
                <c:ptCount val="2"/>
                <c:pt idx="0" formatCode="General">
                  <c:v>95</c:v>
                </c:pt>
                <c:pt idx="1">
                  <c:v>0.26610644257703081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E4-4679-A9D1-3188C77ACC3A}"/>
            </c:ext>
          </c:extLst>
        </c:ser>
        <c:ser>
          <c:idx val="1"/>
          <c:order val="1"/>
          <c:tx>
            <c:strRef>
              <c:f>'total canales de comu JUNIO'!$F$11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JUNIO'!$G$11:$H$11</c:f>
              <c:numCache>
                <c:formatCode>0%</c:formatCode>
                <c:ptCount val="2"/>
                <c:pt idx="0" formatCode="General">
                  <c:v>200</c:v>
                </c:pt>
                <c:pt idx="1">
                  <c:v>0.56022408963585435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E4-4679-A9D1-3188C77ACC3A}"/>
            </c:ext>
          </c:extLst>
        </c:ser>
        <c:ser>
          <c:idx val="2"/>
          <c:order val="2"/>
          <c:tx>
            <c:strRef>
              <c:f>'total canales de comu JUNIO'!$F$12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JUNIO'!$G$12:$H$12</c:f>
              <c:numCache>
                <c:formatCode>0%</c:formatCode>
                <c:ptCount val="2"/>
                <c:pt idx="0" formatCode="General">
                  <c:v>62</c:v>
                </c:pt>
                <c:pt idx="1">
                  <c:v>0.17366946778711484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E4-4679-A9D1-3188C77ACC3A}"/>
            </c:ext>
          </c:extLst>
        </c:ser>
        <c:ser>
          <c:idx val="3"/>
          <c:order val="3"/>
          <c:tx>
            <c:strRef>
              <c:f>'total canales de comu JUNIO'!$F$13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JUNIO'!$G$13:$H$13</c:f>
              <c:numCache>
                <c:formatCode>0%</c:formatCode>
                <c:ptCount val="2"/>
                <c:pt idx="0" formatCode="General">
                  <c:v>357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E4-4679-A9D1-3188C77ACC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50</c:v>
                </c:pt>
                <c:pt idx="1">
                  <c:v>33</c:v>
                </c:pt>
                <c:pt idx="2">
                  <c:v>12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E4-45D3-B9C1-41CA2B8B7B8A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0.52631578947368418</c:v>
                </c:pt>
                <c:pt idx="1">
                  <c:v>0.3473684210526316</c:v>
                </c:pt>
                <c:pt idx="2">
                  <c:v>0.12631578947368421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E4-45D3-B9C1-41CA2B8B7B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JULIO'!$G$9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JULIO'!$F$10:$F$12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JULIO'!$G$10:$G$12</c:f>
              <c:numCache>
                <c:formatCode>General</c:formatCode>
                <c:ptCount val="3"/>
                <c:pt idx="0">
                  <c:v>200</c:v>
                </c:pt>
                <c:pt idx="1">
                  <c:v>2</c:v>
                </c:pt>
                <c:pt idx="2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67-4FC2-9F05-6B5EB6CB1E00}"/>
            </c:ext>
          </c:extLst>
        </c:ser>
        <c:ser>
          <c:idx val="1"/>
          <c:order val="1"/>
          <c:tx>
            <c:strRef>
              <c:f>'canales de comun virtual JULIO'!$H$9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JULIO'!$F$10:$F$12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JULIO'!$H$10:$H$12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67-4FC2-9F05-6B5EB6CB1E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TIPOS DE PQRSD CANAL PRESENCIAL Y VIRTUAL</a:t>
            </a:r>
          </a:p>
        </c:rich>
      </c:tx>
      <c:layout>
        <c:manualLayout>
          <c:xMode val="edge"/>
          <c:yMode val="edge"/>
          <c:x val="0.31074239817907939"/>
          <c:y val="6.16288930253070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'tipos pqrs JULIO  2021'!$G$9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'tipos pqrs JULIO  2021'!$F$10:$F$16</c:f>
              <c:strCache>
                <c:ptCount val="7"/>
                <c:pt idx="0">
                  <c:v>PETICIONES DE INFORMACION</c:v>
                </c:pt>
                <c:pt idx="1">
                  <c:v>PETICIONES DE INTERES GENERAL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'tipos pqrs JULIO  2021'!$G$10:$G$16</c:f>
              <c:numCache>
                <c:formatCode>0</c:formatCode>
                <c:ptCount val="7"/>
                <c:pt idx="0">
                  <c:v>85</c:v>
                </c:pt>
                <c:pt idx="1">
                  <c:v>115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33-4B62-8F9D-BFCD9279D324}"/>
            </c:ext>
          </c:extLst>
        </c:ser>
        <c:ser>
          <c:idx val="1"/>
          <c:order val="1"/>
          <c:tx>
            <c:strRef>
              <c:f>'tipos pqrs JULIO  2021'!$H$9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'tipos pqrs JULIO  2021'!$F$10:$F$16</c:f>
              <c:strCache>
                <c:ptCount val="7"/>
                <c:pt idx="0">
                  <c:v>PETICIONES DE INFORMACION</c:v>
                </c:pt>
                <c:pt idx="1">
                  <c:v>PETICIONES DE INTERES GENERAL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'tipos pqrs JULIO  2021'!$H$10:$H$16</c:f>
              <c:numCache>
                <c:formatCode>0%</c:formatCode>
                <c:ptCount val="7"/>
                <c:pt idx="0">
                  <c:v>0.31598513011152418</c:v>
                </c:pt>
                <c:pt idx="1">
                  <c:v>0.42750929368029739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0.25650557620817843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33-4B62-8F9D-BFCD9279D3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SIN ATENDER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'Peticiones por dependencia'!$G$10:$G$23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A-4436-8B4E-063DE339A1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1684303488"/>
        <c:axId val="-1684294784"/>
        <c:axId val="-212777232"/>
      </c:bar3DChart>
      <c:catAx>
        <c:axId val="-16843034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erAx>
        <c:axId val="-2127772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0.36458</cdr:x>
      <cdr:y>0.84036</cdr:y>
    </cdr:from>
    <cdr:to>
      <cdr:x>0.57794</cdr:x>
      <cdr:y>0.91555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666875" y="2657475"/>
          <a:ext cx="975445" cy="23776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hyperlink" Target="mailto:atencionalusuario@itp.edu.co" TargetMode="Externa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chart" Target="../charts/chart2.xml"/><Relationship Id="rId4" Type="http://schemas.openxmlformats.org/officeDocument/2006/relationships/hyperlink" Target="mailto:notificacionesjudiciales@itp.edu.c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Julio/2022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" y="2181364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Julio de 2022.</a:t>
            </a:r>
            <a:r>
              <a:rPr lang="es-CO" dirty="0"/>
              <a:t>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julio,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(357)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garantizando el registro del 100% y </a:t>
            </a:r>
            <a:r>
              <a:rPr lang="es-CO" dirty="0"/>
              <a:t>teniendo en cuenta lo reportado </a:t>
            </a:r>
            <a:endParaRPr lang="es-CO" dirty="0" smtClean="0"/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72" y="2719470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579134" y="363070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673258"/>
              </p:ext>
            </p:extLst>
          </p:nvPr>
        </p:nvGraphicFramePr>
        <p:xfrm>
          <a:off x="4658765" y="2781041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21796" y="393398"/>
            <a:ext cx="4944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solidFill>
                  <a:schemeClr val="tx1"/>
                </a:solidFill>
              </a:rPr>
              <a:t>El 53% </a:t>
            </a:r>
            <a:r>
              <a:rPr lang="es-CO" sz="1200" dirty="0">
                <a:solidFill>
                  <a:schemeClr val="tx1"/>
                </a:solidFill>
              </a:rPr>
              <a:t>de la comunicación vía telefonía celular, corresponde a las llamadas </a:t>
            </a:r>
            <a:r>
              <a:rPr lang="es-CO" sz="1200" dirty="0" smtClean="0">
                <a:solidFill>
                  <a:schemeClr val="tx1"/>
                </a:solidFill>
              </a:rPr>
              <a:t>recibidas, </a:t>
            </a:r>
            <a:r>
              <a:rPr lang="es-CO" sz="1200" dirty="0">
                <a:solidFill>
                  <a:schemeClr val="tx1"/>
                </a:solidFill>
              </a:rPr>
              <a:t>donde se brindó información tendiente a las fechas </a:t>
            </a:r>
            <a:r>
              <a:rPr lang="es-CO" sz="1200" dirty="0" smtClean="0">
                <a:solidFill>
                  <a:schemeClr val="tx1"/>
                </a:solidFill>
              </a:rPr>
              <a:t>de </a:t>
            </a:r>
            <a:r>
              <a:rPr lang="es-CO" sz="1200" dirty="0">
                <a:solidFill>
                  <a:schemeClr val="tx1"/>
                </a:solidFill>
              </a:rPr>
              <a:t>Selección y Admisión </a:t>
            </a:r>
            <a:r>
              <a:rPr lang="es-CO" sz="1200" dirty="0" smtClean="0">
                <a:solidFill>
                  <a:schemeClr val="tx1"/>
                </a:solidFill>
              </a:rPr>
              <a:t>Estudiantes Nuevos </a:t>
            </a:r>
            <a:r>
              <a:rPr lang="es-CO" sz="1200" dirty="0">
                <a:solidFill>
                  <a:schemeClr val="tx1"/>
                </a:solidFill>
              </a:rPr>
              <a:t>(Pruebas escritas), </a:t>
            </a:r>
            <a:r>
              <a:rPr lang="es-CO" sz="1200" dirty="0"/>
              <a:t>18/jul/2022 19/jul/2022</a:t>
            </a:r>
            <a:r>
              <a:rPr lang="es-CO" sz="1200" dirty="0" smtClean="0">
                <a:solidFill>
                  <a:schemeClr val="tx1"/>
                </a:solidFill>
              </a:rPr>
              <a:t>. </a:t>
            </a:r>
            <a:r>
              <a:rPr lang="es-CO" sz="1200" dirty="0"/>
              <a:t>Publicación Admitidos</a:t>
            </a:r>
            <a:r>
              <a:rPr lang="es-CO" sz="1200" dirty="0" smtClean="0">
                <a:solidFill>
                  <a:schemeClr val="tx1"/>
                </a:solidFill>
              </a:rPr>
              <a:t> </a:t>
            </a:r>
            <a:r>
              <a:rPr lang="es-CO" sz="1200" dirty="0"/>
              <a:t>22 de julio de 2022</a:t>
            </a:r>
            <a:r>
              <a:rPr lang="es-CO" sz="1200" dirty="0" smtClean="0">
                <a:solidFill>
                  <a:schemeClr val="tx1"/>
                </a:solidFill>
              </a:rPr>
              <a:t>.</a:t>
            </a:r>
            <a:r>
              <a:rPr lang="es-CO" sz="1200" dirty="0"/>
              <a:t> Matrícula ordinaria estudiantes de primer semestre (Pago Financiero)</a:t>
            </a:r>
            <a:r>
              <a:rPr lang="es-CO" sz="1200" dirty="0" smtClean="0">
                <a:solidFill>
                  <a:schemeClr val="tx1"/>
                </a:solidFill>
              </a:rPr>
              <a:t> del </a:t>
            </a:r>
            <a:r>
              <a:rPr lang="es-CO" sz="1200" dirty="0" smtClean="0"/>
              <a:t>22/jul/2022 al 29/jul/2022</a:t>
            </a:r>
            <a:r>
              <a:rPr lang="es-CO" sz="1200" dirty="0" smtClean="0">
                <a:solidFill>
                  <a:schemeClr val="tx1"/>
                </a:solidFill>
              </a:rPr>
              <a:t> 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750032" y="3374629"/>
            <a:ext cx="4589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>
                <a:latin typeface="+mj-lt"/>
              </a:rPr>
              <a:t>Se evidencia en el mes de </a:t>
            </a:r>
            <a:r>
              <a:rPr lang="es-CO" sz="1200" dirty="0" smtClean="0">
                <a:latin typeface="+mj-lt"/>
              </a:rPr>
              <a:t>Julio en </a:t>
            </a:r>
            <a:r>
              <a:rPr lang="es-CO" sz="1200" dirty="0">
                <a:latin typeface="+mj-lt"/>
              </a:rPr>
              <a:t>los correo electrónicos institucionales </a:t>
            </a:r>
            <a:r>
              <a:rPr lang="es-CO" sz="1200" u="sng" dirty="0" smtClean="0">
                <a:latin typeface="+mj-lt"/>
                <a:hlinkClick r:id="rId3"/>
              </a:rPr>
              <a:t>atencionalusuario@itp.edu.co</a:t>
            </a:r>
            <a:r>
              <a:rPr lang="es-CO" sz="1200" dirty="0" smtClean="0">
                <a:latin typeface="+mj-lt"/>
              </a:rPr>
              <a:t> </a:t>
            </a:r>
            <a:r>
              <a:rPr lang="es-CO" sz="1200" dirty="0">
                <a:latin typeface="+mj-lt"/>
              </a:rPr>
              <a:t>se recibieron </a:t>
            </a:r>
            <a:r>
              <a:rPr lang="es-CO" sz="1200" dirty="0" smtClean="0">
                <a:latin typeface="+mj-lt"/>
              </a:rPr>
              <a:t>200 PQRSD </a:t>
            </a:r>
            <a:r>
              <a:rPr lang="es-CO" sz="1200" dirty="0">
                <a:latin typeface="+mj-lt"/>
              </a:rPr>
              <a:t>y </a:t>
            </a:r>
            <a:r>
              <a:rPr lang="es-CO" sz="1200" dirty="0" smtClean="0">
                <a:latin typeface="+mj-lt"/>
              </a:rPr>
              <a:t>en </a:t>
            </a:r>
            <a:r>
              <a:rPr lang="es-CO" sz="1200" u="sng" dirty="0" smtClean="0">
                <a:latin typeface="+mj-lt"/>
                <a:hlinkClick r:id="rId4"/>
              </a:rPr>
              <a:t>notificacionesjudiciales@itp.edu.co</a:t>
            </a:r>
            <a:r>
              <a:rPr lang="es-CO" sz="1200" dirty="0" smtClean="0">
                <a:latin typeface="+mj-lt"/>
              </a:rPr>
              <a:t>  </a:t>
            </a:r>
            <a:r>
              <a:rPr lang="es-CO" sz="1200" dirty="0">
                <a:latin typeface="+mj-lt"/>
              </a:rPr>
              <a:t>se recibió </a:t>
            </a:r>
            <a:r>
              <a:rPr lang="es-CO" sz="1200" dirty="0" smtClean="0">
                <a:latin typeface="+mj-lt"/>
              </a:rPr>
              <a:t>2 </a:t>
            </a:r>
            <a:r>
              <a:rPr lang="es-CO" sz="1200" dirty="0">
                <a:latin typeface="+mj-lt"/>
              </a:rPr>
              <a:t>PQRSD </a:t>
            </a:r>
            <a:r>
              <a:rPr lang="es-CO" sz="1200" dirty="0" smtClean="0">
                <a:latin typeface="+mj-lt"/>
              </a:rPr>
              <a:t>así: sentencia tutela segunda instancia </a:t>
            </a:r>
            <a:r>
              <a:rPr lang="es-CO" sz="1200" dirty="0">
                <a:latin typeface="+mj-lt"/>
              </a:rPr>
              <a:t>2022-00053 y </a:t>
            </a:r>
            <a:r>
              <a:rPr lang="es-CO" sz="1200" dirty="0" smtClean="0">
                <a:latin typeface="+mj-lt"/>
              </a:rPr>
              <a:t>comunicación </a:t>
            </a:r>
            <a:r>
              <a:rPr lang="es-CO" sz="1200" dirty="0">
                <a:latin typeface="+mj-lt"/>
              </a:rPr>
              <a:t>estados electrónicos N° 089 - 15 </a:t>
            </a:r>
            <a:r>
              <a:rPr lang="es-CO" sz="1200" dirty="0" smtClean="0">
                <a:latin typeface="+mj-lt"/>
              </a:rPr>
              <a:t>de julio de 2022</a:t>
            </a:r>
            <a:r>
              <a:rPr lang="es-CO" sz="12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es-CO" sz="1200" dirty="0" smtClean="0">
                <a:latin typeface="+mj-lt"/>
              </a:rPr>
              <a:t> para </a:t>
            </a:r>
            <a:r>
              <a:rPr lang="es-CO" sz="1200" dirty="0" smtClean="0">
                <a:latin typeface="+mj-lt"/>
                <a:ea typeface="Times New Roman" panose="02020603050405020304" pitchFamily="18" charset="0"/>
              </a:rPr>
              <a:t>Fijar </a:t>
            </a:r>
            <a:r>
              <a:rPr lang="es-CO" sz="1200" dirty="0">
                <a:latin typeface="+mj-lt"/>
                <a:ea typeface="Times New Roman" panose="02020603050405020304" pitchFamily="18" charset="0"/>
              </a:rPr>
              <a:t>audiencia </a:t>
            </a:r>
            <a:r>
              <a:rPr lang="es-CO" sz="1200" dirty="0" smtClean="0">
                <a:latin typeface="+mj-lt"/>
                <a:ea typeface="Times New Roman" panose="02020603050405020304" pitchFamily="18" charset="0"/>
              </a:rPr>
              <a:t>inicial al ITP.</a:t>
            </a:r>
            <a:endParaRPr lang="es-CO" sz="1200" dirty="0">
              <a:latin typeface="+mj-lt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993809"/>
              </p:ext>
            </p:extLst>
          </p:nvPr>
        </p:nvGraphicFramePr>
        <p:xfrm>
          <a:off x="5399059" y="1645966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81672803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100902725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931621059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5210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882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8941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3331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226197"/>
                  </a:ext>
                </a:extLst>
              </a:tr>
            </a:tbl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64193"/>
              </p:ext>
            </p:extLst>
          </p:nvPr>
        </p:nvGraphicFramePr>
        <p:xfrm>
          <a:off x="1041289" y="406505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29705"/>
              </p:ext>
            </p:extLst>
          </p:nvPr>
        </p:nvGraphicFramePr>
        <p:xfrm>
          <a:off x="5788578" y="4637162"/>
          <a:ext cx="448627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Hoja de cálculo" r:id="rId6" imgW="4486119" imgH="1019104" progId="Excel.Sheet.12">
                  <p:embed/>
                </p:oleObj>
              </mc:Choice>
              <mc:Fallback>
                <p:oleObj name="Hoja de cálculo" r:id="rId6" imgW="4486119" imgH="10191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88578" y="4637162"/>
                        <a:ext cx="4486275" cy="1019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00385"/>
              </p:ext>
            </p:extLst>
          </p:nvPr>
        </p:nvGraphicFramePr>
        <p:xfrm>
          <a:off x="1336562" y="3109178"/>
          <a:ext cx="4343401" cy="2562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8771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85</a:t>
              </a:r>
              <a:r>
                <a:rPr lang="es-CO" sz="1600" b="1" dirty="0"/>
                <a:t> </a:t>
              </a:r>
              <a:endParaRPr kumimoji="0" lang="es-CO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31%</a:t>
              </a:r>
              <a:r>
                <a:rPr lang="es-CO" sz="1600" dirty="0"/>
                <a:t> </a:t>
              </a:r>
              <a:r>
                <a:rPr lang="es-CO" sz="1600" dirty="0" smtClean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s-C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115</a:t>
            </a:r>
            <a:r>
              <a:rPr lang="es-CO" sz="1400" b="1" dirty="0"/>
              <a:t>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43%</a:t>
            </a:r>
            <a:r>
              <a:rPr lang="es-CO" sz="1400" b="1" dirty="0"/>
              <a:t> </a:t>
            </a:r>
            <a:r>
              <a:rPr lang="es-CO" sz="1400" b="1" dirty="0" smtClean="0"/>
              <a:t>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425907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69</a:t>
              </a:r>
              <a:r>
                <a:rPr lang="es-CO" sz="1600" b="1" dirty="0"/>
                <a:t> </a:t>
              </a:r>
              <a:endParaRPr lang="es-CO" sz="1600" b="1" dirty="0" smtClean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26%</a:t>
              </a:r>
              <a:r>
                <a:rPr lang="es-CO" sz="1600" b="1" dirty="0"/>
                <a:t> </a:t>
              </a:r>
              <a:r>
                <a:rPr lang="es-CO" sz="1600" b="1" dirty="0" smtClean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784" y="3799848"/>
            <a:ext cx="1646063" cy="17009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32" y="3522105"/>
            <a:ext cx="5735276" cy="21601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82" y="3631255"/>
            <a:ext cx="755656" cy="1907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52" y="3992329"/>
            <a:ext cx="1304657" cy="13107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358550" y="3600755"/>
            <a:ext cx="39956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Durante el mes de </a:t>
            </a:r>
            <a:r>
              <a:rPr lang="es-CO" sz="2000" dirty="0" smtClean="0"/>
              <a:t>Julio de 2022 </a:t>
            </a:r>
            <a:r>
              <a:rPr lang="es-CO" sz="2000" dirty="0"/>
              <a:t>la </a:t>
            </a:r>
            <a:r>
              <a:rPr lang="es-CO" sz="2000" dirty="0" smtClean="0"/>
              <a:t>modalidad de petición más </a:t>
            </a:r>
            <a:r>
              <a:rPr lang="es-CO" sz="2000" dirty="0"/>
              <a:t>representativa </a:t>
            </a:r>
            <a:r>
              <a:rPr lang="es-CO" sz="2000" dirty="0" smtClean="0"/>
              <a:t>fueron las </a:t>
            </a:r>
            <a:r>
              <a:rPr lang="es-CO" sz="2000" dirty="0"/>
              <a:t>peticiones de interés </a:t>
            </a:r>
            <a:r>
              <a:rPr lang="es-CO" sz="2000" dirty="0" smtClean="0"/>
              <a:t>particular con 115 </a:t>
            </a:r>
            <a:r>
              <a:rPr lang="es-CO" sz="2000" dirty="0"/>
              <a:t>solicitudes correspondiente al </a:t>
            </a:r>
            <a:r>
              <a:rPr lang="es-CO" sz="2000" dirty="0" smtClean="0"/>
              <a:t>43%.</a:t>
            </a:r>
            <a:endParaRPr lang="es-CO" sz="2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88" y="1332350"/>
            <a:ext cx="2389839" cy="2188654"/>
          </a:xfrm>
          <a:prstGeom prst="rect">
            <a:avLst/>
          </a:prstGeom>
        </p:spPr>
      </p:pic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2093273"/>
              </p:ext>
            </p:extLst>
          </p:nvPr>
        </p:nvGraphicFramePr>
        <p:xfrm>
          <a:off x="1989293" y="428258"/>
          <a:ext cx="6734176" cy="2466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386" y="1581064"/>
            <a:ext cx="4957083" cy="23930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220" y="1761926"/>
            <a:ext cx="759341" cy="191672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11352" y="1761926"/>
            <a:ext cx="37857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El 86% </a:t>
            </a:r>
            <a:r>
              <a:rPr lang="es-CO" dirty="0"/>
              <a:t>de las PQRSD fueron asignadas a la Sala de docentes y sus grupos internos de trabajo, correspondientes a los aplazamientos de semestre, asignación de asesores para las modalidades de trabajo de grados, permisos y solicitud de pasantes. 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741" y="3826727"/>
            <a:ext cx="2388883" cy="2188525"/>
          </a:xfrm>
          <a:prstGeom prst="rect">
            <a:avLst/>
          </a:prstGeom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01798"/>
              </p:ext>
            </p:extLst>
          </p:nvPr>
        </p:nvGraphicFramePr>
        <p:xfrm>
          <a:off x="725366" y="1432988"/>
          <a:ext cx="5676899" cy="3202305"/>
        </p:xfrm>
        <a:graphic>
          <a:graphicData uri="http://schemas.openxmlformats.org/drawingml/2006/table">
            <a:tbl>
              <a:tblPr/>
              <a:tblGrid>
                <a:gridCol w="330015">
                  <a:extLst>
                    <a:ext uri="{9D8B030D-6E8A-4147-A177-3AD203B41FA5}">
                      <a16:colId xmlns:a16="http://schemas.microsoft.com/office/drawing/2014/main" val="867031075"/>
                    </a:ext>
                  </a:extLst>
                </a:gridCol>
                <a:gridCol w="1942014">
                  <a:extLst>
                    <a:ext uri="{9D8B030D-6E8A-4147-A177-3AD203B41FA5}">
                      <a16:colId xmlns:a16="http://schemas.microsoft.com/office/drawing/2014/main" val="3344106145"/>
                    </a:ext>
                  </a:extLst>
                </a:gridCol>
                <a:gridCol w="863117">
                  <a:extLst>
                    <a:ext uri="{9D8B030D-6E8A-4147-A177-3AD203B41FA5}">
                      <a16:colId xmlns:a16="http://schemas.microsoft.com/office/drawing/2014/main" val="234552547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2886006921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1387626480"/>
                    </a:ext>
                  </a:extLst>
                </a:gridCol>
                <a:gridCol w="790133">
                  <a:extLst>
                    <a:ext uri="{9D8B030D-6E8A-4147-A177-3AD203B41FA5}">
                      <a16:colId xmlns:a16="http://schemas.microsoft.com/office/drawing/2014/main" val="149179207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5972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9162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4074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8354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373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363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579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8987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21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133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4430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0471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284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8489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8513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53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789842" y="3314199"/>
            <a:ext cx="10032023" cy="2254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CO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as 5 peticiones </a:t>
            </a:r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que no fueron 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resueltas, corresponden a </a:t>
            </a:r>
            <a:r>
              <a:rPr lang="es-CO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trámites de homologaciones, las cuales no se atendieron en su momento toda vez que los peticionarios no realizaron el pago para el estudio de homologación respectivo.</a:t>
            </a:r>
            <a:endParaRPr lang="es-CO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15000"/>
              </a:lnSpc>
            </a:pPr>
            <a:r>
              <a:rPr lang="es-CO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Las demás peticiones se respondieron a tiempo.</a:t>
            </a:r>
          </a:p>
          <a:p>
            <a:pPr algn="just">
              <a:lnSpc>
                <a:spcPct val="115000"/>
              </a:lnSpc>
            </a:pPr>
            <a:r>
              <a:rPr lang="es-CO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 </a:t>
            </a:r>
          </a:p>
          <a:p>
            <a:r>
              <a:rPr lang="es-CO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Se realizó el seguimiento y el recordatorio para las respuestas </a:t>
            </a:r>
            <a:r>
              <a:rPr lang="es-CO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oportunas</a:t>
            </a:r>
            <a:r>
              <a:rPr lang="es-CO" dirty="0" smtClean="0">
                <a:solidFill>
                  <a:schemeClr val="tx1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   </a:t>
            </a:r>
          </a:p>
          <a:p>
            <a:pPr algn="just">
              <a:lnSpc>
                <a:spcPct val="115000"/>
              </a:lnSpc>
            </a:pPr>
            <a:endParaRPr lang="es-CO" dirty="0">
              <a:solidFill>
                <a:srgbClr val="FF0000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Una vez se alleguen los documentos solicitados a los peticionarios se generará la respuesta respectiva para su notificación. </a:t>
            </a:r>
            <a:endParaRPr lang="es-CO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endParaRPr lang="es-CO" dirty="0">
              <a:effectLst/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377132"/>
              </p:ext>
            </p:extLst>
          </p:nvPr>
        </p:nvGraphicFramePr>
        <p:xfrm>
          <a:off x="3519854" y="432288"/>
          <a:ext cx="4572000" cy="2662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81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393592"/>
              </p:ext>
            </p:extLst>
          </p:nvPr>
        </p:nvGraphicFramePr>
        <p:xfrm>
          <a:off x="2390226" y="3633966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507018" y="1513972"/>
            <a:ext cx="102547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presente mes no se presento ningún evento donde </a:t>
            </a:r>
            <a:r>
              <a:rPr lang="es-CO" dirty="0" smtClean="0"/>
              <a:t>se niegue </a:t>
            </a:r>
            <a:r>
              <a:rPr lang="es-CO" dirty="0"/>
              <a:t>el acceso a la información de la entidad</a:t>
            </a:r>
            <a:r>
              <a:rPr lang="es-CO" dirty="0" smtClean="0"/>
              <a:t>.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La sentencia de tutela en segunda instancia 2022-00053-01 el Instituto </a:t>
            </a:r>
            <a:r>
              <a:rPr lang="es-CO" dirty="0"/>
              <a:t>Tecnológico del Putumayo, </a:t>
            </a:r>
            <a:r>
              <a:rPr lang="es-CO" dirty="0" smtClean="0"/>
              <a:t>en </a:t>
            </a:r>
            <a:r>
              <a:rPr lang="es-CO" dirty="0"/>
              <a:t>el </a:t>
            </a:r>
            <a:r>
              <a:rPr lang="es-CO" dirty="0" smtClean="0"/>
              <a:t>término de </a:t>
            </a:r>
            <a:r>
              <a:rPr lang="es-CO" dirty="0"/>
              <a:t>cuarenta y ocho (48) horas siguientes al recibo de la notificación de esta decisión</a:t>
            </a:r>
            <a:r>
              <a:rPr lang="es-CO" dirty="0" smtClean="0"/>
              <a:t>, </a:t>
            </a:r>
            <a:r>
              <a:rPr lang="es-CO" dirty="0" smtClean="0"/>
              <a:t>procedió a emitir una respuesta </a:t>
            </a:r>
            <a:r>
              <a:rPr lang="es-CO" dirty="0" smtClean="0"/>
              <a:t>en atención a la ordenado respectivamente. </a:t>
            </a:r>
            <a:r>
              <a:rPr lang="es-CO" dirty="0" smtClean="0"/>
              <a:t>Mediante </a:t>
            </a:r>
            <a:r>
              <a:rPr lang="es-CO" dirty="0" smtClean="0"/>
              <a:t>comunicación de estados </a:t>
            </a:r>
            <a:r>
              <a:rPr lang="es-CO" dirty="0"/>
              <a:t>electrónicos N° 089 </a:t>
            </a:r>
            <a:r>
              <a:rPr lang="es-CO" dirty="0" smtClean="0"/>
              <a:t>– de julio de 2022, fijan audiencia inicial al </a:t>
            </a:r>
            <a:r>
              <a:rPr lang="es-CO" dirty="0"/>
              <a:t>Instituto Tecnológico del Putumayo </a:t>
            </a:r>
            <a:r>
              <a:rPr lang="es-CO" dirty="0" smtClean="0"/>
              <a:t>para el mes de agosto según Proceso</a:t>
            </a:r>
            <a:r>
              <a:rPr lang="es-CO" dirty="0"/>
              <a:t>: </a:t>
            </a:r>
            <a:r>
              <a:rPr lang="es-CO" dirty="0" smtClean="0"/>
              <a:t>860013333002-2021-00092 y se procede con la expedición del poder respectivo a la abogada pertinente. Con fecha de julio de los corrientes se surtido tramite de respuesta y notificación a la queja y a la petición del bono pensional requerido.</a:t>
            </a:r>
            <a:endParaRPr lang="es-CO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526" y="3250115"/>
            <a:ext cx="283488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Solicitar al Grupo de Gestión</a:t>
            </a:r>
          </a:p>
          <a:p>
            <a:pPr algn="just"/>
            <a:r>
              <a:rPr lang="es-CO" dirty="0"/>
              <a:t>Documental </a:t>
            </a:r>
            <a:r>
              <a:rPr lang="es-CO" dirty="0" smtClean="0"/>
              <a:t>de la institución la </a:t>
            </a:r>
            <a:r>
              <a:rPr lang="es-CO" dirty="0"/>
              <a:t>socialización, a</a:t>
            </a:r>
          </a:p>
          <a:p>
            <a:pPr algn="just"/>
            <a:r>
              <a:rPr lang="es-CO" dirty="0"/>
              <a:t>todas las dependencias de la</a:t>
            </a:r>
          </a:p>
          <a:p>
            <a:pPr algn="just"/>
            <a:r>
              <a:rPr lang="es-CO" dirty="0"/>
              <a:t>Entidad, del </a:t>
            </a:r>
            <a:r>
              <a:rPr lang="es-CO" dirty="0" smtClean="0"/>
              <a:t>tiempo promedio de respuesta </a:t>
            </a:r>
            <a:endParaRPr lang="es-CO" dirty="0"/>
          </a:p>
          <a:p>
            <a:pPr algn="just"/>
            <a:r>
              <a:rPr lang="es-CO" dirty="0" smtClean="0"/>
              <a:t>De las PQRSD, en concordancia con lo dispuesto por la Ley </a:t>
            </a:r>
            <a:r>
              <a:rPr lang="es-CO" dirty="0"/>
              <a:t>1755 de </a:t>
            </a:r>
            <a:r>
              <a:rPr lang="es-CO" dirty="0" smtClean="0"/>
              <a:t>2015. </a:t>
            </a:r>
            <a:endParaRPr lang="es-CO" dirty="0"/>
          </a:p>
          <a:p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Desde la dependencia de Control Interno del Instituto Tecnológico del Putumayo generar  un acto administrativo para el seguimiento continuo de las PQRSD direccionadas a las dependencias respectiva, con el fin cumplir con los términos de respuesta establecidos por la ley. </a:t>
            </a:r>
            <a:endParaRPr lang="es-CO" dirty="0"/>
          </a:p>
          <a:p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59" y="1070217"/>
            <a:ext cx="2837534" cy="26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11628</TotalTime>
  <Words>855</Words>
  <Application>Microsoft Office PowerPoint</Application>
  <PresentationFormat>Panorámica</PresentationFormat>
  <Paragraphs>218</Paragraphs>
  <Slides>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Poppins SemiBold</vt:lpstr>
      <vt:lpstr>Arial</vt:lpstr>
      <vt:lpstr>MyriadPro-Regular</vt:lpstr>
      <vt:lpstr>Times New Roman</vt:lpstr>
      <vt:lpstr>League Spartan</vt:lpstr>
      <vt:lpstr>Open Sans Light</vt:lpstr>
      <vt:lpstr>MS Mincho</vt:lpstr>
      <vt:lpstr>Calibri</vt:lpstr>
      <vt:lpstr>Tema de Office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3-26</cp:lastModifiedBy>
  <cp:revision>240</cp:revision>
  <dcterms:created xsi:type="dcterms:W3CDTF">2021-09-26T15:48:41Z</dcterms:created>
  <dcterms:modified xsi:type="dcterms:W3CDTF">2023-07-14T03:59:50Z</dcterms:modified>
</cp:coreProperties>
</file>