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3.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4.xml" ContentType="application/vnd.openxmlformats-officedocument.themeOverride+xml"/>
  <Override PartName="/ppt/drawings/drawing1.xml" ContentType="application/vnd.openxmlformats-officedocument.drawingml.chartshape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
  </p:notesMasterIdLst>
  <p:sldIdLst>
    <p:sldId id="256" r:id="rId2"/>
    <p:sldId id="270" r:id="rId3"/>
    <p:sldId id="3449" r:id="rId4"/>
    <p:sldId id="3450" r:id="rId5"/>
    <p:sldId id="3452" r:id="rId6"/>
    <p:sldId id="3451" r:id="rId7"/>
    <p:sldId id="3453" r:id="rId8"/>
    <p:sldId id="260" r:id="rId9"/>
    <p:sldId id="3454" r:id="rId10"/>
  </p:sldIdLst>
  <p:sldSz cx="12192000" cy="6858000"/>
  <p:notesSz cx="6858000" cy="9144000"/>
  <p:embeddedFontLst>
    <p:embeddedFont>
      <p:font typeface="Poppins SemiBold" panose="020B0604020202020204" charset="0"/>
      <p:bold r:id="rId12"/>
      <p:boldItalic r:id="rId13"/>
    </p:embeddedFont>
    <p:embeddedFont>
      <p:font typeface="Open Sans Light" panose="020B0604020202020204" charset="0"/>
      <p:regular r:id="rId14"/>
      <p:italic r:id="rId15"/>
    </p:embeddedFont>
    <p:embeddedFont>
      <p:font typeface="Calibri" panose="020F0502020204030204" pitchFamily="34" charset="0"/>
      <p:regular r:id="rId16"/>
      <p:bold r:id="rId17"/>
      <p:italic r:id="rId18"/>
      <p:boldItalic r:id="rId19"/>
    </p:embeddedFont>
    <p:embeddedFont>
      <p:font typeface="Cambria" panose="02040503050406030204" pitchFamily="18"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9" roundtripDataSignature="AMtx7mgmntoJwwTjHv/2UItbskNTC93A1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font" Target="fonts/font8.fntdata"/><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F:\INFORMES%20ATENCION%20AL%20USUARIO%20ITP%20VIGENCIA%202022\INFORME%20PQRSD%20ITP%20AGOSTO%202022%20-%20copia%20-%20copia\PORCENTAJE%20INFORME%20PQRSD%20%20AGOSTO%202022..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F:\INFORMES%20ATENCION%20AL%20USUARIO%20ITP%20VIGENCIA%202022\INFORME%20PQRSD%20ITP%20AGOSTO%202022%20-%20copia%20-%20copia\PORCENTAJE%20INFORME%20PQRSD%20%20AGOSTO%202022..xlsx"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file:///F:\INFORMES%20ATENCION%20AL%20USUARIO%20ITP%20VIGENCIA%202022\INFORME%20PQRSD%20ITP%20AGOSTO%202022%20-%20copia%20-%20copia\PORCENTAJE%20INFORME%20PQRSD%20%20AGOSTO%202022..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file:///F:\INFORMES%20ATENCION%20AL%20USUARIO%20ITP%20VIGENCIA%202022\INFORME%20PQRSD%20ITP%20AGOSTO%202022%20-%20copia%20-%20copia\PORCENTAJE%20INFORME%20PQRSD%20%20AGOSTO%202022..xlsx" TargetMode="Externa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5.xml"/><Relationship Id="rId1" Type="http://schemas.microsoft.com/office/2011/relationships/chartStyle" Target="style5.xml"/><Relationship Id="rId5" Type="http://schemas.openxmlformats.org/officeDocument/2006/relationships/chartUserShapes" Target="../drawings/drawing1.xml"/><Relationship Id="rId4" Type="http://schemas.openxmlformats.org/officeDocument/2006/relationships/oleObject" Target="file:///F:\INFORMES%20ATENCION%20AL%20USUARIO%20ITP%20VIGENCIA%202022\INFORME%20PQRSD%20ITP%20AGOSTO%202022%20-%20copia%20-%20copia\PORCENTAJE%20INFORME%20PQRSD%20%20AGOSTO%20202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0" i="0" u="none" strike="noStrike" kern="1200" cap="none" spc="0" normalizeH="0" baseline="0">
                <a:solidFill>
                  <a:schemeClr val="tx1">
                    <a:lumMod val="65000"/>
                    <a:lumOff val="35000"/>
                  </a:schemeClr>
                </a:solidFill>
                <a:latin typeface="+mj-lt"/>
                <a:ea typeface="+mj-ea"/>
                <a:cs typeface="+mj-cs"/>
              </a:defRPr>
            </a:pPr>
            <a:r>
              <a:rPr lang="es-CO"/>
              <a:t>CANALES DE ATENCIÓN</a:t>
            </a:r>
          </a:p>
        </c:rich>
      </c:tx>
      <c:overlay val="0"/>
      <c:spPr>
        <a:noFill/>
        <a:ln>
          <a:noFill/>
        </a:ln>
        <a:effectLst/>
      </c:spPr>
      <c:txPr>
        <a:bodyPr rot="0" spcFirstLastPara="1" vertOverflow="ellipsis" vert="horz" wrap="square" anchor="ctr" anchorCtr="1"/>
        <a:lstStyle/>
        <a:p>
          <a:pPr>
            <a:defRPr sz="2000" b="0" i="0" u="none" strike="noStrike" kern="1200" cap="none" spc="0" normalizeH="0" baseline="0">
              <a:solidFill>
                <a:schemeClr val="tx1">
                  <a:lumMod val="65000"/>
                  <a:lumOff val="35000"/>
                </a:schemeClr>
              </a:solidFill>
              <a:latin typeface="+mj-lt"/>
              <a:ea typeface="+mj-ea"/>
              <a:cs typeface="+mj-cs"/>
            </a:defRPr>
          </a:pPr>
          <a:endParaRPr lang="es-CO"/>
        </a:p>
      </c:txPr>
    </c:title>
    <c:autoTitleDeleted val="0"/>
    <c:plotArea>
      <c:layout/>
      <c:barChart>
        <c:barDir val="col"/>
        <c:grouping val="clustered"/>
        <c:varyColors val="0"/>
        <c:ser>
          <c:idx val="0"/>
          <c:order val="0"/>
          <c:tx>
            <c:strRef>
              <c:f>'total canales de comu AGOSTO'!$F$10</c:f>
              <c:strCache>
                <c:ptCount val="1"/>
                <c:pt idx="0">
                  <c:v>TELEFÓNICO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'total canales de comu AGOSTO'!$G$9:$H$9</c:f>
              <c:strCache>
                <c:ptCount val="2"/>
                <c:pt idx="0">
                  <c:v>CANTIDAD</c:v>
                </c:pt>
                <c:pt idx="1">
                  <c:v>PORCENTAJE </c:v>
                </c:pt>
              </c:strCache>
            </c:strRef>
          </c:cat>
          <c:val>
            <c:numRef>
              <c:f>'total canales de comu AGOSTO'!$G$10:$H$10</c:f>
              <c:numCache>
                <c:formatCode>0%</c:formatCode>
                <c:ptCount val="2"/>
                <c:pt idx="0" formatCode="General">
                  <c:v>205</c:v>
                </c:pt>
                <c:pt idx="1">
                  <c:v>0.29581529581529581</c:v>
                </c:pt>
              </c:numCache>
            </c:numRef>
          </c:val>
          <c:extLst>
            <c:ext xmlns:c16="http://schemas.microsoft.com/office/drawing/2014/chart" uri="{C3380CC4-5D6E-409C-BE32-E72D297353CC}">
              <c16:uniqueId val="{00000000-3A5B-4FDB-AF41-4A8E2005A8C3}"/>
            </c:ext>
          </c:extLst>
        </c:ser>
        <c:ser>
          <c:idx val="1"/>
          <c:order val="1"/>
          <c:tx>
            <c:strRef>
              <c:f>'total canales de comu AGOSTO'!$F$11</c:f>
              <c:strCache>
                <c:ptCount val="1"/>
                <c:pt idx="0">
                  <c:v>VIRTUAL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'total canales de comu AGOSTO'!$G$9:$H$9</c:f>
              <c:strCache>
                <c:ptCount val="2"/>
                <c:pt idx="0">
                  <c:v>CANTIDAD</c:v>
                </c:pt>
                <c:pt idx="1">
                  <c:v>PORCENTAJE </c:v>
                </c:pt>
              </c:strCache>
            </c:strRef>
          </c:cat>
          <c:val>
            <c:numRef>
              <c:f>'total canales de comu AGOSTO'!$G$11:$H$11</c:f>
              <c:numCache>
                <c:formatCode>0%</c:formatCode>
                <c:ptCount val="2"/>
                <c:pt idx="0" formatCode="General">
                  <c:v>355</c:v>
                </c:pt>
                <c:pt idx="1">
                  <c:v>0.51226551226551231</c:v>
                </c:pt>
              </c:numCache>
            </c:numRef>
          </c:val>
          <c:extLst>
            <c:ext xmlns:c16="http://schemas.microsoft.com/office/drawing/2014/chart" uri="{C3380CC4-5D6E-409C-BE32-E72D297353CC}">
              <c16:uniqueId val="{00000001-3A5B-4FDB-AF41-4A8E2005A8C3}"/>
            </c:ext>
          </c:extLst>
        </c:ser>
        <c:ser>
          <c:idx val="2"/>
          <c:order val="2"/>
          <c:tx>
            <c:strRef>
              <c:f>'total canales de comu AGOSTO'!$F$12</c:f>
              <c:strCache>
                <c:ptCount val="1"/>
                <c:pt idx="0">
                  <c:v>PRESENCIAL Y ESCRITO </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'total canales de comu AGOSTO'!$G$9:$H$9</c:f>
              <c:strCache>
                <c:ptCount val="2"/>
                <c:pt idx="0">
                  <c:v>CANTIDAD</c:v>
                </c:pt>
                <c:pt idx="1">
                  <c:v>PORCENTAJE </c:v>
                </c:pt>
              </c:strCache>
            </c:strRef>
          </c:cat>
          <c:val>
            <c:numRef>
              <c:f>'total canales de comu AGOSTO'!$G$12:$H$12</c:f>
              <c:numCache>
                <c:formatCode>0%</c:formatCode>
                <c:ptCount val="2"/>
                <c:pt idx="0" formatCode="General">
                  <c:v>133</c:v>
                </c:pt>
                <c:pt idx="1">
                  <c:v>0.19191919191919191</c:v>
                </c:pt>
              </c:numCache>
            </c:numRef>
          </c:val>
          <c:extLst>
            <c:ext xmlns:c16="http://schemas.microsoft.com/office/drawing/2014/chart" uri="{C3380CC4-5D6E-409C-BE32-E72D297353CC}">
              <c16:uniqueId val="{00000002-3A5B-4FDB-AF41-4A8E2005A8C3}"/>
            </c:ext>
          </c:extLst>
        </c:ser>
        <c:ser>
          <c:idx val="3"/>
          <c:order val="3"/>
          <c:tx>
            <c:strRef>
              <c:f>'total canales de comu AGOSTO'!$F$13</c:f>
              <c:strCache>
                <c:ptCount val="1"/>
                <c:pt idx="0">
                  <c:v>TOTAL</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'total canales de comu AGOSTO'!$G$9:$H$9</c:f>
              <c:strCache>
                <c:ptCount val="2"/>
                <c:pt idx="0">
                  <c:v>CANTIDAD</c:v>
                </c:pt>
                <c:pt idx="1">
                  <c:v>PORCENTAJE </c:v>
                </c:pt>
              </c:strCache>
            </c:strRef>
          </c:cat>
          <c:val>
            <c:numRef>
              <c:f>'total canales de comu AGOSTO'!$G$13:$H$13</c:f>
              <c:numCache>
                <c:formatCode>0%</c:formatCode>
                <c:ptCount val="2"/>
                <c:pt idx="0" formatCode="General">
                  <c:v>693</c:v>
                </c:pt>
                <c:pt idx="1">
                  <c:v>1</c:v>
                </c:pt>
              </c:numCache>
            </c:numRef>
          </c:val>
          <c:extLst>
            <c:ext xmlns:c16="http://schemas.microsoft.com/office/drawing/2014/chart" uri="{C3380CC4-5D6E-409C-BE32-E72D297353CC}">
              <c16:uniqueId val="{00000003-3A5B-4FDB-AF41-4A8E2005A8C3}"/>
            </c:ext>
          </c:extLst>
        </c:ser>
        <c:dLbls>
          <c:showLegendKey val="0"/>
          <c:showVal val="1"/>
          <c:showCatName val="0"/>
          <c:showSerName val="0"/>
          <c:showPercent val="0"/>
          <c:showBubbleSize val="0"/>
        </c:dLbls>
        <c:gapWidth val="150"/>
        <c:axId val="-217040160"/>
        <c:axId val="-217036352"/>
      </c:barChart>
      <c:catAx>
        <c:axId val="-21704016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cap="none" spc="0" normalizeH="0" baseline="0">
                <a:solidFill>
                  <a:schemeClr val="tx1">
                    <a:lumMod val="65000"/>
                    <a:lumOff val="35000"/>
                  </a:schemeClr>
                </a:solidFill>
                <a:latin typeface="+mn-lt"/>
                <a:ea typeface="+mn-ea"/>
                <a:cs typeface="+mn-cs"/>
              </a:defRPr>
            </a:pPr>
            <a:endParaRPr lang="es-CO"/>
          </a:p>
        </c:txPr>
        <c:crossAx val="-217036352"/>
        <c:crosses val="autoZero"/>
        <c:auto val="1"/>
        <c:lblAlgn val="ctr"/>
        <c:lblOffset val="100"/>
        <c:noMultiLvlLbl val="0"/>
      </c:catAx>
      <c:valAx>
        <c:axId val="-217036352"/>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401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s-CO"/>
              <a:t>LINEA MOVIL 3138052807   </a:t>
            </a:r>
          </a:p>
        </c:rich>
      </c:tx>
      <c:layout>
        <c:manualLayout>
          <c:xMode val="edge"/>
          <c:yMode val="edge"/>
          <c:x val="0.12455418207058794"/>
          <c:y val="1.8518518518518517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percentStacked"/>
        <c:varyColors val="0"/>
        <c:ser>
          <c:idx val="0"/>
          <c:order val="0"/>
          <c:tx>
            <c:strRef>
              <c:f>'comunicacion telefonica'!$G$9</c:f>
              <c:strCache>
                <c:ptCount val="1"/>
                <c:pt idx="0">
                  <c:v>CANTIDAD</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'comunicacion telefonica'!$F$10:$F$13</c:f>
              <c:strCache>
                <c:ptCount val="4"/>
                <c:pt idx="0">
                  <c:v>LLAMADAS RECIBIDAS</c:v>
                </c:pt>
                <c:pt idx="1">
                  <c:v>LLAMADAS REALIZADAS</c:v>
                </c:pt>
                <c:pt idx="2">
                  <c:v>LLAMADAS PERDIDAS</c:v>
                </c:pt>
                <c:pt idx="3">
                  <c:v>TOTAL DE LLAMADAS</c:v>
                </c:pt>
              </c:strCache>
            </c:strRef>
          </c:cat>
          <c:val>
            <c:numRef>
              <c:f>'comunicacion telefonica'!$G$10:$G$13</c:f>
              <c:numCache>
                <c:formatCode>General</c:formatCode>
                <c:ptCount val="4"/>
                <c:pt idx="0">
                  <c:v>135</c:v>
                </c:pt>
                <c:pt idx="1">
                  <c:v>52</c:v>
                </c:pt>
                <c:pt idx="2">
                  <c:v>18</c:v>
                </c:pt>
                <c:pt idx="3">
                  <c:v>205</c:v>
                </c:pt>
              </c:numCache>
            </c:numRef>
          </c:val>
          <c:extLst>
            <c:ext xmlns:c16="http://schemas.microsoft.com/office/drawing/2014/chart" uri="{C3380CC4-5D6E-409C-BE32-E72D297353CC}">
              <c16:uniqueId val="{00000000-18C0-42AB-8BA2-487C37D81398}"/>
            </c:ext>
          </c:extLst>
        </c:ser>
        <c:ser>
          <c:idx val="1"/>
          <c:order val="1"/>
          <c:tx>
            <c:strRef>
              <c:f>'comunicacion telefonica'!$H$9</c:f>
              <c:strCache>
                <c:ptCount val="1"/>
                <c:pt idx="0">
                  <c:v>PORCENTAJE </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'comunicacion telefonica'!$F$10:$F$13</c:f>
              <c:strCache>
                <c:ptCount val="4"/>
                <c:pt idx="0">
                  <c:v>LLAMADAS RECIBIDAS</c:v>
                </c:pt>
                <c:pt idx="1">
                  <c:v>LLAMADAS REALIZADAS</c:v>
                </c:pt>
                <c:pt idx="2">
                  <c:v>LLAMADAS PERDIDAS</c:v>
                </c:pt>
                <c:pt idx="3">
                  <c:v>TOTAL DE LLAMADAS</c:v>
                </c:pt>
              </c:strCache>
            </c:strRef>
          </c:cat>
          <c:val>
            <c:numRef>
              <c:f>'comunicacion telefonica'!$H$10:$H$13</c:f>
              <c:numCache>
                <c:formatCode>0%</c:formatCode>
                <c:ptCount val="4"/>
                <c:pt idx="0">
                  <c:v>0.65853658536585369</c:v>
                </c:pt>
                <c:pt idx="1">
                  <c:v>0.25365853658536586</c:v>
                </c:pt>
                <c:pt idx="2">
                  <c:v>8.7804878048780483E-2</c:v>
                </c:pt>
                <c:pt idx="3">
                  <c:v>1</c:v>
                </c:pt>
              </c:numCache>
            </c:numRef>
          </c:val>
          <c:extLst>
            <c:ext xmlns:c16="http://schemas.microsoft.com/office/drawing/2014/chart" uri="{C3380CC4-5D6E-409C-BE32-E72D297353CC}">
              <c16:uniqueId val="{00000001-18C0-42AB-8BA2-487C37D81398}"/>
            </c:ext>
          </c:extLst>
        </c:ser>
        <c:dLbls>
          <c:showLegendKey val="0"/>
          <c:showVal val="1"/>
          <c:showCatName val="0"/>
          <c:showSerName val="0"/>
          <c:showPercent val="0"/>
          <c:showBubbleSize val="0"/>
        </c:dLbls>
        <c:gapWidth val="150"/>
        <c:shape val="box"/>
        <c:axId val="-217036896"/>
        <c:axId val="-217039616"/>
        <c:axId val="0"/>
      </c:bar3DChart>
      <c:catAx>
        <c:axId val="-21703689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39616"/>
        <c:crosses val="autoZero"/>
        <c:auto val="1"/>
        <c:lblAlgn val="ctr"/>
        <c:lblOffset val="100"/>
        <c:noMultiLvlLbl val="0"/>
      </c:catAx>
      <c:valAx>
        <c:axId val="-21703961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3689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CO"/>
              <a:t>Correos Institucionales</a:t>
            </a:r>
          </a:p>
        </c:rich>
      </c:tx>
      <c:layout>
        <c:manualLayout>
          <c:xMode val="edge"/>
          <c:yMode val="edge"/>
          <c:x val="0.28244953101792508"/>
          <c:y val="4.0201005025125629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barChart>
        <c:barDir val="bar"/>
        <c:grouping val="percentStacked"/>
        <c:varyColors val="0"/>
        <c:ser>
          <c:idx val="0"/>
          <c:order val="0"/>
          <c:tx>
            <c:strRef>
              <c:f>'canales de comun virtual AGOSTO'!$G$9</c:f>
              <c:strCache>
                <c:ptCount val="1"/>
                <c:pt idx="0">
                  <c:v>CANTIDAD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'canales de comun virtual AGOSTO'!$F$10:$F$12</c:f>
              <c:strCache>
                <c:ptCount val="3"/>
                <c:pt idx="0">
                  <c:v>atencionalusuario@itp.edu.co</c:v>
                </c:pt>
                <c:pt idx="1">
                  <c:v>notificacionesjudiciales@itp.edu.co</c:v>
                </c:pt>
                <c:pt idx="2">
                  <c:v>TOTAL VIRTUAL </c:v>
                </c:pt>
              </c:strCache>
            </c:strRef>
          </c:cat>
          <c:val>
            <c:numRef>
              <c:f>'canales de comun virtual AGOSTO'!$G$10:$G$12</c:f>
              <c:numCache>
                <c:formatCode>General</c:formatCode>
                <c:ptCount val="3"/>
                <c:pt idx="0">
                  <c:v>250</c:v>
                </c:pt>
                <c:pt idx="1">
                  <c:v>2</c:v>
                </c:pt>
                <c:pt idx="2">
                  <c:v>252</c:v>
                </c:pt>
              </c:numCache>
            </c:numRef>
          </c:val>
          <c:extLst>
            <c:ext xmlns:c16="http://schemas.microsoft.com/office/drawing/2014/chart" uri="{C3380CC4-5D6E-409C-BE32-E72D297353CC}">
              <c16:uniqueId val="{00000000-A588-438F-9398-D5B267B0329E}"/>
            </c:ext>
          </c:extLst>
        </c:ser>
        <c:ser>
          <c:idx val="1"/>
          <c:order val="1"/>
          <c:tx>
            <c:strRef>
              <c:f>'canales de comun virtual AGOSTO'!$H$9</c:f>
              <c:strCache>
                <c:ptCount val="1"/>
                <c:pt idx="0">
                  <c:v>PORCENTAJE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'canales de comun virtual AGOSTO'!$F$10:$F$12</c:f>
              <c:strCache>
                <c:ptCount val="3"/>
                <c:pt idx="0">
                  <c:v>atencionalusuario@itp.edu.co</c:v>
                </c:pt>
                <c:pt idx="1">
                  <c:v>notificacionesjudiciales@itp.edu.co</c:v>
                </c:pt>
                <c:pt idx="2">
                  <c:v>TOTAL VIRTUAL </c:v>
                </c:pt>
              </c:strCache>
            </c:strRef>
          </c:cat>
          <c:val>
            <c:numRef>
              <c:f>'canales de comun virtual AGOSTO'!$H$10:$H$12</c:f>
              <c:numCache>
                <c:formatCode>0%</c:formatCode>
                <c:ptCount val="3"/>
                <c:pt idx="0">
                  <c:v>0.97399999999999998</c:v>
                </c:pt>
                <c:pt idx="1">
                  <c:v>2.5899999999999999E-2</c:v>
                </c:pt>
                <c:pt idx="2">
                  <c:v>1</c:v>
                </c:pt>
              </c:numCache>
            </c:numRef>
          </c:val>
          <c:extLst>
            <c:ext xmlns:c16="http://schemas.microsoft.com/office/drawing/2014/chart" uri="{C3380CC4-5D6E-409C-BE32-E72D297353CC}">
              <c16:uniqueId val="{00000001-A588-438F-9398-D5B267B0329E}"/>
            </c:ext>
          </c:extLst>
        </c:ser>
        <c:dLbls>
          <c:dLblPos val="ctr"/>
          <c:showLegendKey val="0"/>
          <c:showVal val="1"/>
          <c:showCatName val="0"/>
          <c:showSerName val="0"/>
          <c:showPercent val="0"/>
          <c:showBubbleSize val="0"/>
        </c:dLbls>
        <c:gapWidth val="150"/>
        <c:overlap val="100"/>
        <c:axId val="-217026560"/>
        <c:axId val="-217037984"/>
      </c:barChart>
      <c:catAx>
        <c:axId val="-2170265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37984"/>
        <c:crosses val="autoZero"/>
        <c:auto val="1"/>
        <c:lblAlgn val="ctr"/>
        <c:lblOffset val="100"/>
        <c:noMultiLvlLbl val="0"/>
      </c:catAx>
      <c:valAx>
        <c:axId val="-217037984"/>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2656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cap="all" spc="50" baseline="0">
                <a:solidFill>
                  <a:schemeClr val="tx1">
                    <a:lumMod val="65000"/>
                    <a:lumOff val="35000"/>
                  </a:schemeClr>
                </a:solidFill>
                <a:latin typeface="+mn-lt"/>
                <a:ea typeface="+mn-ea"/>
                <a:cs typeface="+mn-cs"/>
              </a:defRPr>
            </a:pPr>
            <a:r>
              <a:rPr lang="es-CO"/>
              <a:t>PQRSD POR MODALIDAD DE PETICIÓN</a:t>
            </a:r>
          </a:p>
        </c:rich>
      </c:tx>
      <c:layout>
        <c:manualLayout>
          <c:xMode val="edge"/>
          <c:yMode val="edge"/>
          <c:x val="0.3309429394182748"/>
          <c:y val="5.8608036069323619E-2"/>
        </c:manualLayout>
      </c:layout>
      <c:overlay val="0"/>
      <c:spPr>
        <a:noFill/>
        <a:ln>
          <a:noFill/>
        </a:ln>
        <a:effectLst/>
      </c:spPr>
      <c:txPr>
        <a:bodyPr rot="0" spcFirstLastPara="1" vertOverflow="ellipsis" vert="horz" wrap="square" anchor="ctr" anchorCtr="1"/>
        <a:lstStyle/>
        <a:p>
          <a:pPr>
            <a:defRPr sz="1800" b="1" i="0" u="none" strike="noStrike" kern="1200" cap="all" spc="50" baseline="0">
              <a:solidFill>
                <a:schemeClr val="tx1">
                  <a:lumMod val="65000"/>
                  <a:lumOff val="35000"/>
                </a:schemeClr>
              </a:solidFill>
              <a:latin typeface="+mn-lt"/>
              <a:ea typeface="+mn-ea"/>
              <a:cs typeface="+mn-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2055988735401969E-2"/>
          <c:y val="7.0640732722066474E-2"/>
          <c:w val="0.85575523610334536"/>
          <c:h val="0.75348202616009341"/>
        </c:manualLayout>
      </c:layout>
      <c:bar3DChart>
        <c:barDir val="col"/>
        <c:grouping val="clustered"/>
        <c:varyColors val="0"/>
        <c:ser>
          <c:idx val="0"/>
          <c:order val="0"/>
          <c:tx>
            <c:strRef>
              <c:f>'2022'!$G$9</c:f>
              <c:strCache>
                <c:ptCount val="1"/>
                <c:pt idx="0">
                  <c:v>CANTIDAD</c:v>
                </c:pt>
              </c:strCache>
            </c:strRef>
          </c:tx>
          <c:spPr>
            <a:gradFill>
              <a:gsLst>
                <a:gs pos="100000">
                  <a:schemeClr val="accent1">
                    <a:alpha val="0"/>
                  </a:schemeClr>
                </a:gs>
                <a:gs pos="50000">
                  <a:schemeClr val="accent1"/>
                </a:gs>
              </a:gsLst>
              <a:lin ang="5400000" scaled="0"/>
            </a:gra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'2022'!$F$10:$F$16</c:f>
              <c:strCache>
                <c:ptCount val="7"/>
                <c:pt idx="0">
                  <c:v>PETICIONES DE INFORMACION</c:v>
                </c:pt>
                <c:pt idx="1">
                  <c:v>PETICIONES DE INTERES PARTICULAR</c:v>
                </c:pt>
                <c:pt idx="2">
                  <c:v>QUEJAS </c:v>
                </c:pt>
                <c:pt idx="3">
                  <c:v>RECLAMOS</c:v>
                </c:pt>
                <c:pt idx="4">
                  <c:v>SUGERENCIAS </c:v>
                </c:pt>
                <c:pt idx="5">
                  <c:v>DENUNCIAS</c:v>
                </c:pt>
                <c:pt idx="6">
                  <c:v>OTRO</c:v>
                </c:pt>
              </c:strCache>
            </c:strRef>
          </c:cat>
          <c:val>
            <c:numRef>
              <c:f>'2022'!$G$10:$G$16</c:f>
              <c:numCache>
                <c:formatCode>0</c:formatCode>
                <c:ptCount val="7"/>
                <c:pt idx="0">
                  <c:v>48</c:v>
                </c:pt>
                <c:pt idx="1">
                  <c:v>285</c:v>
                </c:pt>
                <c:pt idx="2">
                  <c:v>0</c:v>
                </c:pt>
                <c:pt idx="3">
                  <c:v>0</c:v>
                </c:pt>
                <c:pt idx="4">
                  <c:v>0</c:v>
                </c:pt>
                <c:pt idx="5">
                  <c:v>0</c:v>
                </c:pt>
                <c:pt idx="6">
                  <c:v>19</c:v>
                </c:pt>
              </c:numCache>
            </c:numRef>
          </c:val>
          <c:extLst>
            <c:ext xmlns:c16="http://schemas.microsoft.com/office/drawing/2014/chart" uri="{C3380CC4-5D6E-409C-BE32-E72D297353CC}">
              <c16:uniqueId val="{00000000-45DF-4A11-8511-6EE5682123AC}"/>
            </c:ext>
          </c:extLst>
        </c:ser>
        <c:ser>
          <c:idx val="1"/>
          <c:order val="1"/>
          <c:tx>
            <c:strRef>
              <c:f>'2022'!$H$9</c:f>
              <c:strCache>
                <c:ptCount val="1"/>
                <c:pt idx="0">
                  <c:v>PORCENTAJE </c:v>
                </c:pt>
              </c:strCache>
            </c:strRef>
          </c:tx>
          <c:spPr>
            <a:gradFill>
              <a:gsLst>
                <a:gs pos="100000">
                  <a:schemeClr val="accent2">
                    <a:alpha val="0"/>
                  </a:schemeClr>
                </a:gs>
                <a:gs pos="50000">
                  <a:schemeClr val="accent2"/>
                </a:gs>
              </a:gsLst>
              <a:lin ang="5400000" scaled="0"/>
            </a:gra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'2022'!$F$10:$F$16</c:f>
              <c:strCache>
                <c:ptCount val="7"/>
                <c:pt idx="0">
                  <c:v>PETICIONES DE INFORMACION</c:v>
                </c:pt>
                <c:pt idx="1">
                  <c:v>PETICIONES DE INTERES PARTICULAR</c:v>
                </c:pt>
                <c:pt idx="2">
                  <c:v>QUEJAS </c:v>
                </c:pt>
                <c:pt idx="3">
                  <c:v>RECLAMOS</c:v>
                </c:pt>
                <c:pt idx="4">
                  <c:v>SUGERENCIAS </c:v>
                </c:pt>
                <c:pt idx="5">
                  <c:v>DENUNCIAS</c:v>
                </c:pt>
                <c:pt idx="6">
                  <c:v>OTRO</c:v>
                </c:pt>
              </c:strCache>
            </c:strRef>
          </c:cat>
          <c:val>
            <c:numRef>
              <c:f>'2022'!$H$10:$H$16</c:f>
              <c:numCache>
                <c:formatCode>0%</c:formatCode>
                <c:ptCount val="7"/>
                <c:pt idx="0">
                  <c:v>0.13636363636363635</c:v>
                </c:pt>
                <c:pt idx="1">
                  <c:v>0.80965909090909094</c:v>
                </c:pt>
                <c:pt idx="2">
                  <c:v>0</c:v>
                </c:pt>
                <c:pt idx="3">
                  <c:v>0</c:v>
                </c:pt>
                <c:pt idx="4">
                  <c:v>0</c:v>
                </c:pt>
                <c:pt idx="5">
                  <c:v>0</c:v>
                </c:pt>
                <c:pt idx="6">
                  <c:v>5.3977272727272728E-2</c:v>
                </c:pt>
              </c:numCache>
            </c:numRef>
          </c:val>
          <c:extLst>
            <c:ext xmlns:c16="http://schemas.microsoft.com/office/drawing/2014/chart" uri="{C3380CC4-5D6E-409C-BE32-E72D297353CC}">
              <c16:uniqueId val="{00000001-45DF-4A11-8511-6EE5682123AC}"/>
            </c:ext>
          </c:extLst>
        </c:ser>
        <c:dLbls>
          <c:showLegendKey val="0"/>
          <c:showVal val="1"/>
          <c:showCatName val="0"/>
          <c:showSerName val="0"/>
          <c:showPercent val="0"/>
          <c:showBubbleSize val="0"/>
        </c:dLbls>
        <c:gapWidth val="150"/>
        <c:gapDepth val="0"/>
        <c:shape val="box"/>
        <c:axId val="-217030368"/>
        <c:axId val="-217033088"/>
        <c:axId val="0"/>
      </c:bar3DChart>
      <c:catAx>
        <c:axId val="-21703036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33088"/>
        <c:crosses val="autoZero"/>
        <c:auto val="1"/>
        <c:lblAlgn val="ctr"/>
        <c:lblOffset val="100"/>
        <c:noMultiLvlLbl val="0"/>
      </c:catAx>
      <c:valAx>
        <c:axId val="-217033088"/>
        <c:scaling>
          <c:orientation val="minMax"/>
        </c:scaling>
        <c:delete val="0"/>
        <c:axPos val="l"/>
        <c:majorGridlines>
          <c:spPr>
            <a:ln w="9525" cap="flat" cmpd="sng" algn="ctr">
              <a:solidFill>
                <a:schemeClr val="tx1">
                  <a:lumMod val="5000"/>
                  <a:lumOff val="9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1703036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s-ES"/>
              <a:t>PETICIONES SIN ATENDER</a:t>
            </a:r>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s-CO"/>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0"/>
          <c:order val="0"/>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val>
            <c:numRef>
              <c:f>'Peticiones por dependencia'!$G$10:$G$23</c:f>
              <c:numCache>
                <c:formatCode>General</c:formatCode>
                <c:ptCount val="14"/>
                <c:pt idx="0">
                  <c:v>0</c:v>
                </c:pt>
                <c:pt idx="1">
                  <c:v>5</c:v>
                </c:pt>
                <c:pt idx="2">
                  <c:v>0</c:v>
                </c:pt>
                <c:pt idx="3">
                  <c:v>2</c:v>
                </c:pt>
                <c:pt idx="4">
                  <c:v>0</c:v>
                </c:pt>
                <c:pt idx="5">
                  <c:v>2</c:v>
                </c:pt>
                <c:pt idx="6">
                  <c:v>0</c:v>
                </c:pt>
                <c:pt idx="7">
                  <c:v>0</c:v>
                </c:pt>
                <c:pt idx="8">
                  <c:v>2</c:v>
                </c:pt>
                <c:pt idx="9">
                  <c:v>0</c:v>
                </c:pt>
                <c:pt idx="10">
                  <c:v>0</c:v>
                </c:pt>
                <c:pt idx="11">
                  <c:v>4</c:v>
                </c:pt>
                <c:pt idx="12">
                  <c:v>0</c:v>
                </c:pt>
                <c:pt idx="13">
                  <c:v>0</c:v>
                </c:pt>
              </c:numCache>
            </c:numRef>
          </c:val>
          <c:extLst>
            <c:ext xmlns:c16="http://schemas.microsoft.com/office/drawing/2014/chart" uri="{C3380CC4-5D6E-409C-BE32-E72D297353CC}">
              <c16:uniqueId val="{00000000-151A-4F4B-9345-2996E9F3E91D}"/>
            </c:ext>
          </c:extLst>
        </c:ser>
        <c:dLbls>
          <c:showLegendKey val="0"/>
          <c:showVal val="0"/>
          <c:showCatName val="0"/>
          <c:showSerName val="0"/>
          <c:showPercent val="0"/>
          <c:showBubbleSize val="0"/>
        </c:dLbls>
        <c:gapWidth val="65"/>
        <c:shape val="box"/>
        <c:axId val="-1684303488"/>
        <c:axId val="-1684294784"/>
        <c:axId val="-212777232"/>
      </c:bar3DChart>
      <c:catAx>
        <c:axId val="-1684303488"/>
        <c:scaling>
          <c:orientation val="minMax"/>
        </c:scaling>
        <c:delete val="0"/>
        <c:axPos val="b"/>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s-CO"/>
          </a:p>
        </c:txPr>
        <c:crossAx val="-1684294784"/>
        <c:crosses val="autoZero"/>
        <c:auto val="1"/>
        <c:lblAlgn val="ctr"/>
        <c:lblOffset val="100"/>
        <c:noMultiLvlLbl val="0"/>
      </c:catAx>
      <c:valAx>
        <c:axId val="-1684294784"/>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s-CO"/>
          </a:p>
        </c:txPr>
        <c:crossAx val="-1684303488"/>
        <c:crosses val="autoZero"/>
        <c:crossBetween val="between"/>
      </c:valAx>
      <c:serAx>
        <c:axId val="-212777232"/>
        <c:scaling>
          <c:orientation val="minMax"/>
        </c:scaling>
        <c:delete val="0"/>
        <c:axPos val="b"/>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s-CO"/>
          </a:p>
        </c:txPr>
        <c:crossAx val="-1684294784"/>
        <c:crosses val="autoZero"/>
      </c:ser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s-CO"/>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6">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3">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
  <cs:dataPoint3D>
    <cs:lnRef idx="0"/>
    <cs:fillRef idx="0">
      <cs:styleClr val="auto"/>
    </cs:fillRef>
    <cs:effectRef idx="0"/>
    <cs:fontRef idx="minor">
      <a:schemeClr val="tx1"/>
    </cs:fontRef>
    <cs:spPr>
      <a:gradFill>
        <a:gsLst>
          <a:gs pos="100000">
            <a:schemeClr val="phClr">
              <a:alpha val="0"/>
            </a:schemeClr>
          </a:gs>
          <a:gs pos="50000">
            <a:schemeClr val="phClr"/>
          </a:gs>
        </a:gsLst>
        <a:lin ang="5400000" scaled="0"/>
      </a:gradFill>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tx1"/>
    </cs:fontRef>
    <cs:spPr>
      <a:ln w="9525" cap="flat" cmpd="sng" algn="ctr">
        <a:solidFill>
          <a:schemeClr val="tx1">
            <a:lumMod val="5000"/>
            <a:lumOff val="9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rawings/_rels/drawing1.xml.rels><?xml version="1.0" encoding="UTF-8" standalone="yes"?>
<Relationships xmlns="http://schemas.openxmlformats.org/package/2006/relationships"><Relationship Id="rId1" Type="http://schemas.openxmlformats.org/officeDocument/2006/relationships/image" Target="../media/image13.png"/></Relationships>
</file>

<file path=ppt/drawings/drawing1.xml><?xml version="1.0" encoding="utf-8"?>
<c:userShapes xmlns:c="http://schemas.openxmlformats.org/drawingml/2006/chart">
  <cdr:relSizeAnchor xmlns:cdr="http://schemas.openxmlformats.org/drawingml/2006/chartDrawing">
    <cdr:from>
      <cdr:x>0.38542</cdr:x>
      <cdr:y>0.84337</cdr:y>
    </cdr:from>
    <cdr:to>
      <cdr:x>0.59877</cdr:x>
      <cdr:y>0.91856</cdr:y>
    </cdr:to>
    <cdr:pic>
      <cdr:nvPicPr>
        <cdr:cNvPr id="2" name="chart"/>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1762125" y="2667000"/>
          <a:ext cx="975445" cy="237765"/>
        </a:xfrm>
        <a:prstGeom xmlns:a="http://schemas.openxmlformats.org/drawingml/2006/main" prst="rect">
          <a:avLst/>
        </a:prstGeom>
      </cdr:spPr>
    </cdr:pic>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158750" indent="0">
              <a:buNone/>
            </a:pPr>
            <a:endParaRPr lang="es-CO" dirty="0"/>
          </a:p>
        </p:txBody>
      </p:sp>
    </p:spTree>
    <p:extLst>
      <p:ext uri="{BB962C8B-B14F-4D97-AF65-F5344CB8AC3E}">
        <p14:creationId xmlns:p14="http://schemas.microsoft.com/office/powerpoint/2010/main" val="33057262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11"/>
        <p:cNvGrpSpPr/>
        <p:nvPr/>
      </p:nvGrpSpPr>
      <p:grpSpPr>
        <a:xfrm>
          <a:off x="0" y="0"/>
          <a:ext cx="0" cy="0"/>
          <a:chOff x="0" y="0"/>
          <a:chExt cx="0" cy="0"/>
        </a:xfrm>
      </p:grpSpPr>
      <p:sp>
        <p:nvSpPr>
          <p:cNvPr id="12" name="Google Shape;12;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3"/>
        <p:cNvGrpSpPr/>
        <p:nvPr/>
      </p:nvGrpSpPr>
      <p:grpSpPr>
        <a:xfrm>
          <a:off x="0" y="0"/>
          <a:ext cx="0" cy="0"/>
          <a:chOff x="0" y="0"/>
          <a:chExt cx="0" cy="0"/>
        </a:xfrm>
      </p:grpSpPr>
      <p:sp>
        <p:nvSpPr>
          <p:cNvPr id="64" name="Google Shape;64;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14"/>
          <p:cNvSpPr>
            <a:spLocks noGrp="1"/>
          </p:cNvSpPr>
          <p:nvPr>
            <p:ph type="pic" idx="2"/>
          </p:nvPr>
        </p:nvSpPr>
        <p:spPr>
          <a:xfrm>
            <a:off x="5183188" y="987425"/>
            <a:ext cx="6172200" cy="4873625"/>
          </a:xfrm>
          <a:prstGeom prst="rect">
            <a:avLst/>
          </a:prstGeom>
          <a:noFill/>
          <a:ln>
            <a:noFill/>
          </a:ln>
        </p:spPr>
      </p:sp>
      <p:sp>
        <p:nvSpPr>
          <p:cNvPr id="66" name="Google Shape;66;p1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7" name="Google Shape;67;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70"/>
        <p:cNvGrpSpPr/>
        <p:nvPr/>
      </p:nvGrpSpPr>
      <p:grpSpPr>
        <a:xfrm>
          <a:off x="0" y="0"/>
          <a:ext cx="0" cy="0"/>
          <a:chOff x="0" y="0"/>
          <a:chExt cx="0" cy="0"/>
        </a:xfrm>
      </p:grpSpPr>
      <p:sp>
        <p:nvSpPr>
          <p:cNvPr id="71" name="Google Shape;71;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6"/>
        <p:cNvGrpSpPr/>
        <p:nvPr/>
      </p:nvGrpSpPr>
      <p:grpSpPr>
        <a:xfrm>
          <a:off x="0" y="0"/>
          <a:ext cx="0" cy="0"/>
          <a:chOff x="0" y="0"/>
          <a:chExt cx="0" cy="0"/>
        </a:xfrm>
      </p:grpSpPr>
      <p:sp>
        <p:nvSpPr>
          <p:cNvPr id="77" name="Google Shape;77;p1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Diseño personalizado">
  <p:cSld name="1_Diseño personalizado">
    <p:spTree>
      <p:nvGrpSpPr>
        <p:cNvPr id="1" name="Shape 82"/>
        <p:cNvGrpSpPr/>
        <p:nvPr/>
      </p:nvGrpSpPr>
      <p:grpSpPr>
        <a:xfrm>
          <a:off x="0" y="0"/>
          <a:ext cx="0" cy="0"/>
          <a:chOff x="0" y="0"/>
          <a:chExt cx="0" cy="0"/>
        </a:xfrm>
      </p:grpSpPr>
      <p:pic>
        <p:nvPicPr>
          <p:cNvPr id="83" name="Google Shape;83;p17"/>
          <p:cNvPicPr preferRelativeResize="0"/>
          <p:nvPr/>
        </p:nvPicPr>
        <p:blipFill rotWithShape="1">
          <a:blip r:embed="rId2">
            <a:alphaModFix/>
          </a:blip>
          <a:srcRect/>
          <a:stretch/>
        </p:blipFill>
        <p:spPr>
          <a:xfrm>
            <a:off x="-1" y="3506372"/>
            <a:ext cx="12196275" cy="335162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seño personalizado">
  <p:cSld name="Diseño personalizado">
    <p:spTree>
      <p:nvGrpSpPr>
        <p:cNvPr id="1" name="Shape 15"/>
        <p:cNvGrpSpPr/>
        <p:nvPr/>
      </p:nvGrpSpPr>
      <p:grpSpPr>
        <a:xfrm>
          <a:off x="0" y="0"/>
          <a:ext cx="0" cy="0"/>
          <a:chOff x="0" y="0"/>
          <a:chExt cx="0" cy="0"/>
        </a:xfrm>
      </p:grpSpPr>
      <p:pic>
        <p:nvPicPr>
          <p:cNvPr id="16" name="Google Shape;16;p6"/>
          <p:cNvPicPr preferRelativeResize="0"/>
          <p:nvPr/>
        </p:nvPicPr>
        <p:blipFill rotWithShape="1">
          <a:blip r:embed="rId2">
            <a:alphaModFix/>
          </a:blip>
          <a:srcRect/>
          <a:stretch/>
        </p:blipFill>
        <p:spPr>
          <a:xfrm>
            <a:off x="18324" y="0"/>
            <a:ext cx="12173675" cy="6868339"/>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7"/>
        <p:cNvGrpSpPr/>
        <p:nvPr/>
      </p:nvGrpSpPr>
      <p:grpSpPr>
        <a:xfrm>
          <a:off x="0" y="0"/>
          <a:ext cx="0" cy="0"/>
          <a:chOff x="0" y="0"/>
          <a:chExt cx="0" cy="0"/>
        </a:xfrm>
      </p:grpSpPr>
      <p:sp>
        <p:nvSpPr>
          <p:cNvPr id="18" name="Google Shape;18;p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 name="Google Shape;20;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23"/>
        <p:cNvGrpSpPr/>
        <p:nvPr/>
      </p:nvGrpSpPr>
      <p:grpSpPr>
        <a:xfrm>
          <a:off x="0" y="0"/>
          <a:ext cx="0" cy="0"/>
          <a:chOff x="0" y="0"/>
          <a:chExt cx="0" cy="0"/>
        </a:xfrm>
      </p:grpSpPr>
      <p:sp>
        <p:nvSpPr>
          <p:cNvPr id="24" name="Google Shape;24;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9"/>
        <p:cNvGrpSpPr/>
        <p:nvPr/>
      </p:nvGrpSpPr>
      <p:grpSpPr>
        <a:xfrm>
          <a:off x="0" y="0"/>
          <a:ext cx="0" cy="0"/>
          <a:chOff x="0" y="0"/>
          <a:chExt cx="0" cy="0"/>
        </a:xfrm>
      </p:grpSpPr>
      <p:sp>
        <p:nvSpPr>
          <p:cNvPr id="30" name="Google Shape;30;p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2" name="Google Shape;32;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35"/>
        <p:cNvGrpSpPr/>
        <p:nvPr/>
      </p:nvGrpSpPr>
      <p:grpSpPr>
        <a:xfrm>
          <a:off x="0" y="0"/>
          <a:ext cx="0" cy="0"/>
          <a:chOff x="0" y="0"/>
          <a:chExt cx="0" cy="0"/>
        </a:xfrm>
      </p:grpSpPr>
      <p:sp>
        <p:nvSpPr>
          <p:cNvPr id="36" name="Google Shape;36;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1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1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42"/>
        <p:cNvGrpSpPr/>
        <p:nvPr/>
      </p:nvGrpSpPr>
      <p:grpSpPr>
        <a:xfrm>
          <a:off x="0" y="0"/>
          <a:ext cx="0" cy="0"/>
          <a:chOff x="0" y="0"/>
          <a:chExt cx="0" cy="0"/>
        </a:xfrm>
      </p:grpSpPr>
      <p:sp>
        <p:nvSpPr>
          <p:cNvPr id="43" name="Google Shape;43;p1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1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1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51"/>
        <p:cNvGrpSpPr/>
        <p:nvPr/>
      </p:nvGrpSpPr>
      <p:grpSpPr>
        <a:xfrm>
          <a:off x="0" y="0"/>
          <a:ext cx="0" cy="0"/>
          <a:chOff x="0" y="0"/>
          <a:chExt cx="0" cy="0"/>
        </a:xfrm>
      </p:grpSpPr>
      <p:sp>
        <p:nvSpPr>
          <p:cNvPr id="52" name="Google Shape;52;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6"/>
        <p:cNvGrpSpPr/>
        <p:nvPr/>
      </p:nvGrpSpPr>
      <p:grpSpPr>
        <a:xfrm>
          <a:off x="0" y="0"/>
          <a:ext cx="0" cy="0"/>
          <a:chOff x="0" y="0"/>
          <a:chExt cx="0" cy="0"/>
        </a:xfrm>
      </p:grpSpPr>
      <p:sp>
        <p:nvSpPr>
          <p:cNvPr id="57" name="Google Shape;57;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9" name="Google Shape;59;p1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0" name="Google Shape;60;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mailto:notificacionesjudiciales@itp.edu.co" TargetMode="External"/><Relationship Id="rId2" Type="http://schemas.openxmlformats.org/officeDocument/2006/relationships/hyperlink" Target="mailto:atencionalusuario@itp.edu.co" TargetMode="External"/><Relationship Id="rId1" Type="http://schemas.openxmlformats.org/officeDocument/2006/relationships/slideLayout" Target="../slideLayouts/slideLayout2.xml"/><Relationship Id="rId5" Type="http://schemas.openxmlformats.org/officeDocument/2006/relationships/chart" Target="../charts/chart3.xml"/><Relationship Id="rId4" Type="http://schemas.openxmlformats.org/officeDocument/2006/relationships/chart" Target="../charts/char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chart" Target="../charts/chart4.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6.png"/><Relationship Id="rId7" Type="http://schemas.openxmlformats.org/officeDocument/2006/relationships/image" Target="../media/image11.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7.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94" y="0"/>
            <a:ext cx="12175420" cy="6858000"/>
          </a:xfrm>
          <a:prstGeom prst="rect">
            <a:avLst/>
          </a:prstGeom>
        </p:spPr>
      </p:pic>
      <p:pic>
        <p:nvPicPr>
          <p:cNvPr id="89" name="Google Shape;89;p1"/>
          <p:cNvPicPr preferRelativeResize="0"/>
          <p:nvPr/>
        </p:nvPicPr>
        <p:blipFill rotWithShape="1">
          <a:blip r:embed="rId4">
            <a:alphaModFix/>
          </a:blip>
          <a:srcRect/>
          <a:stretch/>
        </p:blipFill>
        <p:spPr>
          <a:xfrm>
            <a:off x="5284177" y="2822331"/>
            <a:ext cx="6888549" cy="4035669"/>
          </a:xfrm>
          <a:prstGeom prst="rect">
            <a:avLst/>
          </a:prstGeom>
          <a:noFill/>
          <a:ln>
            <a:noFill/>
          </a:ln>
        </p:spPr>
      </p:pic>
      <p:sp>
        <p:nvSpPr>
          <p:cNvPr id="90" name="Google Shape;90;p1"/>
          <p:cNvSpPr txBox="1"/>
          <p:nvPr/>
        </p:nvSpPr>
        <p:spPr>
          <a:xfrm>
            <a:off x="237393" y="413238"/>
            <a:ext cx="5231423" cy="2554505"/>
          </a:xfrm>
          <a:prstGeom prst="rect">
            <a:avLst/>
          </a:prstGeom>
          <a:noFill/>
          <a:ln>
            <a:noFill/>
          </a:ln>
        </p:spPr>
        <p:txBody>
          <a:bodyPr spcFirstLastPara="1" wrap="square" lIns="91425" tIns="45700" rIns="91425" bIns="45700" anchor="t" anchorCtr="0">
            <a:spAutoFit/>
          </a:bodyPr>
          <a:lstStyle/>
          <a:p>
            <a:pPr lvl="0" algn="ctr"/>
            <a:r>
              <a:rPr lang="es-CO" sz="3200" b="1" dirty="0">
                <a:solidFill>
                  <a:schemeClr val="accent1">
                    <a:lumMod val="50000"/>
                  </a:schemeClr>
                </a:solidFill>
              </a:rPr>
              <a:t>Informe de </a:t>
            </a:r>
            <a:r>
              <a:rPr lang="es-CO" sz="3200" b="1" dirty="0" smtClean="0">
                <a:solidFill>
                  <a:schemeClr val="accent1">
                    <a:lumMod val="50000"/>
                  </a:schemeClr>
                </a:solidFill>
              </a:rPr>
              <a:t>Peticiones, Quejas, </a:t>
            </a:r>
            <a:r>
              <a:rPr lang="es-CO" sz="3200" b="1" dirty="0">
                <a:solidFill>
                  <a:schemeClr val="accent1">
                    <a:lumMod val="50000"/>
                  </a:schemeClr>
                </a:solidFill>
              </a:rPr>
              <a:t>Reclamos,</a:t>
            </a:r>
          </a:p>
          <a:p>
            <a:pPr lvl="0" algn="ctr"/>
            <a:r>
              <a:rPr lang="es-CO" sz="3200" b="1" dirty="0">
                <a:solidFill>
                  <a:schemeClr val="accent1">
                    <a:lumMod val="50000"/>
                  </a:schemeClr>
                </a:solidFill>
              </a:rPr>
              <a:t>Sugerencias y Denuncias</a:t>
            </a:r>
          </a:p>
          <a:p>
            <a:pPr lvl="0" algn="ctr"/>
            <a:r>
              <a:rPr lang="es-CO" sz="3200" b="1" dirty="0">
                <a:solidFill>
                  <a:schemeClr val="accent1">
                    <a:lumMod val="50000"/>
                  </a:schemeClr>
                </a:solidFill>
              </a:rPr>
              <a:t>(PQRSD</a:t>
            </a:r>
            <a:r>
              <a:rPr lang="es-CO" sz="3200" b="1" dirty="0" smtClean="0">
                <a:solidFill>
                  <a:schemeClr val="accent1">
                    <a:lumMod val="50000"/>
                  </a:schemeClr>
                </a:solidFill>
              </a:rPr>
              <a:t>)</a:t>
            </a:r>
          </a:p>
          <a:p>
            <a:pPr lvl="0" algn="ctr"/>
            <a:r>
              <a:rPr lang="es-CO" sz="3200" b="1" dirty="0" smtClean="0">
                <a:solidFill>
                  <a:schemeClr val="accent1">
                    <a:lumMod val="50000"/>
                  </a:schemeClr>
                </a:solidFill>
              </a:rPr>
              <a:t> Agosto/2022</a:t>
            </a:r>
            <a:endParaRPr sz="3200" b="1" i="0" u="none" strike="noStrike" cap="none" dirty="0">
              <a:solidFill>
                <a:schemeClr val="accent1">
                  <a:lumMod val="50000"/>
                </a:schemeClr>
              </a:solidFill>
              <a:sym typeface="Arial"/>
            </a:endParaRPr>
          </a:p>
        </p:txBody>
      </p:sp>
      <p:sp>
        <p:nvSpPr>
          <p:cNvPr id="7" name="Google Shape;90;p1"/>
          <p:cNvSpPr txBox="1"/>
          <p:nvPr/>
        </p:nvSpPr>
        <p:spPr>
          <a:xfrm>
            <a:off x="6832243" y="5196253"/>
            <a:ext cx="3792415" cy="784790"/>
          </a:xfrm>
          <a:prstGeom prst="rect">
            <a:avLst/>
          </a:prstGeom>
          <a:noFill/>
          <a:ln>
            <a:noFill/>
          </a:ln>
        </p:spPr>
        <p:txBody>
          <a:bodyPr spcFirstLastPara="1" wrap="square" lIns="91425" tIns="45700" rIns="91425" bIns="45700" anchor="t" anchorCtr="0">
            <a:spAutoFit/>
          </a:bodyPr>
          <a:lstStyle/>
          <a:p>
            <a:pPr algn="ctr"/>
            <a:r>
              <a:rPr lang="es-CO" sz="1100" b="1" dirty="0">
                <a:solidFill>
                  <a:schemeClr val="accent1">
                    <a:lumMod val="75000"/>
                  </a:schemeClr>
                </a:solidFill>
              </a:rPr>
              <a:t>OFICINA DE ATENCIÓN AL USUARIO INSTITUTO TECNOLÓGICO DEL PUTUMAYO</a:t>
            </a:r>
            <a:endParaRPr lang="es-CO" sz="1100" dirty="0">
              <a:solidFill>
                <a:schemeClr val="accent1">
                  <a:lumMod val="75000"/>
                </a:schemeClr>
              </a:solidFill>
            </a:endParaRPr>
          </a:p>
          <a:p>
            <a:pPr algn="ctr"/>
            <a:r>
              <a:rPr lang="es-CO" sz="1100" b="1" dirty="0">
                <a:solidFill>
                  <a:schemeClr val="accent1">
                    <a:lumMod val="75000"/>
                  </a:schemeClr>
                </a:solidFill>
              </a:rPr>
              <a:t>RESOLUCIONES </a:t>
            </a:r>
            <a:r>
              <a:rPr lang="es-CO" sz="1100" b="1" dirty="0" err="1">
                <a:solidFill>
                  <a:schemeClr val="accent1">
                    <a:lumMod val="75000"/>
                  </a:schemeClr>
                </a:solidFill>
              </a:rPr>
              <a:t>Nros</a:t>
            </a:r>
            <a:r>
              <a:rPr lang="es-CO" sz="1100" b="1" dirty="0">
                <a:solidFill>
                  <a:schemeClr val="accent1">
                    <a:lumMod val="75000"/>
                  </a:schemeClr>
                </a:solidFill>
              </a:rPr>
              <a:t>. 0316/2015 - 0070/2016</a:t>
            </a:r>
            <a:endParaRPr lang="es-CO" sz="1100" dirty="0">
              <a:solidFill>
                <a:schemeClr val="accent1">
                  <a:lumMod val="75000"/>
                </a:schemeClr>
              </a:solidFill>
            </a:endParaRPr>
          </a:p>
          <a:p>
            <a:pPr lvl="0" algn="ctr"/>
            <a:endParaRPr sz="1200" b="1" i="0" u="none" strike="noStrike" cap="none" dirty="0">
              <a:solidFill>
                <a:schemeClr val="accent1">
                  <a:lumMod val="75000"/>
                </a:schemeClr>
              </a:solidFil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Imagen 27"/>
          <p:cNvPicPr>
            <a:picLocks noChangeAspect="1"/>
          </p:cNvPicPr>
          <p:nvPr/>
        </p:nvPicPr>
        <p:blipFill>
          <a:blip r:embed="rId2"/>
          <a:stretch>
            <a:fillRect/>
          </a:stretch>
        </p:blipFill>
        <p:spPr>
          <a:xfrm>
            <a:off x="63491" y="2181364"/>
            <a:ext cx="4248727" cy="4018756"/>
          </a:xfrm>
          <a:prstGeom prst="rect">
            <a:avLst/>
          </a:prstGeom>
        </p:spPr>
      </p:pic>
      <p:sp>
        <p:nvSpPr>
          <p:cNvPr id="3" name="Freeform 1">
            <a:extLst>
              <a:ext uri="{FF2B5EF4-FFF2-40B4-BE49-F238E27FC236}">
                <a16:creationId xmlns:a16="http://schemas.microsoft.com/office/drawing/2014/main" id="{DB5E2079-2B1E-492E-8572-B1B0CF2834C1}"/>
              </a:ext>
            </a:extLst>
          </p:cNvPr>
          <p:cNvSpPr>
            <a:spLocks noChangeArrowheads="1"/>
          </p:cNvSpPr>
          <p:nvPr/>
        </p:nvSpPr>
        <p:spPr bwMode="auto">
          <a:xfrm>
            <a:off x="3102199" y="261352"/>
            <a:ext cx="8662004" cy="2388272"/>
          </a:xfrm>
          <a:custGeom>
            <a:avLst/>
            <a:gdLst>
              <a:gd name="T0" fmla="*/ 8738 w 9561"/>
              <a:gd name="T1" fmla="*/ 0 h 3221"/>
              <a:gd name="T2" fmla="*/ 9560 w 9561"/>
              <a:gd name="T3" fmla="*/ 1610 h 3221"/>
              <a:gd name="T4" fmla="*/ 8738 w 9561"/>
              <a:gd name="T5" fmla="*/ 3220 h 3221"/>
              <a:gd name="T6" fmla="*/ 0 w 9561"/>
              <a:gd name="T7" fmla="*/ 3220 h 3221"/>
              <a:gd name="T8" fmla="*/ 0 w 9561"/>
              <a:gd name="T9" fmla="*/ 0 h 3221"/>
              <a:gd name="T10" fmla="*/ 8738 w 9561"/>
              <a:gd name="T11" fmla="*/ 0 h 3221"/>
            </a:gdLst>
            <a:ahLst/>
            <a:cxnLst>
              <a:cxn ang="0">
                <a:pos x="T0" y="T1"/>
              </a:cxn>
              <a:cxn ang="0">
                <a:pos x="T2" y="T3"/>
              </a:cxn>
              <a:cxn ang="0">
                <a:pos x="T4" y="T5"/>
              </a:cxn>
              <a:cxn ang="0">
                <a:pos x="T6" y="T7"/>
              </a:cxn>
              <a:cxn ang="0">
                <a:pos x="T8" y="T9"/>
              </a:cxn>
              <a:cxn ang="0">
                <a:pos x="T10" y="T11"/>
              </a:cxn>
            </a:cxnLst>
            <a:rect l="0" t="0" r="r" b="b"/>
            <a:pathLst>
              <a:path w="9561" h="3221">
                <a:moveTo>
                  <a:pt x="8738" y="0"/>
                </a:moveTo>
                <a:lnTo>
                  <a:pt x="9560" y="1610"/>
                </a:lnTo>
                <a:lnTo>
                  <a:pt x="8738" y="3220"/>
                </a:lnTo>
                <a:lnTo>
                  <a:pt x="0" y="3220"/>
                </a:lnTo>
                <a:lnTo>
                  <a:pt x="0" y="0"/>
                </a:lnTo>
                <a:lnTo>
                  <a:pt x="8738" y="0"/>
                </a:lnTo>
              </a:path>
            </a:pathLst>
          </a:custGeom>
          <a:solidFill>
            <a:schemeClr val="accent1">
              <a:lumMod val="40000"/>
              <a:lumOff val="60000"/>
            </a:schemeClr>
          </a:solidFill>
          <a:ln>
            <a:noFill/>
          </a:ln>
          <a:effectLst/>
        </p:spPr>
        <p:txBody>
          <a:bodyPr wrap="none" anchor="ctr"/>
          <a:lstStyle/>
          <a:p>
            <a:pPr algn="just"/>
            <a:r>
              <a:rPr lang="es-CO" dirty="0" smtClean="0"/>
              <a:t>              </a:t>
            </a:r>
          </a:p>
          <a:p>
            <a:pPr algn="just"/>
            <a:r>
              <a:rPr lang="es-CO" dirty="0" smtClean="0"/>
              <a:t>              El </a:t>
            </a:r>
            <a:r>
              <a:rPr lang="es-CO" dirty="0"/>
              <a:t>presente documento corresponde al Informe de Peticiones, Quejas,</a:t>
            </a:r>
          </a:p>
          <a:p>
            <a:pPr algn="just"/>
            <a:r>
              <a:rPr lang="es-CO" dirty="0" smtClean="0"/>
              <a:t>              Reclamos</a:t>
            </a:r>
            <a:r>
              <a:rPr lang="es-CO" dirty="0"/>
              <a:t>, Sugerencias y Denuncias (PQRSD) recibidas y atendidas por </a:t>
            </a:r>
            <a:r>
              <a:rPr lang="es-CO" dirty="0" smtClean="0"/>
              <a:t>la</a:t>
            </a:r>
            <a:endParaRPr lang="es-CO" dirty="0"/>
          </a:p>
          <a:p>
            <a:pPr algn="just"/>
            <a:r>
              <a:rPr lang="es-CO" dirty="0" smtClean="0"/>
              <a:t>              Oficina de atención al usuario del Instituto Tecnológico del Putumayo </a:t>
            </a:r>
            <a:endParaRPr lang="es-CO" dirty="0"/>
          </a:p>
          <a:p>
            <a:pPr algn="just"/>
            <a:r>
              <a:rPr lang="es-CO" dirty="0" smtClean="0"/>
              <a:t>              Correspondiente al mes de Agosto de 2022.</a:t>
            </a:r>
            <a:r>
              <a:rPr lang="es-CO" dirty="0"/>
              <a:t> </a:t>
            </a:r>
            <a:endParaRPr lang="es-CO" dirty="0" smtClean="0"/>
          </a:p>
          <a:p>
            <a:pPr algn="just"/>
            <a:endParaRPr lang="es-CO" dirty="0"/>
          </a:p>
          <a:p>
            <a:pPr algn="just"/>
            <a:r>
              <a:rPr lang="es-CO" dirty="0" smtClean="0"/>
              <a:t>               De </a:t>
            </a:r>
            <a:r>
              <a:rPr lang="es-CO" dirty="0"/>
              <a:t>acuerdo con los datos </a:t>
            </a:r>
            <a:r>
              <a:rPr lang="es-CO" dirty="0" smtClean="0"/>
              <a:t>arrojados por </a:t>
            </a:r>
            <a:r>
              <a:rPr lang="es-CO" dirty="0"/>
              <a:t>los canales de </a:t>
            </a:r>
            <a:r>
              <a:rPr lang="es-CO" dirty="0" smtClean="0"/>
              <a:t>atención, </a:t>
            </a:r>
          </a:p>
          <a:p>
            <a:pPr algn="just"/>
            <a:r>
              <a:rPr lang="es-CO" dirty="0"/>
              <a:t> </a:t>
            </a:r>
            <a:r>
              <a:rPr lang="es-CO" dirty="0" smtClean="0"/>
              <a:t>              durante </a:t>
            </a:r>
            <a:r>
              <a:rPr lang="es-CO" dirty="0"/>
              <a:t>en el mes de </a:t>
            </a:r>
            <a:r>
              <a:rPr lang="es-CO" dirty="0" smtClean="0"/>
              <a:t>Agosto, </a:t>
            </a:r>
            <a:r>
              <a:rPr lang="es-CO" dirty="0"/>
              <a:t>se </a:t>
            </a:r>
            <a:r>
              <a:rPr lang="es-CO" dirty="0">
                <a:solidFill>
                  <a:schemeClr val="tx1"/>
                </a:solidFill>
              </a:rPr>
              <a:t>recibieron </a:t>
            </a:r>
            <a:r>
              <a:rPr lang="es-CO" dirty="0" smtClean="0">
                <a:solidFill>
                  <a:schemeClr val="tx1"/>
                </a:solidFill>
              </a:rPr>
              <a:t>(693) </a:t>
            </a:r>
            <a:r>
              <a:rPr lang="es-CO" dirty="0" smtClean="0"/>
              <a:t>PQRSD</a:t>
            </a:r>
          </a:p>
          <a:p>
            <a:pPr algn="just"/>
            <a:r>
              <a:rPr lang="es-CO" dirty="0" smtClean="0"/>
              <a:t>               garantizando el registro del 100% y teniendo en cuenta lo reportado </a:t>
            </a:r>
          </a:p>
          <a:p>
            <a:pPr algn="just"/>
            <a:r>
              <a:rPr lang="es-CO" dirty="0" smtClean="0"/>
              <a:t>               les </a:t>
            </a:r>
            <a:r>
              <a:rPr lang="es-CO" dirty="0"/>
              <a:t>fue asignado </a:t>
            </a:r>
            <a:r>
              <a:rPr lang="es-CO" dirty="0" smtClean="0"/>
              <a:t>su </a:t>
            </a:r>
            <a:r>
              <a:rPr lang="es-CO" dirty="0"/>
              <a:t>trámite, </a:t>
            </a:r>
            <a:r>
              <a:rPr lang="es-CO" dirty="0" smtClean="0"/>
              <a:t>no se negó </a:t>
            </a:r>
            <a:r>
              <a:rPr lang="es-CO" dirty="0"/>
              <a:t>el acceso a ninguna de ellas.</a:t>
            </a:r>
          </a:p>
          <a:p>
            <a:pPr algn="just"/>
            <a:r>
              <a:rPr lang="es-CO" dirty="0" smtClean="0"/>
              <a:t> </a:t>
            </a:r>
          </a:p>
        </p:txBody>
      </p:sp>
      <p:sp>
        <p:nvSpPr>
          <p:cNvPr id="4" name="Freeform 2">
            <a:extLst>
              <a:ext uri="{FF2B5EF4-FFF2-40B4-BE49-F238E27FC236}">
                <a16:creationId xmlns:a16="http://schemas.microsoft.com/office/drawing/2014/main" id="{CC16497B-B8A4-4BE6-AA2B-35896462B7BA}"/>
              </a:ext>
            </a:extLst>
          </p:cNvPr>
          <p:cNvSpPr>
            <a:spLocks noChangeArrowheads="1"/>
          </p:cNvSpPr>
          <p:nvPr/>
        </p:nvSpPr>
        <p:spPr bwMode="auto">
          <a:xfrm>
            <a:off x="10675987" y="387927"/>
            <a:ext cx="944097" cy="2111393"/>
          </a:xfrm>
          <a:custGeom>
            <a:avLst/>
            <a:gdLst>
              <a:gd name="T0" fmla="*/ 779 w 1015"/>
              <a:gd name="T1" fmla="*/ 1525 h 3050"/>
              <a:gd name="T2" fmla="*/ 0 w 1015"/>
              <a:gd name="T3" fmla="*/ 3049 h 3050"/>
              <a:gd name="T4" fmla="*/ 235 w 1015"/>
              <a:gd name="T5" fmla="*/ 3049 h 3050"/>
              <a:gd name="T6" fmla="*/ 1014 w 1015"/>
              <a:gd name="T7" fmla="*/ 1525 h 3050"/>
              <a:gd name="T8" fmla="*/ 235 w 1015"/>
              <a:gd name="T9" fmla="*/ 0 h 3050"/>
              <a:gd name="T10" fmla="*/ 0 w 1015"/>
              <a:gd name="T11" fmla="*/ 0 h 3050"/>
              <a:gd name="T12" fmla="*/ 779 w 1015"/>
              <a:gd name="T13" fmla="*/ 1525 h 3050"/>
            </a:gdLst>
            <a:ahLst/>
            <a:cxnLst>
              <a:cxn ang="0">
                <a:pos x="T0" y="T1"/>
              </a:cxn>
              <a:cxn ang="0">
                <a:pos x="T2" y="T3"/>
              </a:cxn>
              <a:cxn ang="0">
                <a:pos x="T4" y="T5"/>
              </a:cxn>
              <a:cxn ang="0">
                <a:pos x="T6" y="T7"/>
              </a:cxn>
              <a:cxn ang="0">
                <a:pos x="T8" y="T9"/>
              </a:cxn>
              <a:cxn ang="0">
                <a:pos x="T10" y="T11"/>
              </a:cxn>
              <a:cxn ang="0">
                <a:pos x="T12" y="T13"/>
              </a:cxn>
            </a:cxnLst>
            <a:rect l="0" t="0" r="r" b="b"/>
            <a:pathLst>
              <a:path w="1015" h="3050">
                <a:moveTo>
                  <a:pt x="779" y="1525"/>
                </a:moveTo>
                <a:lnTo>
                  <a:pt x="0" y="3049"/>
                </a:lnTo>
                <a:lnTo>
                  <a:pt x="235" y="3049"/>
                </a:lnTo>
                <a:lnTo>
                  <a:pt x="1014" y="1525"/>
                </a:lnTo>
                <a:lnTo>
                  <a:pt x="235" y="0"/>
                </a:lnTo>
                <a:lnTo>
                  <a:pt x="0" y="0"/>
                </a:lnTo>
                <a:lnTo>
                  <a:pt x="779" y="1525"/>
                </a:ln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5" name="Freeform 3">
            <a:extLst>
              <a:ext uri="{FF2B5EF4-FFF2-40B4-BE49-F238E27FC236}">
                <a16:creationId xmlns:a16="http://schemas.microsoft.com/office/drawing/2014/main" id="{9959884E-D2C2-41FD-80B7-6949F84FCC41}"/>
              </a:ext>
            </a:extLst>
          </p:cNvPr>
          <p:cNvSpPr>
            <a:spLocks noChangeArrowheads="1"/>
          </p:cNvSpPr>
          <p:nvPr/>
        </p:nvSpPr>
        <p:spPr bwMode="auto">
          <a:xfrm>
            <a:off x="1924718" y="261353"/>
            <a:ext cx="1906177" cy="2015660"/>
          </a:xfrm>
          <a:custGeom>
            <a:avLst/>
            <a:gdLst>
              <a:gd name="T0" fmla="*/ 1938 w 3877"/>
              <a:gd name="T1" fmla="*/ 3876 h 3877"/>
              <a:gd name="T2" fmla="*/ 0 w 3877"/>
              <a:gd name="T3" fmla="*/ 1938 h 3877"/>
              <a:gd name="T4" fmla="*/ 1938 w 3877"/>
              <a:gd name="T5" fmla="*/ 0 h 3877"/>
              <a:gd name="T6" fmla="*/ 3876 w 3877"/>
              <a:gd name="T7" fmla="*/ 1938 h 3877"/>
              <a:gd name="T8" fmla="*/ 1938 w 3877"/>
              <a:gd name="T9" fmla="*/ 3876 h 3877"/>
            </a:gdLst>
            <a:ahLst/>
            <a:cxnLst>
              <a:cxn ang="0">
                <a:pos x="T0" y="T1"/>
              </a:cxn>
              <a:cxn ang="0">
                <a:pos x="T2" y="T3"/>
              </a:cxn>
              <a:cxn ang="0">
                <a:pos x="T4" y="T5"/>
              </a:cxn>
              <a:cxn ang="0">
                <a:pos x="T6" y="T7"/>
              </a:cxn>
              <a:cxn ang="0">
                <a:pos x="T8" y="T9"/>
              </a:cxn>
            </a:cxnLst>
            <a:rect l="0" t="0" r="r" b="b"/>
            <a:pathLst>
              <a:path w="3877" h="3877">
                <a:moveTo>
                  <a:pt x="1938" y="3876"/>
                </a:moveTo>
                <a:lnTo>
                  <a:pt x="0" y="1938"/>
                </a:lnTo>
                <a:lnTo>
                  <a:pt x="1938" y="0"/>
                </a:lnTo>
                <a:lnTo>
                  <a:pt x="3876" y="1938"/>
                </a:lnTo>
                <a:lnTo>
                  <a:pt x="1938" y="3876"/>
                </a:lnTo>
              </a:path>
            </a:pathLst>
          </a:custGeom>
          <a:solidFill>
            <a:schemeClr val="accent1">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6" name="Freeform 4">
            <a:extLst>
              <a:ext uri="{FF2B5EF4-FFF2-40B4-BE49-F238E27FC236}">
                <a16:creationId xmlns:a16="http://schemas.microsoft.com/office/drawing/2014/main" id="{87BDE64C-E863-4924-9424-BCF2EDFB8EC5}"/>
              </a:ext>
            </a:extLst>
          </p:cNvPr>
          <p:cNvSpPr>
            <a:spLocks noChangeArrowheads="1"/>
          </p:cNvSpPr>
          <p:nvPr/>
        </p:nvSpPr>
        <p:spPr bwMode="auto">
          <a:xfrm>
            <a:off x="2132512" y="526517"/>
            <a:ext cx="1529529" cy="1464920"/>
          </a:xfrm>
          <a:custGeom>
            <a:avLst/>
            <a:gdLst>
              <a:gd name="T0" fmla="*/ 1610 w 3221"/>
              <a:gd name="T1" fmla="*/ 3220 h 3221"/>
              <a:gd name="T2" fmla="*/ 0 w 3221"/>
              <a:gd name="T3" fmla="*/ 1610 h 3221"/>
              <a:gd name="T4" fmla="*/ 1610 w 3221"/>
              <a:gd name="T5" fmla="*/ 0 h 3221"/>
              <a:gd name="T6" fmla="*/ 3220 w 3221"/>
              <a:gd name="T7" fmla="*/ 1610 h 3221"/>
              <a:gd name="T8" fmla="*/ 1610 w 3221"/>
              <a:gd name="T9" fmla="*/ 3220 h 3221"/>
            </a:gdLst>
            <a:ahLst/>
            <a:cxnLst>
              <a:cxn ang="0">
                <a:pos x="T0" y="T1"/>
              </a:cxn>
              <a:cxn ang="0">
                <a:pos x="T2" y="T3"/>
              </a:cxn>
              <a:cxn ang="0">
                <a:pos x="T4" y="T5"/>
              </a:cxn>
              <a:cxn ang="0">
                <a:pos x="T6" y="T7"/>
              </a:cxn>
              <a:cxn ang="0">
                <a:pos x="T8" y="T9"/>
              </a:cxn>
            </a:cxnLst>
            <a:rect l="0" t="0" r="r" b="b"/>
            <a:pathLst>
              <a:path w="3221" h="3221">
                <a:moveTo>
                  <a:pt x="1610" y="3220"/>
                </a:moveTo>
                <a:lnTo>
                  <a:pt x="0" y="1610"/>
                </a:lnTo>
                <a:lnTo>
                  <a:pt x="1610" y="0"/>
                </a:lnTo>
                <a:lnTo>
                  <a:pt x="3220" y="1610"/>
                </a:lnTo>
                <a:lnTo>
                  <a:pt x="1610" y="3220"/>
                </a:ln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30" name="TextBox 44">
            <a:extLst>
              <a:ext uri="{FF2B5EF4-FFF2-40B4-BE49-F238E27FC236}">
                <a16:creationId xmlns:a16="http://schemas.microsoft.com/office/drawing/2014/main" id="{0426DBF9-95AF-404A-9BEC-DA4CD7468B5E}"/>
              </a:ext>
            </a:extLst>
          </p:cNvPr>
          <p:cNvSpPr txBox="1"/>
          <p:nvPr/>
        </p:nvSpPr>
        <p:spPr>
          <a:xfrm>
            <a:off x="2554987" y="807493"/>
            <a:ext cx="598241"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A</a:t>
            </a:r>
          </a:p>
        </p:txBody>
      </p:sp>
      <p:sp>
        <p:nvSpPr>
          <p:cNvPr id="32" name="TextBox 46">
            <a:extLst>
              <a:ext uri="{FF2B5EF4-FFF2-40B4-BE49-F238E27FC236}">
                <a16:creationId xmlns:a16="http://schemas.microsoft.com/office/drawing/2014/main" id="{4794AFEB-6C89-4E53-96F9-B5669614CA6B}"/>
              </a:ext>
            </a:extLst>
          </p:cNvPr>
          <p:cNvSpPr txBox="1"/>
          <p:nvPr/>
        </p:nvSpPr>
        <p:spPr>
          <a:xfrm>
            <a:off x="5906102" y="3798327"/>
            <a:ext cx="627096"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C</a:t>
            </a:r>
          </a:p>
        </p:txBody>
      </p:sp>
      <p:sp>
        <p:nvSpPr>
          <p:cNvPr id="48" name="TextBox 45">
            <a:extLst>
              <a:ext uri="{FF2B5EF4-FFF2-40B4-BE49-F238E27FC236}">
                <a16:creationId xmlns:a16="http://schemas.microsoft.com/office/drawing/2014/main" id="{7A8711F0-8A6E-4BC0-8176-CD0B87FE87C8}"/>
              </a:ext>
            </a:extLst>
          </p:cNvPr>
          <p:cNvSpPr txBox="1"/>
          <p:nvPr/>
        </p:nvSpPr>
        <p:spPr>
          <a:xfrm>
            <a:off x="2924538" y="3067119"/>
            <a:ext cx="184730" cy="784830"/>
          </a:xfrm>
          <a:prstGeom prst="rect">
            <a:avLst/>
          </a:prstGeom>
          <a:noFill/>
        </p:spPr>
        <p:txBody>
          <a:bodyPr wrap="none" rtlCol="0" anchor="ctr">
            <a:spAutoFit/>
          </a:bodyPr>
          <a:lstStyle/>
          <a:p>
            <a:pPr algn="ctr"/>
            <a:endParaRPr lang="en-US" sz="4500" b="1" dirty="0">
              <a:solidFill>
                <a:schemeClr val="bg1"/>
              </a:solidFill>
              <a:latin typeface="Poppins SemiBold" pitchFamily="2" charset="77"/>
              <a:ea typeface="League Spartan" charset="0"/>
              <a:cs typeface="Poppins SemiBold" pitchFamily="2" charset="77"/>
            </a:endParaRPr>
          </a:p>
        </p:txBody>
      </p:sp>
      <p:sp>
        <p:nvSpPr>
          <p:cNvPr id="49" name="Freeform 9">
            <a:extLst>
              <a:ext uri="{FF2B5EF4-FFF2-40B4-BE49-F238E27FC236}">
                <a16:creationId xmlns:a16="http://schemas.microsoft.com/office/drawing/2014/main" id="{3529F678-957C-4957-87B3-430C81EDD9EB}"/>
              </a:ext>
            </a:extLst>
          </p:cNvPr>
          <p:cNvSpPr>
            <a:spLocks noChangeArrowheads="1"/>
          </p:cNvSpPr>
          <p:nvPr/>
        </p:nvSpPr>
        <p:spPr bwMode="auto">
          <a:xfrm>
            <a:off x="522472" y="2719470"/>
            <a:ext cx="3236442" cy="2942543"/>
          </a:xfrm>
          <a:custGeom>
            <a:avLst/>
            <a:gdLst>
              <a:gd name="T0" fmla="*/ 1610 w 3220"/>
              <a:gd name="T1" fmla="*/ 3221 h 3222"/>
              <a:gd name="T2" fmla="*/ 0 w 3220"/>
              <a:gd name="T3" fmla="*/ 1611 h 3222"/>
              <a:gd name="T4" fmla="*/ 1610 w 3220"/>
              <a:gd name="T5" fmla="*/ 0 h 3222"/>
              <a:gd name="T6" fmla="*/ 3219 w 3220"/>
              <a:gd name="T7" fmla="*/ 1611 h 3222"/>
              <a:gd name="T8" fmla="*/ 1610 w 3220"/>
              <a:gd name="T9" fmla="*/ 3221 h 3222"/>
            </a:gdLst>
            <a:ahLst/>
            <a:cxnLst>
              <a:cxn ang="0">
                <a:pos x="T0" y="T1"/>
              </a:cxn>
              <a:cxn ang="0">
                <a:pos x="T2" y="T3"/>
              </a:cxn>
              <a:cxn ang="0">
                <a:pos x="T4" y="T5"/>
              </a:cxn>
              <a:cxn ang="0">
                <a:pos x="T6" y="T7"/>
              </a:cxn>
              <a:cxn ang="0">
                <a:pos x="T8" y="T9"/>
              </a:cxn>
            </a:cxnLst>
            <a:rect l="0" t="0" r="r" b="b"/>
            <a:pathLst>
              <a:path w="3220" h="3222">
                <a:moveTo>
                  <a:pt x="1610" y="3221"/>
                </a:moveTo>
                <a:lnTo>
                  <a:pt x="0" y="1611"/>
                </a:lnTo>
                <a:lnTo>
                  <a:pt x="1610" y="0"/>
                </a:lnTo>
                <a:lnTo>
                  <a:pt x="3219" y="1611"/>
                </a:lnTo>
                <a:lnTo>
                  <a:pt x="1610" y="3221"/>
                </a:lnTo>
              </a:path>
            </a:pathLst>
          </a:custGeom>
          <a:solidFill>
            <a:schemeClr val="accent2"/>
          </a:solidFill>
          <a:ln w="9525" cap="flat">
            <a:no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21" name="TextBox 29">
            <a:extLst>
              <a:ext uri="{FF2B5EF4-FFF2-40B4-BE49-F238E27FC236}">
                <a16:creationId xmlns:a16="http://schemas.microsoft.com/office/drawing/2014/main" id="{A03E2A1C-4743-478B-A867-725AA05FA7CE}"/>
              </a:ext>
            </a:extLst>
          </p:cNvPr>
          <p:cNvSpPr txBox="1"/>
          <p:nvPr/>
        </p:nvSpPr>
        <p:spPr>
          <a:xfrm>
            <a:off x="579134" y="3630709"/>
            <a:ext cx="3123117" cy="1015663"/>
          </a:xfrm>
          <a:prstGeom prst="rect">
            <a:avLst/>
          </a:prstGeom>
          <a:noFill/>
        </p:spPr>
        <p:txBody>
          <a:bodyPr wrap="square" rtlCol="0" anchor="ctr">
            <a:spAutoFit/>
          </a:bodyPr>
          <a:lstStyle/>
          <a:p>
            <a:pPr algn="ctr"/>
            <a:r>
              <a:rPr lang="es-CO" sz="2000" b="1" dirty="0" smtClean="0">
                <a:solidFill>
                  <a:schemeClr val="accent1">
                    <a:lumMod val="50000"/>
                  </a:schemeClr>
                </a:solidFill>
                <a:latin typeface="Calibri"/>
                <a:ea typeface="Calibri"/>
                <a:cs typeface="Calibri"/>
                <a:sym typeface="Calibri"/>
              </a:rPr>
              <a:t>PQRS </a:t>
            </a:r>
          </a:p>
          <a:p>
            <a:pPr algn="ctr"/>
            <a:r>
              <a:rPr lang="es-CO" sz="2000" b="1" dirty="0" smtClean="0">
                <a:solidFill>
                  <a:schemeClr val="accent1">
                    <a:lumMod val="50000"/>
                  </a:schemeClr>
                </a:solidFill>
                <a:latin typeface="Calibri"/>
                <a:ea typeface="Calibri"/>
                <a:cs typeface="Calibri"/>
                <a:sym typeface="Calibri"/>
              </a:rPr>
              <a:t>Recibidas por canal de atención</a:t>
            </a:r>
            <a:endParaRPr lang="es-CO" sz="2000" b="1" dirty="0">
              <a:solidFill>
                <a:schemeClr val="accent1">
                  <a:lumMod val="50000"/>
                </a:schemeClr>
              </a:solidFill>
              <a:latin typeface="Calibri"/>
              <a:ea typeface="Calibri"/>
              <a:cs typeface="Calibri"/>
              <a:sym typeface="Calibri"/>
            </a:endParaRPr>
          </a:p>
        </p:txBody>
      </p:sp>
      <p:graphicFrame>
        <p:nvGraphicFramePr>
          <p:cNvPr id="15" name="Gráfico 14"/>
          <p:cNvGraphicFramePr>
            <a:graphicFrameLocks/>
          </p:cNvGraphicFramePr>
          <p:nvPr>
            <p:extLst>
              <p:ext uri="{D42A27DB-BD31-4B8C-83A1-F6EECF244321}">
                <p14:modId xmlns:p14="http://schemas.microsoft.com/office/powerpoint/2010/main" val="3364765079"/>
              </p:ext>
            </p:extLst>
          </p:nvPr>
        </p:nvGraphicFramePr>
        <p:xfrm>
          <a:off x="4588786" y="2861778"/>
          <a:ext cx="5400676" cy="2819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603290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8">
            <a:extLst>
              <a:ext uri="{FF2B5EF4-FFF2-40B4-BE49-F238E27FC236}">
                <a16:creationId xmlns:a16="http://schemas.microsoft.com/office/drawing/2014/main" id="{6DD8D568-9528-402D-BFCA-A7F78668D179}"/>
              </a:ext>
            </a:extLst>
          </p:cNvPr>
          <p:cNvSpPr>
            <a:spLocks noChangeArrowheads="1"/>
          </p:cNvSpPr>
          <p:nvPr/>
        </p:nvSpPr>
        <p:spPr bwMode="auto">
          <a:xfrm>
            <a:off x="75648" y="670749"/>
            <a:ext cx="1426133" cy="1426135"/>
          </a:xfrm>
          <a:custGeom>
            <a:avLst/>
            <a:gdLst>
              <a:gd name="T0" fmla="*/ 1938 w 3875"/>
              <a:gd name="T1" fmla="*/ 3875 h 3876"/>
              <a:gd name="T2" fmla="*/ 0 w 3875"/>
              <a:gd name="T3" fmla="*/ 1938 h 3876"/>
              <a:gd name="T4" fmla="*/ 1938 w 3875"/>
              <a:gd name="T5" fmla="*/ 0 h 3876"/>
              <a:gd name="T6" fmla="*/ 3874 w 3875"/>
              <a:gd name="T7" fmla="*/ 1938 h 3876"/>
              <a:gd name="T8" fmla="*/ 1938 w 3875"/>
              <a:gd name="T9" fmla="*/ 3875 h 3876"/>
            </a:gdLst>
            <a:ahLst/>
            <a:cxnLst>
              <a:cxn ang="0">
                <a:pos x="T0" y="T1"/>
              </a:cxn>
              <a:cxn ang="0">
                <a:pos x="T2" y="T3"/>
              </a:cxn>
              <a:cxn ang="0">
                <a:pos x="T4" y="T5"/>
              </a:cxn>
              <a:cxn ang="0">
                <a:pos x="T6" y="T7"/>
              </a:cxn>
              <a:cxn ang="0">
                <a:pos x="T8" y="T9"/>
              </a:cxn>
            </a:cxnLst>
            <a:rect l="0" t="0" r="r" b="b"/>
            <a:pathLst>
              <a:path w="3875" h="3876">
                <a:moveTo>
                  <a:pt x="1938" y="3875"/>
                </a:moveTo>
                <a:lnTo>
                  <a:pt x="0" y="1938"/>
                </a:lnTo>
                <a:lnTo>
                  <a:pt x="1938" y="0"/>
                </a:lnTo>
                <a:lnTo>
                  <a:pt x="3874" y="1938"/>
                </a:lnTo>
                <a:lnTo>
                  <a:pt x="1938" y="3875"/>
                </a:lnTo>
              </a:path>
            </a:pathLst>
          </a:custGeom>
          <a:solidFill>
            <a:schemeClr val="accent2">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4" name="Freeform 6">
            <a:extLst>
              <a:ext uri="{FF2B5EF4-FFF2-40B4-BE49-F238E27FC236}">
                <a16:creationId xmlns:a16="http://schemas.microsoft.com/office/drawing/2014/main" id="{8FF5A817-8DFC-4288-B5DE-A4E55BC9C874}"/>
              </a:ext>
            </a:extLst>
          </p:cNvPr>
          <p:cNvSpPr>
            <a:spLocks noChangeArrowheads="1"/>
          </p:cNvSpPr>
          <p:nvPr/>
        </p:nvSpPr>
        <p:spPr bwMode="auto">
          <a:xfrm>
            <a:off x="881029" y="385476"/>
            <a:ext cx="10601725" cy="2670034"/>
          </a:xfrm>
          <a:custGeom>
            <a:avLst/>
            <a:gdLst>
              <a:gd name="T0" fmla="*/ 8737 w 9561"/>
              <a:gd name="T1" fmla="*/ 0 h 3222"/>
              <a:gd name="T2" fmla="*/ 9560 w 9561"/>
              <a:gd name="T3" fmla="*/ 1611 h 3222"/>
              <a:gd name="T4" fmla="*/ 8737 w 9561"/>
              <a:gd name="T5" fmla="*/ 3221 h 3222"/>
              <a:gd name="T6" fmla="*/ 0 w 9561"/>
              <a:gd name="T7" fmla="*/ 3221 h 3222"/>
              <a:gd name="T8" fmla="*/ 0 w 9561"/>
              <a:gd name="T9" fmla="*/ 0 h 3222"/>
              <a:gd name="T10" fmla="*/ 8737 w 9561"/>
              <a:gd name="T11" fmla="*/ 0 h 3222"/>
            </a:gdLst>
            <a:ahLst/>
            <a:cxnLst>
              <a:cxn ang="0">
                <a:pos x="T0" y="T1"/>
              </a:cxn>
              <a:cxn ang="0">
                <a:pos x="T2" y="T3"/>
              </a:cxn>
              <a:cxn ang="0">
                <a:pos x="T4" y="T5"/>
              </a:cxn>
              <a:cxn ang="0">
                <a:pos x="T6" y="T7"/>
              </a:cxn>
              <a:cxn ang="0">
                <a:pos x="T8" y="T9"/>
              </a:cxn>
              <a:cxn ang="0">
                <a:pos x="T10" y="T11"/>
              </a:cxn>
            </a:cxnLst>
            <a:rect l="0" t="0" r="r" b="b"/>
            <a:pathLst>
              <a:path w="9561" h="3222">
                <a:moveTo>
                  <a:pt x="8737" y="0"/>
                </a:moveTo>
                <a:lnTo>
                  <a:pt x="9560" y="1611"/>
                </a:lnTo>
                <a:lnTo>
                  <a:pt x="8737" y="3221"/>
                </a:lnTo>
                <a:lnTo>
                  <a:pt x="0" y="3221"/>
                </a:lnTo>
                <a:lnTo>
                  <a:pt x="0" y="0"/>
                </a:lnTo>
                <a:lnTo>
                  <a:pt x="8737" y="0"/>
                </a:lnTo>
              </a:path>
            </a:pathLst>
          </a:custGeom>
          <a:solidFill>
            <a:schemeClr val="accent2">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5" name="Freeform 7">
            <a:extLst>
              <a:ext uri="{FF2B5EF4-FFF2-40B4-BE49-F238E27FC236}">
                <a16:creationId xmlns:a16="http://schemas.microsoft.com/office/drawing/2014/main" id="{D05919DA-DB46-4896-B674-224146B3BA51}"/>
              </a:ext>
            </a:extLst>
          </p:cNvPr>
          <p:cNvSpPr>
            <a:spLocks noChangeArrowheads="1"/>
          </p:cNvSpPr>
          <p:nvPr/>
        </p:nvSpPr>
        <p:spPr bwMode="auto">
          <a:xfrm>
            <a:off x="10266198" y="618326"/>
            <a:ext cx="973683" cy="2204334"/>
          </a:xfrm>
          <a:custGeom>
            <a:avLst/>
            <a:gdLst>
              <a:gd name="T0" fmla="*/ 779 w 1014"/>
              <a:gd name="T1" fmla="*/ 1526 h 3052"/>
              <a:gd name="T2" fmla="*/ 0 w 1014"/>
              <a:gd name="T3" fmla="*/ 3051 h 3052"/>
              <a:gd name="T4" fmla="*/ 235 w 1014"/>
              <a:gd name="T5" fmla="*/ 3051 h 3052"/>
              <a:gd name="T6" fmla="*/ 1013 w 1014"/>
              <a:gd name="T7" fmla="*/ 1526 h 3052"/>
              <a:gd name="T8" fmla="*/ 235 w 1014"/>
              <a:gd name="T9" fmla="*/ 0 h 3052"/>
              <a:gd name="T10" fmla="*/ 0 w 1014"/>
              <a:gd name="T11" fmla="*/ 0 h 3052"/>
              <a:gd name="T12" fmla="*/ 779 w 1014"/>
              <a:gd name="T13" fmla="*/ 1526 h 3052"/>
            </a:gdLst>
            <a:ahLst/>
            <a:cxnLst>
              <a:cxn ang="0">
                <a:pos x="T0" y="T1"/>
              </a:cxn>
              <a:cxn ang="0">
                <a:pos x="T2" y="T3"/>
              </a:cxn>
              <a:cxn ang="0">
                <a:pos x="T4" y="T5"/>
              </a:cxn>
              <a:cxn ang="0">
                <a:pos x="T6" y="T7"/>
              </a:cxn>
              <a:cxn ang="0">
                <a:pos x="T8" y="T9"/>
              </a:cxn>
              <a:cxn ang="0">
                <a:pos x="T10" y="T11"/>
              </a:cxn>
              <a:cxn ang="0">
                <a:pos x="T12" y="T13"/>
              </a:cxn>
            </a:cxnLst>
            <a:rect l="0" t="0" r="r" b="b"/>
            <a:pathLst>
              <a:path w="1014" h="3052">
                <a:moveTo>
                  <a:pt x="779" y="1526"/>
                </a:moveTo>
                <a:lnTo>
                  <a:pt x="0" y="3051"/>
                </a:lnTo>
                <a:lnTo>
                  <a:pt x="235" y="3051"/>
                </a:lnTo>
                <a:lnTo>
                  <a:pt x="1013" y="1526"/>
                </a:lnTo>
                <a:lnTo>
                  <a:pt x="235" y="0"/>
                </a:lnTo>
                <a:lnTo>
                  <a:pt x="0" y="0"/>
                </a:lnTo>
                <a:lnTo>
                  <a:pt x="779" y="1526"/>
                </a:lnTo>
              </a:path>
            </a:pathLst>
          </a:custGeom>
          <a:solidFill>
            <a:schemeClr val="accent2"/>
          </a:solidFill>
          <a:ln w="9525" cap="flat">
            <a:no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6" name="Freeform 9">
            <a:extLst>
              <a:ext uri="{FF2B5EF4-FFF2-40B4-BE49-F238E27FC236}">
                <a16:creationId xmlns:a16="http://schemas.microsoft.com/office/drawing/2014/main" id="{3529F678-957C-4957-87B3-430C81EDD9EB}"/>
              </a:ext>
            </a:extLst>
          </p:cNvPr>
          <p:cNvSpPr>
            <a:spLocks noChangeArrowheads="1"/>
          </p:cNvSpPr>
          <p:nvPr/>
        </p:nvSpPr>
        <p:spPr bwMode="auto">
          <a:xfrm>
            <a:off x="260486" y="790098"/>
            <a:ext cx="1184389" cy="1186012"/>
          </a:xfrm>
          <a:custGeom>
            <a:avLst/>
            <a:gdLst>
              <a:gd name="T0" fmla="*/ 1610 w 3220"/>
              <a:gd name="T1" fmla="*/ 3221 h 3222"/>
              <a:gd name="T2" fmla="*/ 0 w 3220"/>
              <a:gd name="T3" fmla="*/ 1611 h 3222"/>
              <a:gd name="T4" fmla="*/ 1610 w 3220"/>
              <a:gd name="T5" fmla="*/ 0 h 3222"/>
              <a:gd name="T6" fmla="*/ 3219 w 3220"/>
              <a:gd name="T7" fmla="*/ 1611 h 3222"/>
              <a:gd name="T8" fmla="*/ 1610 w 3220"/>
              <a:gd name="T9" fmla="*/ 3221 h 3222"/>
            </a:gdLst>
            <a:ahLst/>
            <a:cxnLst>
              <a:cxn ang="0">
                <a:pos x="T0" y="T1"/>
              </a:cxn>
              <a:cxn ang="0">
                <a:pos x="T2" y="T3"/>
              </a:cxn>
              <a:cxn ang="0">
                <a:pos x="T4" y="T5"/>
              </a:cxn>
              <a:cxn ang="0">
                <a:pos x="T6" y="T7"/>
              </a:cxn>
              <a:cxn ang="0">
                <a:pos x="T8" y="T9"/>
              </a:cxn>
            </a:cxnLst>
            <a:rect l="0" t="0" r="r" b="b"/>
            <a:pathLst>
              <a:path w="3220" h="3222">
                <a:moveTo>
                  <a:pt x="1610" y="3221"/>
                </a:moveTo>
                <a:lnTo>
                  <a:pt x="0" y="1611"/>
                </a:lnTo>
                <a:lnTo>
                  <a:pt x="1610" y="0"/>
                </a:lnTo>
                <a:lnTo>
                  <a:pt x="3219" y="1611"/>
                </a:lnTo>
                <a:lnTo>
                  <a:pt x="1610" y="3221"/>
                </a:lnTo>
              </a:path>
            </a:pathLst>
          </a:custGeom>
          <a:solidFill>
            <a:schemeClr val="accent2"/>
          </a:solidFill>
          <a:ln w="9525" cap="flat">
            <a:no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7" name="TextBox 45">
            <a:extLst>
              <a:ext uri="{FF2B5EF4-FFF2-40B4-BE49-F238E27FC236}">
                <a16:creationId xmlns:a16="http://schemas.microsoft.com/office/drawing/2014/main" id="{7A8711F0-8A6E-4BC0-8176-CD0B87FE87C8}"/>
              </a:ext>
            </a:extLst>
          </p:cNvPr>
          <p:cNvSpPr txBox="1"/>
          <p:nvPr/>
        </p:nvSpPr>
        <p:spPr>
          <a:xfrm>
            <a:off x="6127284" y="2252943"/>
            <a:ext cx="184730" cy="784830"/>
          </a:xfrm>
          <a:prstGeom prst="rect">
            <a:avLst/>
          </a:prstGeom>
          <a:noFill/>
        </p:spPr>
        <p:txBody>
          <a:bodyPr wrap="none" rtlCol="0" anchor="ctr">
            <a:spAutoFit/>
          </a:bodyPr>
          <a:lstStyle/>
          <a:p>
            <a:pPr algn="ctr"/>
            <a:endParaRPr lang="en-US" sz="4500" b="1" dirty="0">
              <a:solidFill>
                <a:schemeClr val="bg1"/>
              </a:solidFill>
              <a:latin typeface="Poppins SemiBold" pitchFamily="2" charset="77"/>
              <a:ea typeface="League Spartan" charset="0"/>
              <a:cs typeface="Poppins SemiBold" pitchFamily="2" charset="77"/>
            </a:endParaRPr>
          </a:p>
        </p:txBody>
      </p:sp>
      <p:sp>
        <p:nvSpPr>
          <p:cNvPr id="9" name="Subtitle 2">
            <a:extLst>
              <a:ext uri="{FF2B5EF4-FFF2-40B4-BE49-F238E27FC236}">
                <a16:creationId xmlns:a16="http://schemas.microsoft.com/office/drawing/2014/main" id="{9DC74189-4BAA-4563-9537-543388EA0EB0}"/>
              </a:ext>
            </a:extLst>
          </p:cNvPr>
          <p:cNvSpPr txBox="1">
            <a:spLocks/>
          </p:cNvSpPr>
          <p:nvPr/>
        </p:nvSpPr>
        <p:spPr>
          <a:xfrm>
            <a:off x="5243525" y="504685"/>
            <a:ext cx="3317730" cy="25853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algn="just">
              <a:lnSpc>
                <a:spcPct val="90000"/>
              </a:lnSpc>
              <a:spcBef>
                <a:spcPts val="0"/>
              </a:spcBef>
            </a:pPr>
            <a:r>
              <a:rPr lang="es-ES" sz="1200" dirty="0" smtClean="0">
                <a:solidFill>
                  <a:schemeClr val="tx1"/>
                </a:solidFill>
                <a:latin typeface="Calibri"/>
                <a:ea typeface="Calibri"/>
                <a:cs typeface="Calibri"/>
                <a:sym typeface="Calibri"/>
              </a:rPr>
              <a:t> </a:t>
            </a:r>
            <a:endParaRPr lang="es-ES" sz="1200" i="0" u="none" strike="noStrike" cap="none" dirty="0">
              <a:solidFill>
                <a:schemeClr val="tx1"/>
              </a:solidFill>
              <a:latin typeface="Calibri"/>
              <a:ea typeface="Calibri"/>
              <a:cs typeface="Calibri"/>
              <a:sym typeface="Calibri"/>
            </a:endParaRPr>
          </a:p>
        </p:txBody>
      </p:sp>
      <p:sp>
        <p:nvSpPr>
          <p:cNvPr id="11" name="TextBox 44">
            <a:extLst>
              <a:ext uri="{FF2B5EF4-FFF2-40B4-BE49-F238E27FC236}">
                <a16:creationId xmlns:a16="http://schemas.microsoft.com/office/drawing/2014/main" id="{0426DBF9-95AF-404A-9BEC-DA4CD7468B5E}"/>
              </a:ext>
            </a:extLst>
          </p:cNvPr>
          <p:cNvSpPr txBox="1"/>
          <p:nvPr/>
        </p:nvSpPr>
        <p:spPr>
          <a:xfrm>
            <a:off x="522975" y="993563"/>
            <a:ext cx="554960"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B</a:t>
            </a:r>
          </a:p>
        </p:txBody>
      </p:sp>
      <p:sp>
        <p:nvSpPr>
          <p:cNvPr id="15" name="Freeform 11">
            <a:extLst>
              <a:ext uri="{FF2B5EF4-FFF2-40B4-BE49-F238E27FC236}">
                <a16:creationId xmlns:a16="http://schemas.microsoft.com/office/drawing/2014/main" id="{DF8D4B28-B349-4FE6-9944-1158E9E01977}"/>
              </a:ext>
            </a:extLst>
          </p:cNvPr>
          <p:cNvSpPr>
            <a:spLocks noChangeArrowheads="1"/>
          </p:cNvSpPr>
          <p:nvPr/>
        </p:nvSpPr>
        <p:spPr bwMode="auto">
          <a:xfrm>
            <a:off x="881028" y="3152277"/>
            <a:ext cx="10601726" cy="2779098"/>
          </a:xfrm>
          <a:custGeom>
            <a:avLst/>
            <a:gdLst>
              <a:gd name="T0" fmla="*/ 8737 w 9561"/>
              <a:gd name="T1" fmla="*/ 0 h 3221"/>
              <a:gd name="T2" fmla="*/ 9560 w 9561"/>
              <a:gd name="T3" fmla="*/ 1610 h 3221"/>
              <a:gd name="T4" fmla="*/ 8737 w 9561"/>
              <a:gd name="T5" fmla="*/ 3220 h 3221"/>
              <a:gd name="T6" fmla="*/ 0 w 9561"/>
              <a:gd name="T7" fmla="*/ 3220 h 3221"/>
              <a:gd name="T8" fmla="*/ 0 w 9561"/>
              <a:gd name="T9" fmla="*/ 0 h 3221"/>
              <a:gd name="T10" fmla="*/ 8737 w 9561"/>
              <a:gd name="T11" fmla="*/ 0 h 3221"/>
            </a:gdLst>
            <a:ahLst/>
            <a:cxnLst>
              <a:cxn ang="0">
                <a:pos x="T0" y="T1"/>
              </a:cxn>
              <a:cxn ang="0">
                <a:pos x="T2" y="T3"/>
              </a:cxn>
              <a:cxn ang="0">
                <a:pos x="T4" y="T5"/>
              </a:cxn>
              <a:cxn ang="0">
                <a:pos x="T6" y="T7"/>
              </a:cxn>
              <a:cxn ang="0">
                <a:pos x="T8" y="T9"/>
              </a:cxn>
              <a:cxn ang="0">
                <a:pos x="T10" y="T11"/>
              </a:cxn>
            </a:cxnLst>
            <a:rect l="0" t="0" r="r" b="b"/>
            <a:pathLst>
              <a:path w="9561" h="3221">
                <a:moveTo>
                  <a:pt x="8737" y="0"/>
                </a:moveTo>
                <a:lnTo>
                  <a:pt x="9560" y="1610"/>
                </a:lnTo>
                <a:lnTo>
                  <a:pt x="8737" y="3220"/>
                </a:lnTo>
                <a:lnTo>
                  <a:pt x="0" y="3220"/>
                </a:lnTo>
                <a:lnTo>
                  <a:pt x="0" y="0"/>
                </a:lnTo>
                <a:lnTo>
                  <a:pt x="8737" y="0"/>
                </a:lnTo>
              </a:path>
            </a:pathLst>
          </a:custGeom>
          <a:solidFill>
            <a:schemeClr val="accent3">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16" name="Freeform 12">
            <a:extLst>
              <a:ext uri="{FF2B5EF4-FFF2-40B4-BE49-F238E27FC236}">
                <a16:creationId xmlns:a16="http://schemas.microsoft.com/office/drawing/2014/main" id="{ACA7DAB3-9321-46FB-8863-014B47301487}"/>
              </a:ext>
            </a:extLst>
          </p:cNvPr>
          <p:cNvSpPr>
            <a:spLocks noChangeArrowheads="1"/>
          </p:cNvSpPr>
          <p:nvPr/>
        </p:nvSpPr>
        <p:spPr bwMode="auto">
          <a:xfrm>
            <a:off x="10266198" y="3313538"/>
            <a:ext cx="937937" cy="2376188"/>
          </a:xfrm>
          <a:custGeom>
            <a:avLst/>
            <a:gdLst>
              <a:gd name="T0" fmla="*/ 779 w 1014"/>
              <a:gd name="T1" fmla="*/ 1525 h 3051"/>
              <a:gd name="T2" fmla="*/ 0 w 1014"/>
              <a:gd name="T3" fmla="*/ 3050 h 3051"/>
              <a:gd name="T4" fmla="*/ 235 w 1014"/>
              <a:gd name="T5" fmla="*/ 3050 h 3051"/>
              <a:gd name="T6" fmla="*/ 1013 w 1014"/>
              <a:gd name="T7" fmla="*/ 1525 h 3051"/>
              <a:gd name="T8" fmla="*/ 235 w 1014"/>
              <a:gd name="T9" fmla="*/ 0 h 3051"/>
              <a:gd name="T10" fmla="*/ 0 w 1014"/>
              <a:gd name="T11" fmla="*/ 0 h 3051"/>
              <a:gd name="T12" fmla="*/ 779 w 1014"/>
              <a:gd name="T13" fmla="*/ 1525 h 3051"/>
            </a:gdLst>
            <a:ahLst/>
            <a:cxnLst>
              <a:cxn ang="0">
                <a:pos x="T0" y="T1"/>
              </a:cxn>
              <a:cxn ang="0">
                <a:pos x="T2" y="T3"/>
              </a:cxn>
              <a:cxn ang="0">
                <a:pos x="T4" y="T5"/>
              </a:cxn>
              <a:cxn ang="0">
                <a:pos x="T6" y="T7"/>
              </a:cxn>
              <a:cxn ang="0">
                <a:pos x="T8" y="T9"/>
              </a:cxn>
              <a:cxn ang="0">
                <a:pos x="T10" y="T11"/>
              </a:cxn>
              <a:cxn ang="0">
                <a:pos x="T12" y="T13"/>
              </a:cxn>
            </a:cxnLst>
            <a:rect l="0" t="0" r="r" b="b"/>
            <a:pathLst>
              <a:path w="1014" h="3051">
                <a:moveTo>
                  <a:pt x="779" y="1525"/>
                </a:moveTo>
                <a:lnTo>
                  <a:pt x="0" y="3050"/>
                </a:lnTo>
                <a:lnTo>
                  <a:pt x="235" y="3050"/>
                </a:lnTo>
                <a:lnTo>
                  <a:pt x="1013" y="1525"/>
                </a:lnTo>
                <a:lnTo>
                  <a:pt x="235" y="0"/>
                </a:lnTo>
                <a:lnTo>
                  <a:pt x="0" y="0"/>
                </a:lnTo>
                <a:lnTo>
                  <a:pt x="779" y="1525"/>
                </a:lnTo>
              </a:path>
            </a:pathLst>
          </a:custGeom>
          <a:solidFill>
            <a:schemeClr val="accent3"/>
          </a:solidFill>
          <a:ln>
            <a:noFill/>
          </a:ln>
          <a:effectLst/>
        </p:spPr>
        <p:txBody>
          <a:bodyPr wrap="none" anchor="ctr"/>
          <a:lstStyle/>
          <a:p>
            <a:endParaRPr lang="en-US" sz="3266" dirty="0">
              <a:latin typeface="Open Sans Light" panose="020B0306030504020204" pitchFamily="34" charset="0"/>
            </a:endParaRPr>
          </a:p>
        </p:txBody>
      </p:sp>
      <p:sp>
        <p:nvSpPr>
          <p:cNvPr id="17" name="Freeform 13">
            <a:extLst>
              <a:ext uri="{FF2B5EF4-FFF2-40B4-BE49-F238E27FC236}">
                <a16:creationId xmlns:a16="http://schemas.microsoft.com/office/drawing/2014/main" id="{33B24E21-14DA-4E1D-9189-738A452658B8}"/>
              </a:ext>
            </a:extLst>
          </p:cNvPr>
          <p:cNvSpPr>
            <a:spLocks noChangeArrowheads="1"/>
          </p:cNvSpPr>
          <p:nvPr/>
        </p:nvSpPr>
        <p:spPr bwMode="auto">
          <a:xfrm>
            <a:off x="28366" y="3654057"/>
            <a:ext cx="1648628" cy="1696754"/>
          </a:xfrm>
          <a:custGeom>
            <a:avLst/>
            <a:gdLst>
              <a:gd name="T0" fmla="*/ 1938 w 3875"/>
              <a:gd name="T1" fmla="*/ 3876 h 3877"/>
              <a:gd name="T2" fmla="*/ 0 w 3875"/>
              <a:gd name="T3" fmla="*/ 1938 h 3877"/>
              <a:gd name="T4" fmla="*/ 1938 w 3875"/>
              <a:gd name="T5" fmla="*/ 0 h 3877"/>
              <a:gd name="T6" fmla="*/ 3874 w 3875"/>
              <a:gd name="T7" fmla="*/ 1938 h 3877"/>
              <a:gd name="T8" fmla="*/ 1938 w 3875"/>
              <a:gd name="T9" fmla="*/ 3876 h 3877"/>
            </a:gdLst>
            <a:ahLst/>
            <a:cxnLst>
              <a:cxn ang="0">
                <a:pos x="T0" y="T1"/>
              </a:cxn>
              <a:cxn ang="0">
                <a:pos x="T2" y="T3"/>
              </a:cxn>
              <a:cxn ang="0">
                <a:pos x="T4" y="T5"/>
              </a:cxn>
              <a:cxn ang="0">
                <a:pos x="T6" y="T7"/>
              </a:cxn>
              <a:cxn ang="0">
                <a:pos x="T8" y="T9"/>
              </a:cxn>
            </a:cxnLst>
            <a:rect l="0" t="0" r="r" b="b"/>
            <a:pathLst>
              <a:path w="3875" h="3877">
                <a:moveTo>
                  <a:pt x="1938" y="3876"/>
                </a:moveTo>
                <a:lnTo>
                  <a:pt x="0" y="1938"/>
                </a:lnTo>
                <a:lnTo>
                  <a:pt x="1938" y="0"/>
                </a:lnTo>
                <a:lnTo>
                  <a:pt x="3874" y="1938"/>
                </a:lnTo>
                <a:lnTo>
                  <a:pt x="1938" y="3876"/>
                </a:lnTo>
              </a:path>
            </a:pathLst>
          </a:custGeom>
          <a:solidFill>
            <a:schemeClr val="accent3">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18" name="Freeform 14">
            <a:extLst>
              <a:ext uri="{FF2B5EF4-FFF2-40B4-BE49-F238E27FC236}">
                <a16:creationId xmlns:a16="http://schemas.microsoft.com/office/drawing/2014/main" id="{633D2021-5E31-4A8D-9E79-616FC4ECD106}"/>
              </a:ext>
            </a:extLst>
          </p:cNvPr>
          <p:cNvSpPr>
            <a:spLocks noChangeArrowheads="1"/>
          </p:cNvSpPr>
          <p:nvPr/>
        </p:nvSpPr>
        <p:spPr bwMode="auto">
          <a:xfrm>
            <a:off x="193746" y="3845686"/>
            <a:ext cx="1308035" cy="1311893"/>
          </a:xfrm>
          <a:custGeom>
            <a:avLst/>
            <a:gdLst>
              <a:gd name="T0" fmla="*/ 1610 w 3220"/>
              <a:gd name="T1" fmla="*/ 3220 h 3221"/>
              <a:gd name="T2" fmla="*/ 0 w 3220"/>
              <a:gd name="T3" fmla="*/ 1610 h 3221"/>
              <a:gd name="T4" fmla="*/ 1610 w 3220"/>
              <a:gd name="T5" fmla="*/ 0 h 3221"/>
              <a:gd name="T6" fmla="*/ 3219 w 3220"/>
              <a:gd name="T7" fmla="*/ 1610 h 3221"/>
              <a:gd name="T8" fmla="*/ 1610 w 3220"/>
              <a:gd name="T9" fmla="*/ 3220 h 3221"/>
            </a:gdLst>
            <a:ahLst/>
            <a:cxnLst>
              <a:cxn ang="0">
                <a:pos x="T0" y="T1"/>
              </a:cxn>
              <a:cxn ang="0">
                <a:pos x="T2" y="T3"/>
              </a:cxn>
              <a:cxn ang="0">
                <a:pos x="T4" y="T5"/>
              </a:cxn>
              <a:cxn ang="0">
                <a:pos x="T6" y="T7"/>
              </a:cxn>
              <a:cxn ang="0">
                <a:pos x="T8" y="T9"/>
              </a:cxn>
            </a:cxnLst>
            <a:rect l="0" t="0" r="r" b="b"/>
            <a:pathLst>
              <a:path w="3220" h="3221">
                <a:moveTo>
                  <a:pt x="1610" y="3220"/>
                </a:moveTo>
                <a:lnTo>
                  <a:pt x="0" y="1610"/>
                </a:lnTo>
                <a:lnTo>
                  <a:pt x="1610" y="0"/>
                </a:lnTo>
                <a:lnTo>
                  <a:pt x="3219" y="1610"/>
                </a:lnTo>
                <a:lnTo>
                  <a:pt x="1610" y="3220"/>
                </a:lnTo>
              </a:path>
            </a:pathLst>
          </a:custGeom>
          <a:solidFill>
            <a:schemeClr val="accent3"/>
          </a:solidFill>
          <a:ln>
            <a:noFill/>
          </a:ln>
          <a:effectLst/>
        </p:spPr>
        <p:txBody>
          <a:bodyPr wrap="none" anchor="ctr"/>
          <a:lstStyle/>
          <a:p>
            <a:endParaRPr lang="en-US" sz="3266" dirty="0">
              <a:latin typeface="Open Sans Light" panose="020B0306030504020204" pitchFamily="34" charset="0"/>
            </a:endParaRPr>
          </a:p>
        </p:txBody>
      </p:sp>
      <p:sp>
        <p:nvSpPr>
          <p:cNvPr id="20" name="TextBox 46">
            <a:extLst>
              <a:ext uri="{FF2B5EF4-FFF2-40B4-BE49-F238E27FC236}">
                <a16:creationId xmlns:a16="http://schemas.microsoft.com/office/drawing/2014/main" id="{4794AFEB-6C89-4E53-96F9-B5669614CA6B}"/>
              </a:ext>
            </a:extLst>
          </p:cNvPr>
          <p:cNvSpPr txBox="1"/>
          <p:nvPr/>
        </p:nvSpPr>
        <p:spPr>
          <a:xfrm>
            <a:off x="312590" y="4042249"/>
            <a:ext cx="912975" cy="784830"/>
          </a:xfrm>
          <a:prstGeom prst="rect">
            <a:avLst/>
          </a:prstGeom>
          <a:noFill/>
        </p:spPr>
        <p:txBody>
          <a:bodyPr wrap="squar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C</a:t>
            </a:r>
          </a:p>
        </p:txBody>
      </p:sp>
      <p:sp>
        <p:nvSpPr>
          <p:cNvPr id="24" name="Rectángulo 23"/>
          <p:cNvSpPr/>
          <p:nvPr/>
        </p:nvSpPr>
        <p:spPr>
          <a:xfrm>
            <a:off x="5321796" y="393398"/>
            <a:ext cx="4944402" cy="1231106"/>
          </a:xfrm>
          <a:prstGeom prst="rect">
            <a:avLst/>
          </a:prstGeom>
        </p:spPr>
        <p:txBody>
          <a:bodyPr wrap="square">
            <a:spAutoFit/>
          </a:bodyPr>
          <a:lstStyle/>
          <a:p>
            <a:pPr algn="just"/>
            <a:r>
              <a:rPr lang="es-CO" sz="1200" dirty="0" smtClean="0">
                <a:solidFill>
                  <a:schemeClr val="tx1"/>
                </a:solidFill>
              </a:rPr>
              <a:t>El 66% </a:t>
            </a:r>
            <a:r>
              <a:rPr lang="es-CO" sz="1200" dirty="0">
                <a:solidFill>
                  <a:schemeClr val="tx1"/>
                </a:solidFill>
              </a:rPr>
              <a:t>de la comunicación vía telefonía celular, corresponde a las llamadas </a:t>
            </a:r>
            <a:r>
              <a:rPr lang="es-CO" sz="1200" dirty="0" smtClean="0">
                <a:solidFill>
                  <a:schemeClr val="tx1"/>
                </a:solidFill>
              </a:rPr>
              <a:t>recibidas, </a:t>
            </a:r>
            <a:r>
              <a:rPr lang="es-CO" sz="1200" dirty="0">
                <a:solidFill>
                  <a:schemeClr val="tx1"/>
                </a:solidFill>
              </a:rPr>
              <a:t>donde se brindó información tendiente a las fechas </a:t>
            </a:r>
            <a:r>
              <a:rPr lang="es-CO" sz="1200" dirty="0" smtClean="0">
                <a:solidFill>
                  <a:schemeClr val="tx1"/>
                </a:solidFill>
              </a:rPr>
              <a:t>de </a:t>
            </a:r>
            <a:r>
              <a:rPr lang="es-CO" sz="1200" dirty="0"/>
              <a:t>Matricula extraordinaria (Todos</a:t>
            </a:r>
            <a:r>
              <a:rPr lang="es-CO" sz="1200" dirty="0" smtClean="0"/>
              <a:t>) del 4/</a:t>
            </a:r>
            <a:r>
              <a:rPr lang="es-CO" sz="1200" dirty="0" err="1" smtClean="0"/>
              <a:t>Agos</a:t>
            </a:r>
            <a:r>
              <a:rPr lang="es-CO" sz="1200" dirty="0" smtClean="0"/>
              <a:t>/2022 al 6/</a:t>
            </a:r>
            <a:r>
              <a:rPr lang="es-CO" sz="1200" dirty="0" err="1" smtClean="0"/>
              <a:t>Agos</a:t>
            </a:r>
            <a:r>
              <a:rPr lang="es-CO" sz="1200" dirty="0"/>
              <a:t>/2022. Iniciación de </a:t>
            </a:r>
            <a:r>
              <a:rPr lang="es-CO" sz="1200" dirty="0" smtClean="0"/>
              <a:t>Clases 08/</a:t>
            </a:r>
            <a:r>
              <a:rPr lang="es-CO" sz="1200" dirty="0" err="1" smtClean="0"/>
              <a:t>Agos</a:t>
            </a:r>
            <a:r>
              <a:rPr lang="es-CO" sz="1200" dirty="0" smtClean="0"/>
              <a:t>/2022. Inducción </a:t>
            </a:r>
            <a:r>
              <a:rPr lang="es-CO" sz="1200" dirty="0"/>
              <a:t>a estudiantes nuevos (Sede y Subsede) </a:t>
            </a:r>
            <a:r>
              <a:rPr lang="es-CO" sz="1200" dirty="0" smtClean="0"/>
              <a:t>del 16/</a:t>
            </a:r>
            <a:r>
              <a:rPr lang="es-CO" sz="1200" dirty="0" err="1" smtClean="0"/>
              <a:t>Agos</a:t>
            </a:r>
            <a:r>
              <a:rPr lang="es-CO" sz="1200" dirty="0" smtClean="0"/>
              <a:t>/2022 al 19/</a:t>
            </a:r>
            <a:r>
              <a:rPr lang="es-CO" sz="1200" dirty="0" err="1" smtClean="0"/>
              <a:t>Agos</a:t>
            </a:r>
            <a:r>
              <a:rPr lang="es-CO" sz="1200" dirty="0" smtClean="0"/>
              <a:t>/2022.</a:t>
            </a:r>
            <a:endParaRPr lang="es-CO" sz="1200" dirty="0">
              <a:solidFill>
                <a:schemeClr val="tx1"/>
              </a:solidFill>
            </a:endParaRPr>
          </a:p>
        </p:txBody>
      </p:sp>
      <p:sp>
        <p:nvSpPr>
          <p:cNvPr id="31" name="Rectángulo 30"/>
          <p:cNvSpPr/>
          <p:nvPr/>
        </p:nvSpPr>
        <p:spPr>
          <a:xfrm>
            <a:off x="5750032" y="3374629"/>
            <a:ext cx="4704022" cy="1200329"/>
          </a:xfrm>
          <a:prstGeom prst="rect">
            <a:avLst/>
          </a:prstGeom>
        </p:spPr>
        <p:txBody>
          <a:bodyPr wrap="square">
            <a:spAutoFit/>
          </a:bodyPr>
          <a:lstStyle/>
          <a:p>
            <a:pPr algn="just"/>
            <a:r>
              <a:rPr lang="es-CO" sz="1200" dirty="0">
                <a:latin typeface="+mj-lt"/>
              </a:rPr>
              <a:t>Se evidencia en el mes de </a:t>
            </a:r>
            <a:r>
              <a:rPr lang="es-CO" sz="1200" dirty="0" smtClean="0">
                <a:latin typeface="+mj-lt"/>
              </a:rPr>
              <a:t>Agosto en </a:t>
            </a:r>
            <a:r>
              <a:rPr lang="es-CO" sz="1200" dirty="0">
                <a:latin typeface="+mj-lt"/>
              </a:rPr>
              <a:t>los correo electrónicos institucionales </a:t>
            </a:r>
            <a:r>
              <a:rPr lang="es-CO" sz="1200" u="sng" dirty="0" smtClean="0">
                <a:latin typeface="+mj-lt"/>
                <a:hlinkClick r:id="rId2"/>
              </a:rPr>
              <a:t>atencionalusuario@itp.edu.co</a:t>
            </a:r>
            <a:r>
              <a:rPr lang="es-CO" sz="1200" dirty="0" smtClean="0">
                <a:latin typeface="+mj-lt"/>
              </a:rPr>
              <a:t> </a:t>
            </a:r>
            <a:r>
              <a:rPr lang="es-CO" sz="1200" dirty="0">
                <a:latin typeface="+mj-lt"/>
              </a:rPr>
              <a:t>se recibieron </a:t>
            </a:r>
            <a:r>
              <a:rPr lang="es-CO" sz="1200" dirty="0" smtClean="0">
                <a:latin typeface="+mj-lt"/>
              </a:rPr>
              <a:t>250 PQRSD </a:t>
            </a:r>
            <a:r>
              <a:rPr lang="es-CO" sz="1200" dirty="0">
                <a:latin typeface="+mj-lt"/>
              </a:rPr>
              <a:t>y </a:t>
            </a:r>
            <a:r>
              <a:rPr lang="es-CO" sz="1200" dirty="0" smtClean="0">
                <a:latin typeface="+mj-lt"/>
              </a:rPr>
              <a:t>en </a:t>
            </a:r>
            <a:r>
              <a:rPr lang="es-CO" sz="1200" u="sng" dirty="0" smtClean="0">
                <a:latin typeface="+mj-lt"/>
                <a:hlinkClick r:id="rId3"/>
              </a:rPr>
              <a:t>notificacionesjudiciales@itp.edu.co</a:t>
            </a:r>
            <a:r>
              <a:rPr lang="es-CO" sz="1200" dirty="0" smtClean="0">
                <a:latin typeface="+mj-lt"/>
              </a:rPr>
              <a:t>  </a:t>
            </a:r>
            <a:r>
              <a:rPr lang="es-CO" sz="1200" dirty="0">
                <a:latin typeface="+mj-lt"/>
              </a:rPr>
              <a:t>se recibió </a:t>
            </a:r>
            <a:r>
              <a:rPr lang="es-CO" sz="1200" dirty="0" smtClean="0">
                <a:latin typeface="+mj-lt"/>
              </a:rPr>
              <a:t>2 </a:t>
            </a:r>
            <a:r>
              <a:rPr lang="es-CO" sz="1200" dirty="0">
                <a:latin typeface="+mj-lt"/>
              </a:rPr>
              <a:t>PQRSD </a:t>
            </a:r>
            <a:r>
              <a:rPr lang="es-CO" sz="1200" dirty="0" smtClean="0">
                <a:latin typeface="+mj-lt"/>
              </a:rPr>
              <a:t>así</a:t>
            </a:r>
            <a:r>
              <a:rPr lang="es-CO" sz="1200" dirty="0">
                <a:latin typeface="+mj-lt"/>
              </a:rPr>
              <a:t>: </a:t>
            </a:r>
            <a:r>
              <a:rPr lang="es-CO" sz="1200" dirty="0" smtClean="0">
                <a:latin typeface="+mj-lt"/>
              </a:rPr>
              <a:t>Audiencia inicial expediente 860013333002 2021-00092-00 y providencia que emite pronunciamiento sobre </a:t>
            </a:r>
            <a:r>
              <a:rPr lang="es-CO" sz="1200" dirty="0">
                <a:latin typeface="+mj-lt"/>
              </a:rPr>
              <a:t>excepciones </a:t>
            </a:r>
            <a:r>
              <a:rPr lang="es-CO" sz="1200" dirty="0" smtClean="0">
                <a:latin typeface="+mj-lt"/>
              </a:rPr>
              <a:t>previas expediente 52001-23-33-000-2021-00123-00 </a:t>
            </a:r>
            <a:endParaRPr lang="es-CO" sz="1200" dirty="0">
              <a:latin typeface="+mj-lt"/>
            </a:endParaRPr>
          </a:p>
        </p:txBody>
      </p:sp>
      <p:graphicFrame>
        <p:nvGraphicFramePr>
          <p:cNvPr id="3" name="Tabla 2"/>
          <p:cNvGraphicFramePr>
            <a:graphicFrameLocks noGrp="1"/>
          </p:cNvGraphicFramePr>
          <p:nvPr>
            <p:extLst>
              <p:ext uri="{D42A27DB-BD31-4B8C-83A1-F6EECF244321}">
                <p14:modId xmlns:p14="http://schemas.microsoft.com/office/powerpoint/2010/main" val="3758989714"/>
              </p:ext>
            </p:extLst>
          </p:nvPr>
        </p:nvGraphicFramePr>
        <p:xfrm>
          <a:off x="5790488" y="1609195"/>
          <a:ext cx="4191000" cy="1323975"/>
        </p:xfrm>
        <a:graphic>
          <a:graphicData uri="http://schemas.openxmlformats.org/drawingml/2006/table">
            <a:tbl>
              <a:tblPr/>
              <a:tblGrid>
                <a:gridCol w="1676400">
                  <a:extLst>
                    <a:ext uri="{9D8B030D-6E8A-4147-A177-3AD203B41FA5}">
                      <a16:colId xmlns:a16="http://schemas.microsoft.com/office/drawing/2014/main" val="680219410"/>
                    </a:ext>
                  </a:extLst>
                </a:gridCol>
                <a:gridCol w="1117600">
                  <a:extLst>
                    <a:ext uri="{9D8B030D-6E8A-4147-A177-3AD203B41FA5}">
                      <a16:colId xmlns:a16="http://schemas.microsoft.com/office/drawing/2014/main" val="3642253749"/>
                    </a:ext>
                  </a:extLst>
                </a:gridCol>
                <a:gridCol w="1397000">
                  <a:extLst>
                    <a:ext uri="{9D8B030D-6E8A-4147-A177-3AD203B41FA5}">
                      <a16:colId xmlns:a16="http://schemas.microsoft.com/office/drawing/2014/main" val="1136250920"/>
                    </a:ext>
                  </a:extLst>
                </a:gridCol>
              </a:tblGrid>
              <a:tr h="485775">
                <a:tc>
                  <a:txBody>
                    <a:bodyPr/>
                    <a:lstStyle/>
                    <a:p>
                      <a:pPr algn="ctr" rtl="0" fontAlgn="ctr"/>
                      <a:r>
                        <a:rPr lang="es-CO" sz="1400" b="1" i="0" u="none" strike="noStrike">
                          <a:solidFill>
                            <a:srgbClr val="FFFFFF"/>
                          </a:solidFill>
                          <a:effectLst/>
                          <a:latin typeface="Calibri" panose="020F0502020204030204" pitchFamily="34" charset="0"/>
                        </a:rPr>
                        <a:t>CANALES DE ATENCIÓN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algn="ctr" rtl="0" fontAlgn="ctr"/>
                      <a:r>
                        <a:rPr lang="es-CO" sz="1400" b="1" i="0" u="none" strike="noStrike" dirty="0">
                          <a:solidFill>
                            <a:srgbClr val="FFFFFF"/>
                          </a:solidFill>
                          <a:effectLst/>
                          <a:latin typeface="Calibri" panose="020F0502020204030204" pitchFamily="34" charset="0"/>
                        </a:rPr>
                        <a:t>CANTIDAD</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algn="ctr" rtl="0" fontAlgn="ctr"/>
                      <a:r>
                        <a:rPr lang="es-CO" sz="1400" b="1" i="0" u="none" strike="noStrike" dirty="0">
                          <a:solidFill>
                            <a:srgbClr val="FFFFFF"/>
                          </a:solidFill>
                          <a:effectLst/>
                          <a:latin typeface="Calibri" panose="020F0502020204030204" pitchFamily="34" charset="0"/>
                        </a:rPr>
                        <a:t>PORCENTAJE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extLst>
                  <a:ext uri="{0D108BD9-81ED-4DB2-BD59-A6C34878D82A}">
                    <a16:rowId xmlns:a16="http://schemas.microsoft.com/office/drawing/2014/main" val="3569308904"/>
                  </a:ext>
                </a:extLst>
              </a:tr>
              <a:tr h="209550">
                <a:tc>
                  <a:txBody>
                    <a:bodyPr/>
                    <a:lstStyle/>
                    <a:p>
                      <a:pPr algn="l" rtl="0" fontAlgn="ctr"/>
                      <a:r>
                        <a:rPr lang="es-CO" sz="1000" b="0" i="0" u="none" strike="noStrike">
                          <a:solidFill>
                            <a:srgbClr val="000000"/>
                          </a:solidFill>
                          <a:effectLst/>
                          <a:latin typeface="Calibri" panose="020F0502020204030204" pitchFamily="34" charset="0"/>
                        </a:rPr>
                        <a:t>LLAMADAS RECIBIDAS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t"/>
                      <a:r>
                        <a:rPr lang="es-CO" sz="1000" b="0" i="0" u="none" strike="noStrike">
                          <a:solidFill>
                            <a:srgbClr val="000000"/>
                          </a:solidFill>
                          <a:effectLst/>
                          <a:latin typeface="Arial" panose="020B0604020202020204" pitchFamily="34" charset="0"/>
                        </a:rPr>
                        <a:t>135</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s-CO" sz="1000" b="0" i="0" u="none" strike="noStrike">
                          <a:solidFill>
                            <a:srgbClr val="000000"/>
                          </a:solidFill>
                          <a:effectLst/>
                          <a:latin typeface="Arial" panose="020B0604020202020204" pitchFamily="34" charset="0"/>
                        </a:rPr>
                        <a:t>66%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1683572937"/>
                  </a:ext>
                </a:extLst>
              </a:tr>
              <a:tr h="209550">
                <a:tc>
                  <a:txBody>
                    <a:bodyPr/>
                    <a:lstStyle/>
                    <a:p>
                      <a:pPr algn="l" rtl="0" fontAlgn="ctr"/>
                      <a:r>
                        <a:rPr lang="es-CO" sz="1000" b="0" i="0" u="none" strike="noStrike">
                          <a:solidFill>
                            <a:srgbClr val="000000"/>
                          </a:solidFill>
                          <a:effectLst/>
                          <a:latin typeface="Calibri" panose="020F0502020204030204" pitchFamily="34" charset="0"/>
                        </a:rPr>
                        <a:t>LLAMADAS REALIZADAS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t"/>
                      <a:r>
                        <a:rPr lang="es-CO" sz="1000" b="0" i="0" u="none" strike="noStrike">
                          <a:solidFill>
                            <a:srgbClr val="000000"/>
                          </a:solidFill>
                          <a:effectLst/>
                          <a:latin typeface="Arial" panose="020B0604020202020204" pitchFamily="34" charset="0"/>
                        </a:rPr>
                        <a:t>52</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s-CO" sz="1000" b="0" i="0" u="none" strike="noStrike">
                          <a:solidFill>
                            <a:srgbClr val="000000"/>
                          </a:solidFill>
                          <a:effectLst/>
                          <a:latin typeface="Arial" panose="020B0604020202020204" pitchFamily="34" charset="0"/>
                        </a:rPr>
                        <a:t>25%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2565046743"/>
                  </a:ext>
                </a:extLst>
              </a:tr>
              <a:tr h="209550">
                <a:tc>
                  <a:txBody>
                    <a:bodyPr/>
                    <a:lstStyle/>
                    <a:p>
                      <a:pPr algn="l" rtl="0" fontAlgn="ctr"/>
                      <a:r>
                        <a:rPr lang="es-CO" sz="1000" b="0" i="0" u="none" strike="noStrike">
                          <a:solidFill>
                            <a:srgbClr val="000000"/>
                          </a:solidFill>
                          <a:effectLst/>
                          <a:latin typeface="Calibri" panose="020F0502020204030204" pitchFamily="34" charset="0"/>
                        </a:rPr>
                        <a:t>LLAMADAS PERDIDAS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t"/>
                      <a:r>
                        <a:rPr lang="es-CO" sz="1000" b="0" i="0" u="none" strike="noStrike" dirty="0">
                          <a:solidFill>
                            <a:srgbClr val="000000"/>
                          </a:solidFill>
                          <a:effectLst/>
                          <a:latin typeface="Arial" panose="020B0604020202020204" pitchFamily="34" charset="0"/>
                        </a:rPr>
                        <a:t>18</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s-CO" sz="1000" b="0" i="0" u="none" strike="noStrike">
                          <a:solidFill>
                            <a:srgbClr val="000000"/>
                          </a:solidFill>
                          <a:effectLst/>
                          <a:latin typeface="Arial" panose="020B0604020202020204" pitchFamily="34" charset="0"/>
                        </a:rPr>
                        <a:t>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1827896317"/>
                  </a:ext>
                </a:extLst>
              </a:tr>
              <a:tr h="209550">
                <a:tc>
                  <a:txBody>
                    <a:bodyPr/>
                    <a:lstStyle/>
                    <a:p>
                      <a:pPr algn="l" rtl="0" fontAlgn="ctr"/>
                      <a:r>
                        <a:rPr lang="es-CO" sz="1000" b="0" i="0" u="none" strike="noStrike">
                          <a:solidFill>
                            <a:srgbClr val="000000"/>
                          </a:solidFill>
                          <a:effectLst/>
                          <a:latin typeface="Calibri" panose="020F0502020204030204" pitchFamily="34" charset="0"/>
                        </a:rPr>
                        <a:t>TOTAL DE LLAMADAS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s-CO" sz="1000" b="0" i="0" u="none" strike="noStrike" dirty="0">
                          <a:solidFill>
                            <a:srgbClr val="000000"/>
                          </a:solidFill>
                          <a:effectLst/>
                          <a:latin typeface="Calibri" panose="020F0502020204030204" pitchFamily="34" charset="0"/>
                        </a:rPr>
                        <a:t>205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ctr"/>
                      <a:r>
                        <a:rPr lang="es-CO" sz="1000" b="0" i="0" u="none" strike="noStrike" dirty="0">
                          <a:solidFill>
                            <a:srgbClr val="000000"/>
                          </a:solidFill>
                          <a:effectLst/>
                          <a:latin typeface="Arial" panose="020B0604020202020204" pitchFamily="34" charset="0"/>
                        </a:rPr>
                        <a:t>100%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284535838"/>
                  </a:ext>
                </a:extLst>
              </a:tr>
            </a:tbl>
          </a:graphicData>
        </a:graphic>
      </p:graphicFrame>
      <p:graphicFrame>
        <p:nvGraphicFramePr>
          <p:cNvPr id="22" name="Gráfico 21"/>
          <p:cNvGraphicFramePr>
            <a:graphicFrameLocks/>
          </p:cNvGraphicFramePr>
          <p:nvPr>
            <p:extLst>
              <p:ext uri="{D42A27DB-BD31-4B8C-83A1-F6EECF244321}">
                <p14:modId xmlns:p14="http://schemas.microsoft.com/office/powerpoint/2010/main" val="2865917021"/>
              </p:ext>
            </p:extLst>
          </p:nvPr>
        </p:nvGraphicFramePr>
        <p:xfrm>
          <a:off x="1077935" y="457691"/>
          <a:ext cx="4638674" cy="233362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1" name="Gráfico 20"/>
          <p:cNvGraphicFramePr>
            <a:graphicFrameLocks/>
          </p:cNvGraphicFramePr>
          <p:nvPr>
            <p:extLst>
              <p:ext uri="{D42A27DB-BD31-4B8C-83A1-F6EECF244321}">
                <p14:modId xmlns:p14="http://schemas.microsoft.com/office/powerpoint/2010/main" val="3852025000"/>
              </p:ext>
            </p:extLst>
          </p:nvPr>
        </p:nvGraphicFramePr>
        <p:xfrm>
          <a:off x="1320249" y="2991104"/>
          <a:ext cx="4343401" cy="2619377"/>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 name="Tabla 1"/>
          <p:cNvGraphicFramePr>
            <a:graphicFrameLocks noGrp="1"/>
          </p:cNvGraphicFramePr>
          <p:nvPr>
            <p:extLst>
              <p:ext uri="{D42A27DB-BD31-4B8C-83A1-F6EECF244321}">
                <p14:modId xmlns:p14="http://schemas.microsoft.com/office/powerpoint/2010/main" val="1250160447"/>
              </p:ext>
            </p:extLst>
          </p:nvPr>
        </p:nvGraphicFramePr>
        <p:xfrm>
          <a:off x="5864460" y="4677012"/>
          <a:ext cx="4315356" cy="1066800"/>
        </p:xfrm>
        <a:graphic>
          <a:graphicData uri="http://schemas.openxmlformats.org/drawingml/2006/table">
            <a:tbl>
              <a:tblPr/>
              <a:tblGrid>
                <a:gridCol w="2006057">
                  <a:extLst>
                    <a:ext uri="{9D8B030D-6E8A-4147-A177-3AD203B41FA5}">
                      <a16:colId xmlns:a16="http://schemas.microsoft.com/office/drawing/2014/main" val="3615638108"/>
                    </a:ext>
                  </a:extLst>
                </a:gridCol>
                <a:gridCol w="1026355">
                  <a:extLst>
                    <a:ext uri="{9D8B030D-6E8A-4147-A177-3AD203B41FA5}">
                      <a16:colId xmlns:a16="http://schemas.microsoft.com/office/drawing/2014/main" val="2894550512"/>
                    </a:ext>
                  </a:extLst>
                </a:gridCol>
                <a:gridCol w="1282944">
                  <a:extLst>
                    <a:ext uri="{9D8B030D-6E8A-4147-A177-3AD203B41FA5}">
                      <a16:colId xmlns:a16="http://schemas.microsoft.com/office/drawing/2014/main" val="132983287"/>
                    </a:ext>
                  </a:extLst>
                </a:gridCol>
              </a:tblGrid>
              <a:tr h="247650">
                <a:tc>
                  <a:txBody>
                    <a:bodyPr/>
                    <a:lstStyle/>
                    <a:p>
                      <a:pPr algn="ctr" rtl="0" fontAlgn="ctr"/>
                      <a:r>
                        <a:rPr lang="es-CO" sz="1400" b="1" i="0" u="none" strike="noStrike">
                          <a:solidFill>
                            <a:srgbClr val="FFFFFF"/>
                          </a:solidFill>
                          <a:effectLst/>
                          <a:latin typeface="Calibri" panose="020F0502020204030204" pitchFamily="34" charset="0"/>
                        </a:rPr>
                        <a:t>CANALES DE ATENCIÓN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algn="ctr" rtl="0" fontAlgn="ctr"/>
                      <a:r>
                        <a:rPr lang="es-CO" sz="1400" b="1" i="0" u="none" strike="noStrike">
                          <a:solidFill>
                            <a:srgbClr val="FFFFFF"/>
                          </a:solidFill>
                          <a:effectLst/>
                          <a:latin typeface="Calibri" panose="020F0502020204030204" pitchFamily="34" charset="0"/>
                        </a:rPr>
                        <a:t>CANTIDAD</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algn="ctr" rtl="0" fontAlgn="ctr"/>
                      <a:r>
                        <a:rPr lang="es-CO" sz="1400" b="1" i="0" u="none" strike="noStrike">
                          <a:solidFill>
                            <a:srgbClr val="FFFFFF"/>
                          </a:solidFill>
                          <a:effectLst/>
                          <a:latin typeface="Calibri" panose="020F0502020204030204" pitchFamily="34" charset="0"/>
                        </a:rPr>
                        <a:t>PORCENTAJE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F81BD"/>
                    </a:solidFill>
                  </a:tcPr>
                </a:tc>
                <a:extLst>
                  <a:ext uri="{0D108BD9-81ED-4DB2-BD59-A6C34878D82A}">
                    <a16:rowId xmlns:a16="http://schemas.microsoft.com/office/drawing/2014/main" val="859062961"/>
                  </a:ext>
                </a:extLst>
              </a:tr>
              <a:tr h="209550">
                <a:tc>
                  <a:txBody>
                    <a:bodyPr/>
                    <a:lstStyle/>
                    <a:p>
                      <a:pPr algn="l" rtl="0" fontAlgn="ctr"/>
                      <a:r>
                        <a:rPr lang="es-CO" sz="1100" b="0" i="0" u="sng" strike="noStrike" dirty="0">
                          <a:solidFill>
                            <a:srgbClr val="0563C1"/>
                          </a:solidFill>
                          <a:effectLst/>
                          <a:latin typeface="Calibri" panose="020F0502020204030204" pitchFamily="34" charset="0"/>
                          <a:hlinkClick r:id="rId2"/>
                        </a:rPr>
                        <a:t>atencionalusuario@itp.edu.co</a:t>
                      </a:r>
                      <a:endParaRPr lang="es-CO" sz="1100" b="0" i="0" u="sng" strike="noStrike" dirty="0">
                        <a:solidFill>
                          <a:srgbClr val="0563C1"/>
                        </a:solidFill>
                        <a:effectLst/>
                        <a:latin typeface="Calibri" panose="020F0502020204030204" pitchFamily="34" charset="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t"/>
                      <a:r>
                        <a:rPr lang="es-CO" sz="1000" b="0" i="0" u="none" strike="noStrike">
                          <a:solidFill>
                            <a:srgbClr val="000000"/>
                          </a:solidFill>
                          <a:effectLst/>
                          <a:latin typeface="Arial" panose="020B0604020202020204" pitchFamily="34" charset="0"/>
                        </a:rPr>
                        <a:t>250</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r" fontAlgn="t"/>
                      <a:r>
                        <a:rPr lang="es-CO" sz="1000" b="0" i="0" u="none" strike="noStrike">
                          <a:solidFill>
                            <a:srgbClr val="000000"/>
                          </a:solidFill>
                          <a:effectLst/>
                          <a:latin typeface="Arial" panose="020B0604020202020204" pitchFamily="34" charset="0"/>
                        </a:rPr>
                        <a:t>97%</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2751595771"/>
                  </a:ext>
                </a:extLst>
              </a:tr>
              <a:tr h="400050">
                <a:tc>
                  <a:txBody>
                    <a:bodyPr/>
                    <a:lstStyle/>
                    <a:p>
                      <a:pPr algn="l" rtl="0" fontAlgn="ctr"/>
                      <a:r>
                        <a:rPr lang="es-CO" sz="1100" b="0" i="0" u="sng" strike="noStrike">
                          <a:solidFill>
                            <a:srgbClr val="0563C1"/>
                          </a:solidFill>
                          <a:effectLst/>
                          <a:latin typeface="Calibri" panose="020F0502020204030204" pitchFamily="34" charset="0"/>
                          <a:hlinkClick r:id="rId3"/>
                        </a:rPr>
                        <a:t>notificacionesjudiciales@itp.edu.co</a:t>
                      </a:r>
                      <a:endParaRPr lang="es-CO" sz="1100" b="0" i="0" u="sng" strike="noStrike">
                        <a:solidFill>
                          <a:srgbClr val="0563C1"/>
                        </a:solidFill>
                        <a:effectLst/>
                        <a:latin typeface="Calibri" panose="020F0502020204030204" pitchFamily="34" charset="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t"/>
                      <a:r>
                        <a:rPr lang="es-CO" sz="1000" b="0" i="0" u="none" strike="noStrike">
                          <a:solidFill>
                            <a:srgbClr val="000000"/>
                          </a:solidFill>
                          <a:effectLst/>
                          <a:latin typeface="Arial" panose="020B0604020202020204" pitchFamily="34" charset="0"/>
                        </a:rPr>
                        <a:t>2</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r" fontAlgn="t"/>
                      <a:r>
                        <a:rPr lang="es-CO" sz="1000" b="0" i="0" u="none" strike="noStrike">
                          <a:solidFill>
                            <a:srgbClr val="000000"/>
                          </a:solidFill>
                          <a:effectLst/>
                          <a:latin typeface="Arial" panose="020B0604020202020204" pitchFamily="34" charset="0"/>
                        </a:rPr>
                        <a:t>3%</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2733671791"/>
                  </a:ext>
                </a:extLst>
              </a:tr>
              <a:tr h="209550">
                <a:tc>
                  <a:txBody>
                    <a:bodyPr/>
                    <a:lstStyle/>
                    <a:p>
                      <a:pPr algn="l" rtl="0" fontAlgn="ctr"/>
                      <a:r>
                        <a:rPr lang="es-CO" sz="1000" b="0" i="0" u="none" strike="noStrike">
                          <a:solidFill>
                            <a:srgbClr val="000000"/>
                          </a:solidFill>
                          <a:effectLst/>
                          <a:latin typeface="Calibri" panose="020F0502020204030204" pitchFamily="34" charset="0"/>
                        </a:rPr>
                        <a:t>TOTAL VIRTUAL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ctr" rtl="0" fontAlgn="t"/>
                      <a:r>
                        <a:rPr lang="es-CO" sz="1000" b="0" i="0" u="none" strike="noStrike">
                          <a:solidFill>
                            <a:srgbClr val="000000"/>
                          </a:solidFill>
                          <a:effectLst/>
                          <a:latin typeface="Arial" panose="020B0604020202020204" pitchFamily="34" charset="0"/>
                        </a:rPr>
                        <a:t>252</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tc>
                  <a:txBody>
                    <a:bodyPr/>
                    <a:lstStyle/>
                    <a:p>
                      <a:pPr algn="r" fontAlgn="t"/>
                      <a:r>
                        <a:rPr lang="es-CO" sz="1000" b="0" i="0" u="none" strike="noStrike" dirty="0">
                          <a:solidFill>
                            <a:srgbClr val="000000"/>
                          </a:solidFill>
                          <a:effectLst/>
                          <a:latin typeface="Arial" panose="020B0604020202020204" pitchFamily="34" charset="0"/>
                        </a:rPr>
                        <a:t>100%</a:t>
                      </a:r>
                    </a:p>
                  </a:txBody>
                  <a:tcPr marL="9525" marR="9525" marT="9525"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BF7"/>
                    </a:solidFill>
                  </a:tcPr>
                </a:tc>
                <a:extLst>
                  <a:ext uri="{0D108BD9-81ED-4DB2-BD59-A6C34878D82A}">
                    <a16:rowId xmlns:a16="http://schemas.microsoft.com/office/drawing/2014/main" val="2653881312"/>
                  </a:ext>
                </a:extLst>
              </a:tr>
            </a:tbl>
          </a:graphicData>
        </a:graphic>
      </p:graphicFrame>
    </p:spTree>
    <p:extLst>
      <p:ext uri="{BB962C8B-B14F-4D97-AF65-F5344CB8AC3E}">
        <p14:creationId xmlns:p14="http://schemas.microsoft.com/office/powerpoint/2010/main" val="6426445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4">
            <a:extLst>
              <a:ext uri="{FF2B5EF4-FFF2-40B4-BE49-F238E27FC236}">
                <a16:creationId xmlns:a16="http://schemas.microsoft.com/office/drawing/2014/main" id="{CBE94ECF-D8EB-43AB-9E04-F7BAFD2CA675}"/>
              </a:ext>
            </a:extLst>
          </p:cNvPr>
          <p:cNvSpPr txBox="1"/>
          <p:nvPr/>
        </p:nvSpPr>
        <p:spPr>
          <a:xfrm>
            <a:off x="1147876" y="265309"/>
            <a:ext cx="8901288" cy="707886"/>
          </a:xfrm>
          <a:prstGeom prst="rect">
            <a:avLst/>
          </a:prstGeom>
          <a:noFill/>
        </p:spPr>
        <p:txBody>
          <a:bodyPr wrap="square" rtlCol="0">
            <a:spAutoFit/>
          </a:bodyPr>
          <a:lstStyle/>
          <a:p>
            <a:pPr algn="ctr">
              <a:buClr>
                <a:schemeClr val="lt1"/>
              </a:buClr>
              <a:buSzPts val="1800"/>
              <a:buFont typeface="Calibri"/>
              <a:buNone/>
            </a:pPr>
            <a:r>
              <a:rPr lang="es-ES" sz="2000" b="1" dirty="0" smtClean="0">
                <a:solidFill>
                  <a:schemeClr val="tx1"/>
                </a:solidFill>
                <a:latin typeface="+mn-lt"/>
                <a:ea typeface="Calibri"/>
                <a:cs typeface="Calibri"/>
                <a:sym typeface="Calibri"/>
              </a:rPr>
              <a:t>PQRSD </a:t>
            </a:r>
          </a:p>
          <a:p>
            <a:pPr algn="ctr">
              <a:buClr>
                <a:schemeClr val="lt1"/>
              </a:buClr>
              <a:buSzPts val="1800"/>
              <a:buFont typeface="Calibri"/>
              <a:buNone/>
            </a:pPr>
            <a:r>
              <a:rPr lang="es-ES" sz="2000" b="1" dirty="0" smtClean="0">
                <a:solidFill>
                  <a:schemeClr val="tx1"/>
                </a:solidFill>
                <a:latin typeface="+mn-lt"/>
                <a:ea typeface="Calibri"/>
                <a:cs typeface="Calibri"/>
                <a:sym typeface="Calibri"/>
              </a:rPr>
              <a:t>recibidas por modalidad de petición  </a:t>
            </a:r>
            <a:endParaRPr lang="es-ES" sz="2000" b="1" dirty="0">
              <a:solidFill>
                <a:schemeClr val="tx1"/>
              </a:solidFill>
              <a:latin typeface="+mn-lt"/>
              <a:ea typeface="Calibri"/>
              <a:cs typeface="Calibri"/>
              <a:sym typeface="Calibri"/>
            </a:endParaRPr>
          </a:p>
        </p:txBody>
      </p:sp>
      <p:grpSp>
        <p:nvGrpSpPr>
          <p:cNvPr id="22" name="Grupo 21"/>
          <p:cNvGrpSpPr/>
          <p:nvPr/>
        </p:nvGrpSpPr>
        <p:grpSpPr>
          <a:xfrm>
            <a:off x="455641" y="1134741"/>
            <a:ext cx="3287160" cy="1716761"/>
            <a:chOff x="780907" y="1917832"/>
            <a:chExt cx="3287160" cy="1716761"/>
          </a:xfrm>
        </p:grpSpPr>
        <p:sp>
          <p:nvSpPr>
            <p:cNvPr id="2" name="Freeform 1">
              <a:extLst>
                <a:ext uri="{FF2B5EF4-FFF2-40B4-BE49-F238E27FC236}">
                  <a16:creationId xmlns:a16="http://schemas.microsoft.com/office/drawing/2014/main" id="{ACC54A79-6517-4AD0-A7EF-0568FBC5D159}"/>
                </a:ext>
              </a:extLst>
            </p:cNvPr>
            <p:cNvSpPr>
              <a:spLocks noChangeArrowheads="1"/>
            </p:cNvSpPr>
            <p:nvPr/>
          </p:nvSpPr>
          <p:spPr bwMode="auto">
            <a:xfrm>
              <a:off x="1659163" y="1917832"/>
              <a:ext cx="2408904" cy="1716761"/>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3" name="Freeform 3">
              <a:extLst>
                <a:ext uri="{FF2B5EF4-FFF2-40B4-BE49-F238E27FC236}">
                  <a16:creationId xmlns:a16="http://schemas.microsoft.com/office/drawing/2014/main" id="{B5A2E50C-38B2-4E39-B969-A9AC3BC4E937}"/>
                </a:ext>
              </a:extLst>
            </p:cNvPr>
            <p:cNvSpPr>
              <a:spLocks noChangeArrowheads="1"/>
            </p:cNvSpPr>
            <p:nvPr/>
          </p:nvSpPr>
          <p:spPr bwMode="auto">
            <a:xfrm>
              <a:off x="780907" y="1950359"/>
              <a:ext cx="878256" cy="1168841"/>
            </a:xfrm>
            <a:custGeom>
              <a:avLst/>
              <a:gdLst>
                <a:gd name="T0" fmla="*/ 1785 w 1786"/>
                <a:gd name="T1" fmla="*/ 2218 h 2379"/>
                <a:gd name="T2" fmla="*/ 1785 w 1786"/>
                <a:gd name="T3" fmla="*/ 2218 h 2379"/>
                <a:gd name="T4" fmla="*/ 1189 w 1786"/>
                <a:gd name="T5" fmla="*/ 2378 h 2379"/>
                <a:gd name="T6" fmla="*/ 1189 w 1786"/>
                <a:gd name="T7" fmla="*/ 2378 h 2379"/>
                <a:gd name="T8" fmla="*/ 0 w 1786"/>
                <a:gd name="T9" fmla="*/ 1189 h 2379"/>
                <a:gd name="T10" fmla="*/ 0 w 1786"/>
                <a:gd name="T11" fmla="*/ 1189 h 2379"/>
                <a:gd name="T12" fmla="*/ 1189 w 1786"/>
                <a:gd name="T13" fmla="*/ 0 h 2379"/>
                <a:gd name="T14" fmla="*/ 1189 w 1786"/>
                <a:gd name="T15" fmla="*/ 0 h 2379"/>
                <a:gd name="T16" fmla="*/ 1785 w 1786"/>
                <a:gd name="T17" fmla="*/ 160 h 2379"/>
                <a:gd name="T18" fmla="*/ 1785 w 1786"/>
                <a:gd name="T19" fmla="*/ 2218 h 2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86" h="2379">
                  <a:moveTo>
                    <a:pt x="1785" y="2218"/>
                  </a:moveTo>
                  <a:lnTo>
                    <a:pt x="1785" y="2218"/>
                  </a:lnTo>
                  <a:cubicBezTo>
                    <a:pt x="1612" y="2316"/>
                    <a:pt x="1403" y="2378"/>
                    <a:pt x="1189" y="2378"/>
                  </a:cubicBezTo>
                  <a:lnTo>
                    <a:pt x="1189" y="2378"/>
                  </a:lnTo>
                  <a:cubicBezTo>
                    <a:pt x="532" y="2378"/>
                    <a:pt x="0" y="1846"/>
                    <a:pt x="0" y="1189"/>
                  </a:cubicBezTo>
                  <a:lnTo>
                    <a:pt x="0" y="1189"/>
                  </a:lnTo>
                  <a:cubicBezTo>
                    <a:pt x="0" y="532"/>
                    <a:pt x="532" y="0"/>
                    <a:pt x="1189" y="0"/>
                  </a:cubicBezTo>
                  <a:lnTo>
                    <a:pt x="1189" y="0"/>
                  </a:lnTo>
                  <a:cubicBezTo>
                    <a:pt x="1406" y="0"/>
                    <a:pt x="1610" y="59"/>
                    <a:pt x="1785" y="160"/>
                  </a:cubicBezTo>
                  <a:lnTo>
                    <a:pt x="1785" y="2218"/>
                  </a:lnTo>
                </a:path>
              </a:pathLst>
            </a:custGeom>
            <a:solidFill>
              <a:schemeClr val="accent1"/>
            </a:solidFill>
            <a:ln>
              <a:noFill/>
            </a:ln>
            <a:effectLst/>
          </p:spPr>
          <p:txBody>
            <a:bodyPr wrap="none" anchor="ctr"/>
            <a:lstStyle/>
            <a:p>
              <a:endParaRPr lang="en-US" sz="3266" dirty="0">
                <a:latin typeface="Open Sans Light" panose="020B0306030504020204" pitchFamily="34" charset="0"/>
              </a:endParaRPr>
            </a:p>
          </p:txBody>
        </p:sp>
        <p:sp>
          <p:nvSpPr>
            <p:cNvPr id="16" name="TextBox 19">
              <a:extLst>
                <a:ext uri="{FF2B5EF4-FFF2-40B4-BE49-F238E27FC236}">
                  <a16:creationId xmlns:a16="http://schemas.microsoft.com/office/drawing/2014/main" id="{CABB8CDE-52B6-4869-943A-E9A31A1A0B9F}"/>
                </a:ext>
              </a:extLst>
            </p:cNvPr>
            <p:cNvSpPr txBox="1"/>
            <p:nvPr/>
          </p:nvSpPr>
          <p:spPr>
            <a:xfrm>
              <a:off x="1027491" y="2199131"/>
              <a:ext cx="505268" cy="1154162"/>
            </a:xfrm>
            <a:prstGeom prst="rect">
              <a:avLst/>
            </a:prstGeom>
            <a:noFill/>
          </p:spPr>
          <p:txBody>
            <a:bodyPr wrap="none" rtlCol="0" anchor="ctr">
              <a:spAutoFit/>
            </a:bodyPr>
            <a:lstStyle/>
            <a:p>
              <a:pPr algn="r"/>
              <a:r>
                <a:rPr lang="en-US" sz="6900" b="1" dirty="0">
                  <a:solidFill>
                    <a:schemeClr val="accent1">
                      <a:lumMod val="50000"/>
                    </a:schemeClr>
                  </a:solidFill>
                  <a:latin typeface="Poppins SemiBold" pitchFamily="2" charset="77"/>
                  <a:ea typeface="League Spartan" charset="0"/>
                  <a:cs typeface="Poppins SemiBold" pitchFamily="2" charset="77"/>
                </a:rPr>
                <a:t>1</a:t>
              </a:r>
            </a:p>
          </p:txBody>
        </p:sp>
        <p:sp>
          <p:nvSpPr>
            <p:cNvPr id="23" name="Subtitle 2">
              <a:extLst>
                <a:ext uri="{FF2B5EF4-FFF2-40B4-BE49-F238E27FC236}">
                  <a16:creationId xmlns:a16="http://schemas.microsoft.com/office/drawing/2014/main" id="{17E8788B-BB4B-4B6B-90BC-C204B2AAD379}"/>
                </a:ext>
              </a:extLst>
            </p:cNvPr>
            <p:cNvSpPr txBox="1">
              <a:spLocks/>
            </p:cNvSpPr>
            <p:nvPr/>
          </p:nvSpPr>
          <p:spPr>
            <a:xfrm>
              <a:off x="1938930" y="2532709"/>
              <a:ext cx="1854658" cy="109876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400" b="1" kern="0" dirty="0">
                  <a:solidFill>
                    <a:schemeClr val="tx1"/>
                  </a:solidFill>
                  <a:latin typeface="Calibri"/>
                  <a:ea typeface="Calibri"/>
                  <a:cs typeface="Calibri"/>
                  <a:sym typeface="Calibri"/>
                </a:rPr>
                <a:t>PETICIONES DE </a:t>
              </a:r>
              <a:r>
                <a:rPr lang="es-CO" sz="1400" b="1" kern="0" dirty="0" smtClean="0">
                  <a:solidFill>
                    <a:schemeClr val="tx1"/>
                  </a:solidFill>
                  <a:latin typeface="Calibri"/>
                  <a:ea typeface="Calibri"/>
                  <a:cs typeface="Calibri"/>
                  <a:sym typeface="Calibri"/>
                </a:rPr>
                <a:t>INFORMACION</a:t>
              </a:r>
            </a:p>
            <a:p>
              <a:pPr lvl="0" defTabSz="914400">
                <a:lnSpc>
                  <a:spcPct val="90000"/>
                </a:lnSpc>
                <a:spcBef>
                  <a:spcPts val="0"/>
                </a:spcBef>
                <a:buClrTx/>
                <a:defRPr/>
              </a:pPr>
              <a:r>
                <a:rPr lang="es-CO" sz="1600" b="1" dirty="0">
                  <a:solidFill>
                    <a:srgbClr val="000000"/>
                  </a:solidFill>
                  <a:latin typeface="Calibri" panose="020F0502020204030204" pitchFamily="34" charset="0"/>
                </a:rPr>
                <a:t>48</a:t>
              </a:r>
            </a:p>
            <a:p>
              <a:pPr lvl="0" defTabSz="914400">
                <a:lnSpc>
                  <a:spcPct val="90000"/>
                </a:lnSpc>
                <a:spcBef>
                  <a:spcPts val="0"/>
                </a:spcBef>
                <a:buClrTx/>
                <a:defRPr/>
              </a:pPr>
              <a:r>
                <a:rPr lang="es-CO" sz="1600" b="1" dirty="0">
                  <a:solidFill>
                    <a:srgbClr val="000000"/>
                  </a:solidFill>
                  <a:latin typeface="Arial" panose="020B0604020202020204" pitchFamily="34" charset="0"/>
                </a:rPr>
                <a:t>14%</a:t>
              </a:r>
            </a:p>
            <a:p>
              <a:pPr lvl="0" defTabSz="914400">
                <a:lnSpc>
                  <a:spcPct val="90000"/>
                </a:lnSpc>
                <a:spcBef>
                  <a:spcPts val="0"/>
                </a:spcBef>
                <a:buClrTx/>
                <a:defRPr/>
              </a:pPr>
              <a:r>
                <a:rPr lang="es-CO" sz="1600" dirty="0" smtClean="0"/>
                <a:t>  </a:t>
              </a:r>
              <a:endParaRPr kumimoji="0" lang="es-CO"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sp>
        <p:nvSpPr>
          <p:cNvPr id="10" name="Freeform 4">
            <a:extLst>
              <a:ext uri="{FF2B5EF4-FFF2-40B4-BE49-F238E27FC236}">
                <a16:creationId xmlns:a16="http://schemas.microsoft.com/office/drawing/2014/main" id="{47EE9595-8053-4D3F-B95C-8C3F830BD37D}"/>
              </a:ext>
            </a:extLst>
          </p:cNvPr>
          <p:cNvSpPr>
            <a:spLocks noChangeArrowheads="1"/>
          </p:cNvSpPr>
          <p:nvPr/>
        </p:nvSpPr>
        <p:spPr bwMode="auto">
          <a:xfrm>
            <a:off x="4610241" y="1169669"/>
            <a:ext cx="2408904" cy="1716761"/>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11" name="Freeform 6">
            <a:extLst>
              <a:ext uri="{FF2B5EF4-FFF2-40B4-BE49-F238E27FC236}">
                <a16:creationId xmlns:a16="http://schemas.microsoft.com/office/drawing/2014/main" id="{0493ED3D-50FF-4D52-8C34-6A1D5377D4FD}"/>
              </a:ext>
            </a:extLst>
          </p:cNvPr>
          <p:cNvSpPr>
            <a:spLocks noChangeArrowheads="1"/>
          </p:cNvSpPr>
          <p:nvPr/>
        </p:nvSpPr>
        <p:spPr bwMode="auto">
          <a:xfrm>
            <a:off x="4022568" y="1355371"/>
            <a:ext cx="587672" cy="1175345"/>
          </a:xfrm>
          <a:custGeom>
            <a:avLst/>
            <a:gdLst>
              <a:gd name="T0" fmla="*/ 1194 w 1195"/>
              <a:gd name="T1" fmla="*/ 2388 h 2389"/>
              <a:gd name="T2" fmla="*/ 1194 w 1195"/>
              <a:gd name="T3" fmla="*/ 2388 h 2389"/>
              <a:gd name="T4" fmla="*/ 0 w 1195"/>
              <a:gd name="T5" fmla="*/ 1194 h 2389"/>
              <a:gd name="T6" fmla="*/ 0 w 1195"/>
              <a:gd name="T7" fmla="*/ 1194 h 2389"/>
              <a:gd name="T8" fmla="*/ 1194 w 1195"/>
              <a:gd name="T9" fmla="*/ 0 h 2389"/>
              <a:gd name="T10" fmla="*/ 1194 w 1195"/>
              <a:gd name="T11" fmla="*/ 2388 h 2389"/>
            </a:gdLst>
            <a:ahLst/>
            <a:cxnLst>
              <a:cxn ang="0">
                <a:pos x="T0" y="T1"/>
              </a:cxn>
              <a:cxn ang="0">
                <a:pos x="T2" y="T3"/>
              </a:cxn>
              <a:cxn ang="0">
                <a:pos x="T4" y="T5"/>
              </a:cxn>
              <a:cxn ang="0">
                <a:pos x="T6" y="T7"/>
              </a:cxn>
              <a:cxn ang="0">
                <a:pos x="T8" y="T9"/>
              </a:cxn>
              <a:cxn ang="0">
                <a:pos x="T10" y="T11"/>
              </a:cxn>
            </a:cxnLst>
            <a:rect l="0" t="0" r="r" b="b"/>
            <a:pathLst>
              <a:path w="1195" h="2389">
                <a:moveTo>
                  <a:pt x="1194" y="2388"/>
                </a:moveTo>
                <a:lnTo>
                  <a:pt x="1194" y="2388"/>
                </a:lnTo>
                <a:cubicBezTo>
                  <a:pt x="535" y="2388"/>
                  <a:pt x="0" y="1853"/>
                  <a:pt x="0" y="1194"/>
                </a:cubicBezTo>
                <a:lnTo>
                  <a:pt x="0" y="1194"/>
                </a:lnTo>
                <a:cubicBezTo>
                  <a:pt x="0" y="535"/>
                  <a:pt x="535" y="0"/>
                  <a:pt x="1194" y="0"/>
                </a:cubicBezTo>
                <a:lnTo>
                  <a:pt x="1194" y="2388"/>
                </a:lnTo>
              </a:path>
            </a:pathLst>
          </a:custGeom>
          <a:solidFill>
            <a:schemeClr val="accent2"/>
          </a:solidFill>
          <a:ln>
            <a:noFill/>
          </a:ln>
          <a:effectLst/>
        </p:spPr>
        <p:txBody>
          <a:bodyPr wrap="none" anchor="ctr"/>
          <a:lstStyle/>
          <a:p>
            <a:endParaRPr lang="en-US" sz="3266" dirty="0">
              <a:latin typeface="Open Sans Light" panose="020B0306030504020204" pitchFamily="34" charset="0"/>
            </a:endParaRPr>
          </a:p>
        </p:txBody>
      </p:sp>
      <p:sp>
        <p:nvSpPr>
          <p:cNvPr id="18" name="TextBox 21">
            <a:extLst>
              <a:ext uri="{FF2B5EF4-FFF2-40B4-BE49-F238E27FC236}">
                <a16:creationId xmlns:a16="http://schemas.microsoft.com/office/drawing/2014/main" id="{EED0BD1C-BB58-45A8-80DA-294A9AEBC031}"/>
              </a:ext>
            </a:extLst>
          </p:cNvPr>
          <p:cNvSpPr txBox="1"/>
          <p:nvPr/>
        </p:nvSpPr>
        <p:spPr>
          <a:xfrm>
            <a:off x="4027595" y="1348322"/>
            <a:ext cx="692818" cy="1154162"/>
          </a:xfrm>
          <a:prstGeom prst="rect">
            <a:avLst/>
          </a:prstGeom>
          <a:noFill/>
        </p:spPr>
        <p:txBody>
          <a:bodyPr wrap="none" rtlCol="0" anchor="ctr">
            <a:spAutoFit/>
          </a:bodyPr>
          <a:lstStyle/>
          <a:p>
            <a:pPr algn="r"/>
            <a:r>
              <a:rPr lang="en-US" sz="6900" b="1" dirty="0">
                <a:solidFill>
                  <a:schemeClr val="accent2">
                    <a:lumMod val="50000"/>
                  </a:schemeClr>
                </a:solidFill>
                <a:latin typeface="Poppins SemiBold" pitchFamily="2" charset="77"/>
                <a:ea typeface="League Spartan" charset="0"/>
                <a:cs typeface="Poppins SemiBold" pitchFamily="2" charset="77"/>
              </a:rPr>
              <a:t>2</a:t>
            </a:r>
          </a:p>
        </p:txBody>
      </p:sp>
      <p:sp>
        <p:nvSpPr>
          <p:cNvPr id="25" name="Subtitle 2">
            <a:extLst>
              <a:ext uri="{FF2B5EF4-FFF2-40B4-BE49-F238E27FC236}">
                <a16:creationId xmlns:a16="http://schemas.microsoft.com/office/drawing/2014/main" id="{1FFD9365-C691-452E-B625-5E86CD0A3EE2}"/>
              </a:ext>
            </a:extLst>
          </p:cNvPr>
          <p:cNvSpPr txBox="1">
            <a:spLocks/>
          </p:cNvSpPr>
          <p:nvPr/>
        </p:nvSpPr>
        <p:spPr>
          <a:xfrm>
            <a:off x="4774744" y="1784546"/>
            <a:ext cx="2113145" cy="101566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400" b="1" kern="0" dirty="0">
                <a:solidFill>
                  <a:schemeClr val="tx1"/>
                </a:solidFill>
                <a:latin typeface="Calibri"/>
                <a:ea typeface="Calibri"/>
                <a:cs typeface="Calibri"/>
                <a:sym typeface="Calibri"/>
              </a:rPr>
              <a:t>PETICIONES DE </a:t>
            </a:r>
            <a:endParaRPr lang="es-CO" sz="1400" b="1" kern="0" dirty="0" smtClean="0">
              <a:solidFill>
                <a:schemeClr val="tx1"/>
              </a:solidFill>
              <a:latin typeface="Calibri"/>
              <a:ea typeface="Calibri"/>
              <a:cs typeface="Calibri"/>
              <a:sym typeface="Calibri"/>
            </a:endParaRPr>
          </a:p>
          <a:p>
            <a:pPr lvl="0" defTabSz="914400">
              <a:lnSpc>
                <a:spcPct val="90000"/>
              </a:lnSpc>
              <a:spcBef>
                <a:spcPts val="0"/>
              </a:spcBef>
              <a:buClrTx/>
              <a:defRPr/>
            </a:pPr>
            <a:r>
              <a:rPr lang="es-CO" sz="1400" b="1" kern="0" dirty="0" smtClean="0">
                <a:solidFill>
                  <a:schemeClr val="tx1"/>
                </a:solidFill>
                <a:latin typeface="Calibri"/>
                <a:ea typeface="Calibri"/>
                <a:cs typeface="Calibri"/>
                <a:sym typeface="Calibri"/>
              </a:rPr>
              <a:t>  INTERES </a:t>
            </a:r>
          </a:p>
          <a:p>
            <a:pPr lvl="0" defTabSz="914400">
              <a:lnSpc>
                <a:spcPct val="90000"/>
              </a:lnSpc>
              <a:spcBef>
                <a:spcPts val="0"/>
              </a:spcBef>
              <a:buClrTx/>
              <a:defRPr/>
            </a:pPr>
            <a:r>
              <a:rPr lang="es-CO" sz="1400" b="1" kern="0" dirty="0">
                <a:solidFill>
                  <a:schemeClr val="tx1"/>
                </a:solidFill>
                <a:latin typeface="Calibri"/>
                <a:ea typeface="Calibri"/>
                <a:cs typeface="Calibri"/>
                <a:sym typeface="Calibri"/>
              </a:rPr>
              <a:t> </a:t>
            </a:r>
            <a:r>
              <a:rPr lang="es-CO" sz="1400" b="1" kern="0" dirty="0" smtClean="0">
                <a:solidFill>
                  <a:schemeClr val="tx1"/>
                </a:solidFill>
                <a:latin typeface="Calibri"/>
                <a:ea typeface="Calibri"/>
                <a:cs typeface="Calibri"/>
                <a:sym typeface="Calibri"/>
              </a:rPr>
              <a:t>           PARTICULAR</a:t>
            </a:r>
            <a:r>
              <a:rPr lang="es-CO" sz="1400" b="1" kern="0" dirty="0">
                <a:solidFill>
                  <a:schemeClr val="tx1"/>
                </a:solidFill>
                <a:latin typeface="Calibri"/>
                <a:ea typeface="Calibri"/>
                <a:cs typeface="Calibri"/>
                <a:sym typeface="Calibri"/>
              </a:rPr>
              <a:t>	</a:t>
            </a:r>
            <a:endParaRPr lang="es-CO" sz="1400" b="1" kern="0" dirty="0" smtClean="0">
              <a:solidFill>
                <a:schemeClr val="tx1"/>
              </a:solidFill>
              <a:latin typeface="Calibri"/>
              <a:ea typeface="Calibri"/>
              <a:cs typeface="Calibri"/>
              <a:sym typeface="Calibri"/>
            </a:endParaRPr>
          </a:p>
          <a:p>
            <a:pPr lvl="0" defTabSz="914400">
              <a:lnSpc>
                <a:spcPct val="90000"/>
              </a:lnSpc>
              <a:spcBef>
                <a:spcPts val="0"/>
              </a:spcBef>
              <a:buClrTx/>
              <a:defRPr/>
            </a:pPr>
            <a:r>
              <a:rPr lang="es-CO" sz="1400" kern="0" dirty="0" smtClean="0">
                <a:solidFill>
                  <a:schemeClr val="tx1"/>
                </a:solidFill>
                <a:latin typeface="Calibri"/>
                <a:ea typeface="Calibri"/>
                <a:cs typeface="Calibri"/>
                <a:sym typeface="Calibri"/>
              </a:rPr>
              <a:t>      </a:t>
            </a:r>
            <a:r>
              <a:rPr lang="es-CO" sz="1400" dirty="0">
                <a:solidFill>
                  <a:srgbClr val="000000"/>
                </a:solidFill>
                <a:latin typeface="Arial" panose="020B0604020202020204" pitchFamily="34" charset="0"/>
              </a:rPr>
              <a:t>285</a:t>
            </a:r>
            <a:r>
              <a:rPr lang="es-CO" sz="1400" dirty="0"/>
              <a:t> </a:t>
            </a:r>
            <a:r>
              <a:rPr lang="es-CO" sz="1400" dirty="0" smtClean="0"/>
              <a:t> </a:t>
            </a:r>
            <a:r>
              <a:rPr lang="es-CO" sz="1400" b="1" kern="0" dirty="0">
                <a:solidFill>
                  <a:schemeClr val="tx1"/>
                </a:solidFill>
                <a:latin typeface="Calibri"/>
                <a:ea typeface="Calibri"/>
                <a:cs typeface="Calibri"/>
                <a:sym typeface="Calibri"/>
              </a:rPr>
              <a:t>	</a:t>
            </a:r>
            <a:endParaRPr lang="es-CO" sz="1400" b="1" kern="0" dirty="0" smtClean="0">
              <a:solidFill>
                <a:schemeClr val="tx1"/>
              </a:solidFill>
              <a:latin typeface="Calibri"/>
              <a:ea typeface="Calibri"/>
              <a:cs typeface="Calibri"/>
              <a:sym typeface="Calibri"/>
            </a:endParaRPr>
          </a:p>
          <a:p>
            <a:pPr lvl="0" defTabSz="914400">
              <a:lnSpc>
                <a:spcPct val="90000"/>
              </a:lnSpc>
              <a:spcBef>
                <a:spcPts val="0"/>
              </a:spcBef>
              <a:buClrTx/>
              <a:defRPr/>
            </a:pPr>
            <a:r>
              <a:rPr lang="es-CO" sz="1400" dirty="0">
                <a:solidFill>
                  <a:srgbClr val="000000"/>
                </a:solidFill>
                <a:latin typeface="Arial" panose="020B0604020202020204" pitchFamily="34" charset="0"/>
              </a:rPr>
              <a:t>81%</a:t>
            </a:r>
            <a:r>
              <a:rPr lang="es-CO" sz="1400" dirty="0"/>
              <a:t> </a:t>
            </a:r>
            <a:r>
              <a:rPr lang="es-CO" sz="1400" b="1" dirty="0" smtClean="0"/>
              <a:t>  </a:t>
            </a:r>
            <a:endParaRPr lang="es-CO" sz="1400" b="1" kern="0" dirty="0">
              <a:solidFill>
                <a:schemeClr val="tx1"/>
              </a:solidFill>
              <a:latin typeface="Calibri"/>
              <a:ea typeface="Calibri"/>
              <a:cs typeface="Calibri"/>
              <a:sym typeface="Calibri"/>
            </a:endParaRPr>
          </a:p>
        </p:txBody>
      </p:sp>
      <p:grpSp>
        <p:nvGrpSpPr>
          <p:cNvPr id="28" name="Grupo 27"/>
          <p:cNvGrpSpPr/>
          <p:nvPr/>
        </p:nvGrpSpPr>
        <p:grpSpPr>
          <a:xfrm>
            <a:off x="7345514" y="1169669"/>
            <a:ext cx="3171328" cy="1716761"/>
            <a:chOff x="7932443" y="1668904"/>
            <a:chExt cx="3171328" cy="1716761"/>
          </a:xfrm>
        </p:grpSpPr>
        <p:sp>
          <p:nvSpPr>
            <p:cNvPr id="6" name="Freeform 7">
              <a:extLst>
                <a:ext uri="{FF2B5EF4-FFF2-40B4-BE49-F238E27FC236}">
                  <a16:creationId xmlns:a16="http://schemas.microsoft.com/office/drawing/2014/main" id="{4E8EA2AD-9D73-4D17-BC66-15AAC41E61D0}"/>
                </a:ext>
              </a:extLst>
            </p:cNvPr>
            <p:cNvSpPr>
              <a:spLocks noChangeArrowheads="1"/>
            </p:cNvSpPr>
            <p:nvPr/>
          </p:nvSpPr>
          <p:spPr bwMode="auto">
            <a:xfrm>
              <a:off x="8681500" y="1668904"/>
              <a:ext cx="2408904" cy="1716761"/>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7" name="Freeform 9">
              <a:extLst>
                <a:ext uri="{FF2B5EF4-FFF2-40B4-BE49-F238E27FC236}">
                  <a16:creationId xmlns:a16="http://schemas.microsoft.com/office/drawing/2014/main" id="{0FC6F0CB-2C07-4833-9AF5-74B0B1B94BD1}"/>
                </a:ext>
              </a:extLst>
            </p:cNvPr>
            <p:cNvSpPr>
              <a:spLocks noChangeArrowheads="1"/>
            </p:cNvSpPr>
            <p:nvPr/>
          </p:nvSpPr>
          <p:spPr bwMode="auto">
            <a:xfrm>
              <a:off x="7966240" y="1917832"/>
              <a:ext cx="728628" cy="1099448"/>
            </a:xfrm>
            <a:custGeom>
              <a:avLst/>
              <a:gdLst>
                <a:gd name="T0" fmla="*/ 1481 w 1482"/>
                <a:gd name="T1" fmla="*/ 2174 h 2237"/>
                <a:gd name="T2" fmla="*/ 1481 w 1482"/>
                <a:gd name="T3" fmla="*/ 2174 h 2237"/>
                <a:gd name="T4" fmla="*/ 1118 w 1482"/>
                <a:gd name="T5" fmla="*/ 2236 h 2237"/>
                <a:gd name="T6" fmla="*/ 1118 w 1482"/>
                <a:gd name="T7" fmla="*/ 2236 h 2237"/>
                <a:gd name="T8" fmla="*/ 0 w 1482"/>
                <a:gd name="T9" fmla="*/ 1118 h 2237"/>
                <a:gd name="T10" fmla="*/ 0 w 1482"/>
                <a:gd name="T11" fmla="*/ 1118 h 2237"/>
                <a:gd name="T12" fmla="*/ 1118 w 1482"/>
                <a:gd name="T13" fmla="*/ 0 h 2237"/>
                <a:gd name="T14" fmla="*/ 1118 w 1482"/>
                <a:gd name="T15" fmla="*/ 0 h 2237"/>
                <a:gd name="T16" fmla="*/ 1481 w 1482"/>
                <a:gd name="T17" fmla="*/ 60 h 2237"/>
                <a:gd name="T18" fmla="*/ 1481 w 1482"/>
                <a:gd name="T19" fmla="*/ 2174 h 2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82" h="2237">
                  <a:moveTo>
                    <a:pt x="1481" y="2174"/>
                  </a:moveTo>
                  <a:lnTo>
                    <a:pt x="1481" y="2174"/>
                  </a:lnTo>
                  <a:cubicBezTo>
                    <a:pt x="1367" y="2214"/>
                    <a:pt x="1243" y="2236"/>
                    <a:pt x="1118" y="2236"/>
                  </a:cubicBezTo>
                  <a:lnTo>
                    <a:pt x="1118" y="2236"/>
                  </a:lnTo>
                  <a:cubicBezTo>
                    <a:pt x="500" y="2236"/>
                    <a:pt x="0" y="1735"/>
                    <a:pt x="0" y="1118"/>
                  </a:cubicBezTo>
                  <a:lnTo>
                    <a:pt x="0" y="1118"/>
                  </a:lnTo>
                  <a:cubicBezTo>
                    <a:pt x="0" y="500"/>
                    <a:pt x="500" y="0"/>
                    <a:pt x="1118" y="0"/>
                  </a:cubicBezTo>
                  <a:lnTo>
                    <a:pt x="1118" y="0"/>
                  </a:lnTo>
                  <a:cubicBezTo>
                    <a:pt x="1245" y="0"/>
                    <a:pt x="1368" y="21"/>
                    <a:pt x="1481" y="60"/>
                  </a:cubicBezTo>
                  <a:lnTo>
                    <a:pt x="1481" y="2174"/>
                  </a:lnTo>
                </a:path>
              </a:pathLst>
            </a:custGeom>
            <a:solidFill>
              <a:schemeClr val="accent3"/>
            </a:solidFill>
            <a:ln>
              <a:noFill/>
            </a:ln>
            <a:effectLst/>
          </p:spPr>
          <p:txBody>
            <a:bodyPr wrap="none" anchor="ctr"/>
            <a:lstStyle/>
            <a:p>
              <a:endParaRPr lang="en-US" sz="3266" dirty="0">
                <a:latin typeface="Open Sans Light" panose="020B0306030504020204" pitchFamily="34" charset="0"/>
              </a:endParaRPr>
            </a:p>
          </p:txBody>
        </p:sp>
        <p:sp>
          <p:nvSpPr>
            <p:cNvPr id="20" name="TextBox 23">
              <a:extLst>
                <a:ext uri="{FF2B5EF4-FFF2-40B4-BE49-F238E27FC236}">
                  <a16:creationId xmlns:a16="http://schemas.microsoft.com/office/drawing/2014/main" id="{E1B19456-24B4-409B-921B-885C6B1E9723}"/>
                </a:ext>
              </a:extLst>
            </p:cNvPr>
            <p:cNvSpPr txBox="1"/>
            <p:nvPr/>
          </p:nvSpPr>
          <p:spPr>
            <a:xfrm>
              <a:off x="7932443" y="1958989"/>
              <a:ext cx="715260" cy="1154162"/>
            </a:xfrm>
            <a:prstGeom prst="rect">
              <a:avLst/>
            </a:prstGeom>
            <a:noFill/>
          </p:spPr>
          <p:txBody>
            <a:bodyPr wrap="none" rtlCol="0" anchor="ctr">
              <a:spAutoFit/>
            </a:bodyPr>
            <a:lstStyle/>
            <a:p>
              <a:pPr algn="r"/>
              <a:r>
                <a:rPr lang="en-US" sz="6900" b="1" dirty="0">
                  <a:solidFill>
                    <a:schemeClr val="accent3">
                      <a:lumMod val="50000"/>
                    </a:schemeClr>
                  </a:solidFill>
                  <a:latin typeface="Poppins SemiBold" pitchFamily="2" charset="77"/>
                  <a:ea typeface="League Spartan" charset="0"/>
                  <a:cs typeface="Poppins SemiBold" pitchFamily="2" charset="77"/>
                </a:rPr>
                <a:t>3</a:t>
              </a:r>
            </a:p>
          </p:txBody>
        </p:sp>
        <p:sp>
          <p:nvSpPr>
            <p:cNvPr id="27" name="Subtitle 2">
              <a:extLst>
                <a:ext uri="{FF2B5EF4-FFF2-40B4-BE49-F238E27FC236}">
                  <a16:creationId xmlns:a16="http://schemas.microsoft.com/office/drawing/2014/main" id="{3B9CA683-ADE5-4933-863E-5D36955C4BB2}"/>
                </a:ext>
              </a:extLst>
            </p:cNvPr>
            <p:cNvSpPr txBox="1">
              <a:spLocks/>
            </p:cNvSpPr>
            <p:nvPr/>
          </p:nvSpPr>
          <p:spPr>
            <a:xfrm>
              <a:off x="8852867" y="2230866"/>
              <a:ext cx="2250904" cy="65556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ES" sz="1600" b="1" kern="0" dirty="0" smtClean="0">
                  <a:solidFill>
                    <a:schemeClr val="tx1"/>
                  </a:solidFill>
                  <a:latin typeface="Calibri"/>
                  <a:ea typeface="Calibri"/>
                  <a:cs typeface="Calibri"/>
                  <a:sym typeface="Calibri"/>
                </a:rPr>
                <a:t>   </a:t>
              </a:r>
              <a:r>
                <a:rPr lang="es-ES" sz="1400" b="1" kern="0" dirty="0" smtClean="0">
                  <a:solidFill>
                    <a:schemeClr val="tx1"/>
                  </a:solidFill>
                  <a:latin typeface="Calibri"/>
                  <a:ea typeface="Calibri"/>
                  <a:cs typeface="Calibri"/>
                  <a:sym typeface="Calibri"/>
                </a:rPr>
                <a:t>QUEJAS </a:t>
              </a:r>
              <a:r>
                <a:rPr lang="es-ES" sz="1400" b="1" kern="0" dirty="0">
                  <a:solidFill>
                    <a:schemeClr val="tx1"/>
                  </a:solidFill>
                  <a:latin typeface="Calibri"/>
                  <a:ea typeface="Calibri"/>
                  <a:cs typeface="Calibri"/>
                  <a:sym typeface="Calibri"/>
                </a:rPr>
                <a:t>	</a:t>
              </a:r>
              <a:endParaRPr lang="es-ES" sz="1400" b="1" kern="0" dirty="0" smtClean="0">
                <a:solidFill>
                  <a:schemeClr val="tx1"/>
                </a:solidFill>
                <a:latin typeface="Calibri"/>
                <a:ea typeface="Calibri"/>
                <a:cs typeface="Calibri"/>
                <a:sym typeface="Calibri"/>
              </a:endParaRPr>
            </a:p>
            <a:p>
              <a:pPr lvl="0" defTabSz="914400">
                <a:lnSpc>
                  <a:spcPct val="90000"/>
                </a:lnSpc>
                <a:spcBef>
                  <a:spcPts val="0"/>
                </a:spcBef>
                <a:buClrTx/>
                <a:defRPr/>
              </a:pPr>
              <a:r>
                <a:rPr lang="es-ES" sz="1400" b="1" kern="0" dirty="0" smtClean="0">
                  <a:solidFill>
                    <a:schemeClr val="tx1"/>
                  </a:solidFill>
                  <a:latin typeface="Calibri"/>
                  <a:ea typeface="Calibri"/>
                  <a:cs typeface="Calibri"/>
                  <a:sym typeface="Calibri"/>
                </a:rPr>
                <a:t>        0</a:t>
              </a:r>
              <a:r>
                <a:rPr lang="es-ES" sz="1400" b="1" kern="0" dirty="0">
                  <a:solidFill>
                    <a:schemeClr val="tx1"/>
                  </a:solidFill>
                  <a:latin typeface="Calibri"/>
                  <a:ea typeface="Calibri"/>
                  <a:cs typeface="Calibri"/>
                  <a:sym typeface="Calibri"/>
                </a:rPr>
                <a:t>	</a:t>
              </a:r>
              <a:endParaRPr lang="es-ES" sz="1400" b="1" kern="0" dirty="0" smtClean="0">
                <a:solidFill>
                  <a:schemeClr val="tx1"/>
                </a:solidFill>
                <a:latin typeface="Calibri"/>
                <a:ea typeface="Calibri"/>
                <a:cs typeface="Calibri"/>
                <a:sym typeface="Calibri"/>
              </a:endParaRPr>
            </a:p>
            <a:p>
              <a:pPr lvl="0" defTabSz="914400">
                <a:lnSpc>
                  <a:spcPct val="90000"/>
                </a:lnSpc>
                <a:spcBef>
                  <a:spcPts val="0"/>
                </a:spcBef>
                <a:buClrTx/>
                <a:defRPr/>
              </a:pPr>
              <a:r>
                <a:rPr lang="es-ES" sz="1400" b="1" kern="0" dirty="0" smtClean="0">
                  <a:solidFill>
                    <a:schemeClr val="tx1"/>
                  </a:solidFill>
                  <a:latin typeface="Calibri"/>
                  <a:ea typeface="Calibri"/>
                  <a:cs typeface="Calibri"/>
                  <a:sym typeface="Calibri"/>
                </a:rPr>
                <a:t>0%</a:t>
              </a:r>
              <a:endParaRPr lang="es-ES" sz="1400" b="1" kern="0" dirty="0">
                <a:solidFill>
                  <a:schemeClr val="tx1"/>
                </a:solidFill>
                <a:latin typeface="Calibri"/>
                <a:ea typeface="Calibri"/>
                <a:cs typeface="Calibri"/>
                <a:sym typeface="Calibri"/>
              </a:endParaRPr>
            </a:p>
          </p:txBody>
        </p:sp>
      </p:grpSp>
      <p:grpSp>
        <p:nvGrpSpPr>
          <p:cNvPr id="30" name="Grupo 29"/>
          <p:cNvGrpSpPr/>
          <p:nvPr/>
        </p:nvGrpSpPr>
        <p:grpSpPr>
          <a:xfrm>
            <a:off x="608695" y="3010504"/>
            <a:ext cx="3144850" cy="1716762"/>
            <a:chOff x="955744" y="4448511"/>
            <a:chExt cx="3144850" cy="1716762"/>
          </a:xfrm>
        </p:grpSpPr>
        <p:sp>
          <p:nvSpPr>
            <p:cNvPr id="4" name="Freeform 10">
              <a:extLst>
                <a:ext uri="{FF2B5EF4-FFF2-40B4-BE49-F238E27FC236}">
                  <a16:creationId xmlns:a16="http://schemas.microsoft.com/office/drawing/2014/main" id="{A0FE4677-7FF2-478B-889A-FF67E6B8E9BF}"/>
                </a:ext>
              </a:extLst>
            </p:cNvPr>
            <p:cNvSpPr>
              <a:spLocks noChangeArrowheads="1"/>
            </p:cNvSpPr>
            <p:nvPr/>
          </p:nvSpPr>
          <p:spPr bwMode="auto">
            <a:xfrm>
              <a:off x="1691690" y="4448511"/>
              <a:ext cx="2408904" cy="1716762"/>
            </a:xfrm>
            <a:prstGeom prst="rect">
              <a:avLst/>
            </a:prstGeom>
            <a:solidFill>
              <a:schemeClr val="bg1">
                <a:lumMod val="95000"/>
              </a:schemeClr>
            </a:solidFill>
            <a:ln>
              <a:noFill/>
            </a:ln>
            <a:effectLst/>
          </p:spPr>
          <p:txBody>
            <a:bodyPr wrap="none" anchor="ctr"/>
            <a:lstStyle/>
            <a:p>
              <a:endParaRPr lang="en-US" sz="1600" dirty="0">
                <a:solidFill>
                  <a:schemeClr val="tx1"/>
                </a:solidFill>
                <a:latin typeface="Open Sans Light" panose="020B0306030504020204" pitchFamily="34" charset="0"/>
              </a:endParaRPr>
            </a:p>
          </p:txBody>
        </p:sp>
        <p:sp>
          <p:nvSpPr>
            <p:cNvPr id="5" name="Freeform 12">
              <a:extLst>
                <a:ext uri="{FF2B5EF4-FFF2-40B4-BE49-F238E27FC236}">
                  <a16:creationId xmlns:a16="http://schemas.microsoft.com/office/drawing/2014/main" id="{2AE75B3E-B8B8-4401-B6FD-505A943F388D}"/>
                </a:ext>
              </a:extLst>
            </p:cNvPr>
            <p:cNvSpPr>
              <a:spLocks noChangeArrowheads="1"/>
            </p:cNvSpPr>
            <p:nvPr/>
          </p:nvSpPr>
          <p:spPr bwMode="auto">
            <a:xfrm>
              <a:off x="975227" y="4585902"/>
              <a:ext cx="730797" cy="1099446"/>
            </a:xfrm>
            <a:custGeom>
              <a:avLst/>
              <a:gdLst>
                <a:gd name="T0" fmla="*/ 1483 w 1484"/>
                <a:gd name="T1" fmla="*/ 2174 h 2237"/>
                <a:gd name="T2" fmla="*/ 1483 w 1484"/>
                <a:gd name="T3" fmla="*/ 2174 h 2237"/>
                <a:gd name="T4" fmla="*/ 1118 w 1484"/>
                <a:gd name="T5" fmla="*/ 2236 h 2237"/>
                <a:gd name="T6" fmla="*/ 1118 w 1484"/>
                <a:gd name="T7" fmla="*/ 2236 h 2237"/>
                <a:gd name="T8" fmla="*/ 0 w 1484"/>
                <a:gd name="T9" fmla="*/ 1117 h 2237"/>
                <a:gd name="T10" fmla="*/ 0 w 1484"/>
                <a:gd name="T11" fmla="*/ 1117 h 2237"/>
                <a:gd name="T12" fmla="*/ 1118 w 1484"/>
                <a:gd name="T13" fmla="*/ 0 h 2237"/>
                <a:gd name="T14" fmla="*/ 1118 w 1484"/>
                <a:gd name="T15" fmla="*/ 0 h 2237"/>
                <a:gd name="T16" fmla="*/ 1482 w 1484"/>
                <a:gd name="T17" fmla="*/ 60 h 2237"/>
                <a:gd name="T18" fmla="*/ 1483 w 1484"/>
                <a:gd name="T19" fmla="*/ 2174 h 2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84" h="2237">
                  <a:moveTo>
                    <a:pt x="1483" y="2174"/>
                  </a:moveTo>
                  <a:lnTo>
                    <a:pt x="1483" y="2174"/>
                  </a:lnTo>
                  <a:cubicBezTo>
                    <a:pt x="1367" y="2213"/>
                    <a:pt x="1244" y="2236"/>
                    <a:pt x="1118" y="2236"/>
                  </a:cubicBezTo>
                  <a:lnTo>
                    <a:pt x="1118" y="2236"/>
                  </a:lnTo>
                  <a:cubicBezTo>
                    <a:pt x="501" y="2236"/>
                    <a:pt x="0" y="1735"/>
                    <a:pt x="0" y="1117"/>
                  </a:cubicBezTo>
                  <a:lnTo>
                    <a:pt x="0" y="1117"/>
                  </a:lnTo>
                  <a:cubicBezTo>
                    <a:pt x="0" y="499"/>
                    <a:pt x="501" y="0"/>
                    <a:pt x="1118" y="0"/>
                  </a:cubicBezTo>
                  <a:lnTo>
                    <a:pt x="1118" y="0"/>
                  </a:lnTo>
                  <a:cubicBezTo>
                    <a:pt x="1246" y="0"/>
                    <a:pt x="1368" y="20"/>
                    <a:pt x="1482" y="60"/>
                  </a:cubicBezTo>
                  <a:lnTo>
                    <a:pt x="1483" y="2174"/>
                  </a:lnTo>
                </a:path>
              </a:pathLst>
            </a:custGeom>
            <a:solidFill>
              <a:schemeClr val="accent4"/>
            </a:solidFill>
            <a:ln>
              <a:noFill/>
            </a:ln>
            <a:effectLst/>
          </p:spPr>
          <p:txBody>
            <a:bodyPr wrap="none" anchor="ctr"/>
            <a:lstStyle/>
            <a:p>
              <a:endParaRPr lang="en-US" sz="3266" dirty="0">
                <a:latin typeface="Open Sans Light" panose="020B0306030504020204" pitchFamily="34" charset="0"/>
              </a:endParaRPr>
            </a:p>
          </p:txBody>
        </p:sp>
        <p:sp>
          <p:nvSpPr>
            <p:cNvPr id="17" name="TextBox 20">
              <a:extLst>
                <a:ext uri="{FF2B5EF4-FFF2-40B4-BE49-F238E27FC236}">
                  <a16:creationId xmlns:a16="http://schemas.microsoft.com/office/drawing/2014/main" id="{ADF34DC6-B348-43B3-A58D-59BEF752D813}"/>
                </a:ext>
              </a:extLst>
            </p:cNvPr>
            <p:cNvSpPr txBox="1"/>
            <p:nvPr/>
          </p:nvSpPr>
          <p:spPr>
            <a:xfrm>
              <a:off x="955744" y="4568222"/>
              <a:ext cx="769763" cy="1154162"/>
            </a:xfrm>
            <a:prstGeom prst="rect">
              <a:avLst/>
            </a:prstGeom>
            <a:noFill/>
          </p:spPr>
          <p:txBody>
            <a:bodyPr wrap="none" rtlCol="0" anchor="ctr">
              <a:spAutoFit/>
            </a:bodyPr>
            <a:lstStyle/>
            <a:p>
              <a:pPr algn="r"/>
              <a:r>
                <a:rPr lang="en-US" sz="6900" b="1" dirty="0">
                  <a:solidFill>
                    <a:schemeClr val="accent4">
                      <a:lumMod val="50000"/>
                    </a:schemeClr>
                  </a:solidFill>
                  <a:latin typeface="Poppins SemiBold" pitchFamily="2" charset="77"/>
                  <a:ea typeface="League Spartan" charset="0"/>
                  <a:cs typeface="Poppins SemiBold" pitchFamily="2" charset="77"/>
                </a:rPr>
                <a:t>4</a:t>
              </a:r>
            </a:p>
          </p:txBody>
        </p:sp>
        <p:sp>
          <p:nvSpPr>
            <p:cNvPr id="29" name="Subtitle 2">
              <a:extLst>
                <a:ext uri="{FF2B5EF4-FFF2-40B4-BE49-F238E27FC236}">
                  <a16:creationId xmlns:a16="http://schemas.microsoft.com/office/drawing/2014/main" id="{100BD07C-5F6D-496F-B6C6-97C6D42CB4DD}"/>
                </a:ext>
              </a:extLst>
            </p:cNvPr>
            <p:cNvSpPr txBox="1">
              <a:spLocks/>
            </p:cNvSpPr>
            <p:nvPr/>
          </p:nvSpPr>
          <p:spPr>
            <a:xfrm>
              <a:off x="1813543" y="4695930"/>
              <a:ext cx="2235452" cy="93256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600" b="1" kern="0" dirty="0" smtClean="0">
                  <a:solidFill>
                    <a:schemeClr val="tx1"/>
                  </a:solidFill>
                  <a:latin typeface="Calibri"/>
                  <a:ea typeface="Calibri"/>
                  <a:cs typeface="Calibri"/>
                  <a:sym typeface="Calibri"/>
                </a:rPr>
                <a:t>         RECLAMOS</a:t>
              </a:r>
              <a:r>
                <a:rPr lang="es-CO" sz="1600" b="1" kern="0" dirty="0">
                  <a:solidFill>
                    <a:schemeClr val="tx1"/>
                  </a:solidFill>
                  <a:latin typeface="Calibri"/>
                  <a:ea typeface="Calibri"/>
                  <a:cs typeface="Calibri"/>
                  <a:sym typeface="Calibri"/>
                </a:rPr>
                <a:t>	</a:t>
              </a:r>
              <a:endParaRPr lang="es-CO" sz="1600" b="1" kern="0" dirty="0" smtClean="0">
                <a:solidFill>
                  <a:schemeClr val="tx1"/>
                </a:solidFill>
                <a:latin typeface="Calibri"/>
                <a:ea typeface="Calibri"/>
                <a:cs typeface="Calibri"/>
                <a:sym typeface="Calibri"/>
              </a:endParaRPr>
            </a:p>
            <a:p>
              <a:pPr lvl="0" defTabSz="914400">
                <a:lnSpc>
                  <a:spcPct val="90000"/>
                </a:lnSpc>
                <a:spcBef>
                  <a:spcPts val="0"/>
                </a:spcBef>
                <a:buClrTx/>
                <a:defRPr/>
              </a:pPr>
              <a:r>
                <a:rPr lang="es-CO" sz="1600" b="1" kern="0" dirty="0" smtClean="0">
                  <a:solidFill>
                    <a:schemeClr val="tx1"/>
                  </a:solidFill>
                  <a:latin typeface="Calibri"/>
                  <a:ea typeface="Calibri"/>
                  <a:cs typeface="Calibri"/>
                  <a:sym typeface="Calibri"/>
                </a:rPr>
                <a:t>      0</a:t>
              </a:r>
              <a:r>
                <a:rPr lang="es-CO" sz="1600" b="1" kern="0" dirty="0">
                  <a:solidFill>
                    <a:schemeClr val="tx1"/>
                  </a:solidFill>
                  <a:latin typeface="Calibri"/>
                  <a:ea typeface="Calibri"/>
                  <a:cs typeface="Calibri"/>
                  <a:sym typeface="Calibri"/>
                </a:rPr>
                <a:t>	</a:t>
              </a:r>
              <a:endParaRPr lang="es-CO" sz="1600" b="1" kern="0" dirty="0" smtClean="0">
                <a:solidFill>
                  <a:schemeClr val="tx1"/>
                </a:solidFill>
                <a:latin typeface="Calibri"/>
                <a:ea typeface="Calibri"/>
                <a:cs typeface="Calibri"/>
                <a:sym typeface="Calibri"/>
              </a:endParaRPr>
            </a:p>
            <a:p>
              <a:pPr lvl="0" defTabSz="914400">
                <a:lnSpc>
                  <a:spcPct val="90000"/>
                </a:lnSpc>
                <a:spcBef>
                  <a:spcPts val="0"/>
                </a:spcBef>
                <a:buClrTx/>
                <a:defRPr/>
              </a:pPr>
              <a:r>
                <a:rPr lang="es-CO" sz="1600" b="1" kern="0" dirty="0" smtClean="0">
                  <a:solidFill>
                    <a:schemeClr val="tx1"/>
                  </a:solidFill>
                  <a:latin typeface="Calibri"/>
                  <a:ea typeface="Calibri"/>
                  <a:cs typeface="Calibri"/>
                  <a:sym typeface="Calibri"/>
                </a:rPr>
                <a:t>0</a:t>
              </a:r>
              <a:r>
                <a:rPr lang="es-CO" sz="1600" b="1" kern="0" dirty="0">
                  <a:solidFill>
                    <a:schemeClr val="tx1"/>
                  </a:solidFill>
                  <a:latin typeface="Calibri"/>
                  <a:ea typeface="Calibri"/>
                  <a:cs typeface="Calibri"/>
                  <a:sym typeface="Calibri"/>
                </a:rPr>
                <a:t>%</a:t>
              </a:r>
            </a:p>
            <a:p>
              <a:pPr marL="0" marR="0" lvl="0" indent="0" defTabSz="914400" eaLnBrk="1" fontAlgn="auto" latinLnBrk="0" hangingPunct="1">
                <a:lnSpc>
                  <a:spcPct val="90000"/>
                </a:lnSpc>
                <a:spcBef>
                  <a:spcPts val="0"/>
                </a:spcBef>
                <a:spcAft>
                  <a:spcPts val="0"/>
                </a:spcAft>
                <a:buClrTx/>
                <a:buSzTx/>
                <a:buFontTx/>
                <a:buNone/>
                <a:tabLst/>
                <a:defRPr/>
              </a:pPr>
              <a:endParaRPr kumimoji="0" lang="es-CO"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grpSp>
        <p:nvGrpSpPr>
          <p:cNvPr id="32" name="Grupo 31"/>
          <p:cNvGrpSpPr/>
          <p:nvPr/>
        </p:nvGrpSpPr>
        <p:grpSpPr>
          <a:xfrm>
            <a:off x="3886687" y="3032955"/>
            <a:ext cx="3132458" cy="1716762"/>
            <a:chOff x="4335949" y="4448511"/>
            <a:chExt cx="3132458" cy="1716762"/>
          </a:xfrm>
        </p:grpSpPr>
        <p:sp>
          <p:nvSpPr>
            <p:cNvPr id="12" name="Freeform 16">
              <a:extLst>
                <a:ext uri="{FF2B5EF4-FFF2-40B4-BE49-F238E27FC236}">
                  <a16:creationId xmlns:a16="http://schemas.microsoft.com/office/drawing/2014/main" id="{CD1CF841-6204-43DD-9919-89156C7F93A5}"/>
                </a:ext>
              </a:extLst>
            </p:cNvPr>
            <p:cNvSpPr>
              <a:spLocks noChangeArrowheads="1"/>
            </p:cNvSpPr>
            <p:nvPr/>
          </p:nvSpPr>
          <p:spPr bwMode="auto">
            <a:xfrm>
              <a:off x="5046429" y="4448511"/>
              <a:ext cx="2408904" cy="1716762"/>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13" name="Freeform 18">
              <a:extLst>
                <a:ext uri="{FF2B5EF4-FFF2-40B4-BE49-F238E27FC236}">
                  <a16:creationId xmlns:a16="http://schemas.microsoft.com/office/drawing/2014/main" id="{6D3F9F80-C3B2-4D13-9DDE-23F1EA751D56}"/>
                </a:ext>
              </a:extLst>
            </p:cNvPr>
            <p:cNvSpPr>
              <a:spLocks noChangeArrowheads="1"/>
            </p:cNvSpPr>
            <p:nvPr/>
          </p:nvSpPr>
          <p:spPr bwMode="auto">
            <a:xfrm>
              <a:off x="4335949" y="4725443"/>
              <a:ext cx="830548" cy="1105952"/>
            </a:xfrm>
            <a:custGeom>
              <a:avLst/>
              <a:gdLst>
                <a:gd name="T0" fmla="*/ 1686 w 1687"/>
                <a:gd name="T1" fmla="*/ 2094 h 2247"/>
                <a:gd name="T2" fmla="*/ 1686 w 1687"/>
                <a:gd name="T3" fmla="*/ 2094 h 2247"/>
                <a:gd name="T4" fmla="*/ 1123 w 1687"/>
                <a:gd name="T5" fmla="*/ 2246 h 2247"/>
                <a:gd name="T6" fmla="*/ 1123 w 1687"/>
                <a:gd name="T7" fmla="*/ 2246 h 2247"/>
                <a:gd name="T8" fmla="*/ 0 w 1687"/>
                <a:gd name="T9" fmla="*/ 1123 h 2247"/>
                <a:gd name="T10" fmla="*/ 0 w 1687"/>
                <a:gd name="T11" fmla="*/ 1123 h 2247"/>
                <a:gd name="T12" fmla="*/ 1123 w 1687"/>
                <a:gd name="T13" fmla="*/ 0 h 2247"/>
                <a:gd name="T14" fmla="*/ 1123 w 1687"/>
                <a:gd name="T15" fmla="*/ 0 h 2247"/>
                <a:gd name="T16" fmla="*/ 1686 w 1687"/>
                <a:gd name="T17" fmla="*/ 151 h 2247"/>
                <a:gd name="T18" fmla="*/ 1686 w 1687"/>
                <a:gd name="T19" fmla="*/ 2094 h 2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87" h="2247">
                  <a:moveTo>
                    <a:pt x="1686" y="2094"/>
                  </a:moveTo>
                  <a:lnTo>
                    <a:pt x="1686" y="2094"/>
                  </a:lnTo>
                  <a:cubicBezTo>
                    <a:pt x="1522" y="2188"/>
                    <a:pt x="1325" y="2246"/>
                    <a:pt x="1123" y="2246"/>
                  </a:cubicBezTo>
                  <a:lnTo>
                    <a:pt x="1123" y="2246"/>
                  </a:lnTo>
                  <a:cubicBezTo>
                    <a:pt x="503" y="2246"/>
                    <a:pt x="0" y="1743"/>
                    <a:pt x="0" y="1123"/>
                  </a:cubicBezTo>
                  <a:lnTo>
                    <a:pt x="0" y="1123"/>
                  </a:lnTo>
                  <a:cubicBezTo>
                    <a:pt x="0" y="503"/>
                    <a:pt x="503" y="0"/>
                    <a:pt x="1123" y="0"/>
                  </a:cubicBezTo>
                  <a:lnTo>
                    <a:pt x="1123" y="0"/>
                  </a:lnTo>
                  <a:cubicBezTo>
                    <a:pt x="1328" y="0"/>
                    <a:pt x="1521" y="55"/>
                    <a:pt x="1686" y="151"/>
                  </a:cubicBezTo>
                  <a:lnTo>
                    <a:pt x="1686" y="2094"/>
                  </a:lnTo>
                </a:path>
              </a:pathLst>
            </a:custGeom>
            <a:solidFill>
              <a:schemeClr val="accent5"/>
            </a:solidFill>
            <a:ln>
              <a:noFill/>
            </a:ln>
            <a:effectLst/>
          </p:spPr>
          <p:txBody>
            <a:bodyPr wrap="none" anchor="ctr"/>
            <a:lstStyle/>
            <a:p>
              <a:endParaRPr lang="en-US" sz="3266" dirty="0">
                <a:latin typeface="Open Sans Light" panose="020B0306030504020204" pitchFamily="34" charset="0"/>
              </a:endParaRPr>
            </a:p>
          </p:txBody>
        </p:sp>
        <p:sp>
          <p:nvSpPr>
            <p:cNvPr id="19" name="TextBox 22">
              <a:extLst>
                <a:ext uri="{FF2B5EF4-FFF2-40B4-BE49-F238E27FC236}">
                  <a16:creationId xmlns:a16="http://schemas.microsoft.com/office/drawing/2014/main" id="{82287C18-F7CC-43B1-AE12-8B04FD860A8B}"/>
                </a:ext>
              </a:extLst>
            </p:cNvPr>
            <p:cNvSpPr txBox="1"/>
            <p:nvPr/>
          </p:nvSpPr>
          <p:spPr>
            <a:xfrm>
              <a:off x="4355571" y="4729811"/>
              <a:ext cx="753732" cy="1154162"/>
            </a:xfrm>
            <a:prstGeom prst="rect">
              <a:avLst/>
            </a:prstGeom>
            <a:noFill/>
          </p:spPr>
          <p:txBody>
            <a:bodyPr wrap="none" rtlCol="0" anchor="ctr">
              <a:spAutoFit/>
            </a:bodyPr>
            <a:lstStyle/>
            <a:p>
              <a:pPr algn="r"/>
              <a:r>
                <a:rPr lang="en-US" sz="6900" b="1" dirty="0">
                  <a:solidFill>
                    <a:schemeClr val="accent5">
                      <a:lumMod val="50000"/>
                    </a:schemeClr>
                  </a:solidFill>
                  <a:latin typeface="Poppins SemiBold" pitchFamily="2" charset="77"/>
                  <a:ea typeface="League Spartan" charset="0"/>
                  <a:cs typeface="Poppins SemiBold" pitchFamily="2" charset="77"/>
                </a:rPr>
                <a:t>5</a:t>
              </a:r>
            </a:p>
          </p:txBody>
        </p:sp>
        <p:sp>
          <p:nvSpPr>
            <p:cNvPr id="31" name="Subtitle 2">
              <a:extLst>
                <a:ext uri="{FF2B5EF4-FFF2-40B4-BE49-F238E27FC236}">
                  <a16:creationId xmlns:a16="http://schemas.microsoft.com/office/drawing/2014/main" id="{0C03989B-C1DB-4F9F-983A-B4F94031C634}"/>
                </a:ext>
              </a:extLst>
            </p:cNvPr>
            <p:cNvSpPr txBox="1">
              <a:spLocks/>
            </p:cNvSpPr>
            <p:nvPr/>
          </p:nvSpPr>
          <p:spPr>
            <a:xfrm>
              <a:off x="5290914" y="4914081"/>
              <a:ext cx="2177493" cy="93256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ES" sz="1600" b="1" kern="0" dirty="0" smtClean="0">
                  <a:solidFill>
                    <a:schemeClr val="tx1"/>
                  </a:solidFill>
                  <a:latin typeface="Calibri"/>
                  <a:ea typeface="Calibri"/>
                  <a:cs typeface="Calibri"/>
                  <a:sym typeface="Calibri"/>
                </a:rPr>
                <a:t>           SUGERENCIAS </a:t>
              </a:r>
              <a:r>
                <a:rPr lang="es-ES" sz="1600" b="1" kern="0" dirty="0">
                  <a:solidFill>
                    <a:schemeClr val="tx1"/>
                  </a:solidFill>
                  <a:latin typeface="Calibri"/>
                  <a:ea typeface="Calibri"/>
                  <a:cs typeface="Calibri"/>
                  <a:sym typeface="Calibri"/>
                </a:rPr>
                <a:t>	</a:t>
              </a:r>
              <a:endParaRPr lang="es-ES" sz="1600" b="1" kern="0" dirty="0" smtClean="0">
                <a:solidFill>
                  <a:schemeClr val="tx1"/>
                </a:solidFill>
                <a:latin typeface="Calibri"/>
                <a:ea typeface="Calibri"/>
                <a:cs typeface="Calibri"/>
                <a:sym typeface="Calibri"/>
              </a:endParaRPr>
            </a:p>
            <a:p>
              <a:pPr lvl="0" defTabSz="914400">
                <a:lnSpc>
                  <a:spcPct val="90000"/>
                </a:lnSpc>
                <a:spcBef>
                  <a:spcPts val="0"/>
                </a:spcBef>
                <a:buClrTx/>
                <a:defRPr/>
              </a:pPr>
              <a:r>
                <a:rPr lang="es-ES" sz="1600" b="1" kern="0" dirty="0">
                  <a:solidFill>
                    <a:schemeClr val="tx1"/>
                  </a:solidFill>
                  <a:latin typeface="Calibri"/>
                  <a:ea typeface="Calibri"/>
                  <a:cs typeface="Calibri"/>
                  <a:sym typeface="Calibri"/>
                </a:rPr>
                <a:t> </a:t>
              </a:r>
              <a:r>
                <a:rPr lang="es-ES" sz="1600" b="1" kern="0" dirty="0" smtClean="0">
                  <a:solidFill>
                    <a:schemeClr val="tx1"/>
                  </a:solidFill>
                  <a:latin typeface="Calibri"/>
                  <a:ea typeface="Calibri"/>
                  <a:cs typeface="Calibri"/>
                  <a:sym typeface="Calibri"/>
                </a:rPr>
                <a:t>      0</a:t>
              </a:r>
              <a:r>
                <a:rPr lang="es-ES" sz="1600" b="1" kern="0" dirty="0">
                  <a:solidFill>
                    <a:schemeClr val="tx1"/>
                  </a:solidFill>
                  <a:latin typeface="Calibri"/>
                  <a:ea typeface="Calibri"/>
                  <a:cs typeface="Calibri"/>
                  <a:sym typeface="Calibri"/>
                </a:rPr>
                <a:t>	</a:t>
              </a:r>
              <a:endParaRPr lang="es-ES" sz="1600" b="1" kern="0" dirty="0" smtClean="0">
                <a:solidFill>
                  <a:schemeClr val="tx1"/>
                </a:solidFill>
                <a:latin typeface="Calibri"/>
                <a:ea typeface="Calibri"/>
                <a:cs typeface="Calibri"/>
                <a:sym typeface="Calibri"/>
              </a:endParaRPr>
            </a:p>
            <a:p>
              <a:pPr lvl="0" defTabSz="914400">
                <a:lnSpc>
                  <a:spcPct val="90000"/>
                </a:lnSpc>
                <a:spcBef>
                  <a:spcPts val="0"/>
                </a:spcBef>
                <a:buClrTx/>
                <a:defRPr/>
              </a:pPr>
              <a:r>
                <a:rPr lang="es-ES" sz="1600" b="1" kern="0" dirty="0" smtClean="0">
                  <a:solidFill>
                    <a:schemeClr val="tx1"/>
                  </a:solidFill>
                  <a:latin typeface="Calibri"/>
                  <a:ea typeface="Calibri"/>
                  <a:cs typeface="Calibri"/>
                  <a:sym typeface="Calibri"/>
                </a:rPr>
                <a:t>0</a:t>
              </a:r>
              <a:r>
                <a:rPr lang="es-ES" sz="1600" b="1" kern="0" dirty="0">
                  <a:solidFill>
                    <a:schemeClr val="tx1"/>
                  </a:solidFill>
                  <a:latin typeface="Calibri"/>
                  <a:ea typeface="Calibri"/>
                  <a:cs typeface="Calibri"/>
                  <a:sym typeface="Calibri"/>
                </a:rPr>
                <a:t>%</a:t>
              </a:r>
            </a:p>
            <a:p>
              <a:pPr marL="0" marR="0" lvl="0" indent="0" algn="ctr" defTabSz="914400" eaLnBrk="1" fontAlgn="auto" latinLnBrk="0" hangingPunct="1">
                <a:lnSpc>
                  <a:spcPct val="90000"/>
                </a:lnSpc>
                <a:spcBef>
                  <a:spcPts val="0"/>
                </a:spcBef>
                <a:spcAft>
                  <a:spcPts val="0"/>
                </a:spcAft>
                <a:buClrTx/>
                <a:buSzTx/>
                <a:buFontTx/>
                <a:buNone/>
                <a:tabLst/>
                <a:defRPr/>
              </a:pPr>
              <a:endParaRPr kumimoji="0" lang="es-ES"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grpSp>
        <p:nvGrpSpPr>
          <p:cNvPr id="34" name="Grupo 33"/>
          <p:cNvGrpSpPr/>
          <p:nvPr/>
        </p:nvGrpSpPr>
        <p:grpSpPr>
          <a:xfrm>
            <a:off x="7466283" y="3065083"/>
            <a:ext cx="3037192" cy="1716762"/>
            <a:chOff x="8025767" y="4253200"/>
            <a:chExt cx="3037192" cy="1716762"/>
          </a:xfrm>
        </p:grpSpPr>
        <p:sp>
          <p:nvSpPr>
            <p:cNvPr id="8" name="Freeform 13">
              <a:extLst>
                <a:ext uri="{FF2B5EF4-FFF2-40B4-BE49-F238E27FC236}">
                  <a16:creationId xmlns:a16="http://schemas.microsoft.com/office/drawing/2014/main" id="{C43962E1-23CC-4EE5-8CA3-42DABE43B331}"/>
                </a:ext>
              </a:extLst>
            </p:cNvPr>
            <p:cNvSpPr>
              <a:spLocks noChangeArrowheads="1"/>
            </p:cNvSpPr>
            <p:nvPr/>
          </p:nvSpPr>
          <p:spPr bwMode="auto">
            <a:xfrm>
              <a:off x="8654055" y="4253200"/>
              <a:ext cx="2408904" cy="1716762"/>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9" name="Freeform 15">
              <a:extLst>
                <a:ext uri="{FF2B5EF4-FFF2-40B4-BE49-F238E27FC236}">
                  <a16:creationId xmlns:a16="http://schemas.microsoft.com/office/drawing/2014/main" id="{946A8150-DADB-410B-9E6E-CA6D8CF8998E}"/>
                </a:ext>
              </a:extLst>
            </p:cNvPr>
            <p:cNvSpPr>
              <a:spLocks noChangeArrowheads="1"/>
            </p:cNvSpPr>
            <p:nvPr/>
          </p:nvSpPr>
          <p:spPr bwMode="auto">
            <a:xfrm>
              <a:off x="8107194" y="4385624"/>
              <a:ext cx="587673" cy="1175345"/>
            </a:xfrm>
            <a:custGeom>
              <a:avLst/>
              <a:gdLst>
                <a:gd name="T0" fmla="*/ 1193 w 1194"/>
                <a:gd name="T1" fmla="*/ 2387 h 2388"/>
                <a:gd name="T2" fmla="*/ 1193 w 1194"/>
                <a:gd name="T3" fmla="*/ 2387 h 2388"/>
                <a:gd name="T4" fmla="*/ 0 w 1194"/>
                <a:gd name="T5" fmla="*/ 1193 h 2388"/>
                <a:gd name="T6" fmla="*/ 0 w 1194"/>
                <a:gd name="T7" fmla="*/ 1193 h 2388"/>
                <a:gd name="T8" fmla="*/ 1193 w 1194"/>
                <a:gd name="T9" fmla="*/ 0 h 2388"/>
                <a:gd name="T10" fmla="*/ 1193 w 1194"/>
                <a:gd name="T11" fmla="*/ 2387 h 2388"/>
              </a:gdLst>
              <a:ahLst/>
              <a:cxnLst>
                <a:cxn ang="0">
                  <a:pos x="T0" y="T1"/>
                </a:cxn>
                <a:cxn ang="0">
                  <a:pos x="T2" y="T3"/>
                </a:cxn>
                <a:cxn ang="0">
                  <a:pos x="T4" y="T5"/>
                </a:cxn>
                <a:cxn ang="0">
                  <a:pos x="T6" y="T7"/>
                </a:cxn>
                <a:cxn ang="0">
                  <a:pos x="T8" y="T9"/>
                </a:cxn>
                <a:cxn ang="0">
                  <a:pos x="T10" y="T11"/>
                </a:cxn>
              </a:cxnLst>
              <a:rect l="0" t="0" r="r" b="b"/>
              <a:pathLst>
                <a:path w="1194" h="2388">
                  <a:moveTo>
                    <a:pt x="1193" y="2387"/>
                  </a:moveTo>
                  <a:lnTo>
                    <a:pt x="1193" y="2387"/>
                  </a:lnTo>
                  <a:cubicBezTo>
                    <a:pt x="534" y="2387"/>
                    <a:pt x="0" y="1852"/>
                    <a:pt x="0" y="1193"/>
                  </a:cubicBezTo>
                  <a:lnTo>
                    <a:pt x="0" y="1193"/>
                  </a:lnTo>
                  <a:cubicBezTo>
                    <a:pt x="0" y="534"/>
                    <a:pt x="534" y="0"/>
                    <a:pt x="1193" y="0"/>
                  </a:cubicBezTo>
                  <a:lnTo>
                    <a:pt x="1193" y="2387"/>
                  </a:lnTo>
                </a:path>
              </a:pathLst>
            </a:custGeom>
            <a:solidFill>
              <a:schemeClr val="accent6">
                <a:lumMod val="75000"/>
              </a:schemeClr>
            </a:solidFill>
            <a:ln>
              <a:noFill/>
            </a:ln>
            <a:effectLst/>
          </p:spPr>
          <p:txBody>
            <a:bodyPr wrap="none" anchor="ctr"/>
            <a:lstStyle/>
            <a:p>
              <a:endParaRPr lang="en-US" sz="3266" dirty="0">
                <a:latin typeface="Open Sans Light" panose="020B0306030504020204" pitchFamily="34" charset="0"/>
              </a:endParaRPr>
            </a:p>
          </p:txBody>
        </p:sp>
        <p:sp>
          <p:nvSpPr>
            <p:cNvPr id="21" name="TextBox 24">
              <a:extLst>
                <a:ext uri="{FF2B5EF4-FFF2-40B4-BE49-F238E27FC236}">
                  <a16:creationId xmlns:a16="http://schemas.microsoft.com/office/drawing/2014/main" id="{D827597E-539D-43D6-96C4-34833E50796A}"/>
                </a:ext>
              </a:extLst>
            </p:cNvPr>
            <p:cNvSpPr txBox="1"/>
            <p:nvPr/>
          </p:nvSpPr>
          <p:spPr>
            <a:xfrm>
              <a:off x="8025767" y="4479921"/>
              <a:ext cx="750526" cy="1154162"/>
            </a:xfrm>
            <a:prstGeom prst="rect">
              <a:avLst/>
            </a:prstGeom>
            <a:noFill/>
          </p:spPr>
          <p:txBody>
            <a:bodyPr wrap="none" rtlCol="0" anchor="ctr">
              <a:spAutoFit/>
            </a:bodyPr>
            <a:lstStyle/>
            <a:p>
              <a:pPr algn="r"/>
              <a:r>
                <a:rPr lang="en-US" sz="6900" b="1" dirty="0">
                  <a:solidFill>
                    <a:schemeClr val="accent6">
                      <a:lumMod val="10000"/>
                    </a:schemeClr>
                  </a:solidFill>
                  <a:latin typeface="Poppins SemiBold" pitchFamily="2" charset="77"/>
                  <a:ea typeface="League Spartan" charset="0"/>
                  <a:cs typeface="Poppins SemiBold" pitchFamily="2" charset="77"/>
                </a:rPr>
                <a:t>6</a:t>
              </a:r>
            </a:p>
          </p:txBody>
        </p:sp>
        <p:sp>
          <p:nvSpPr>
            <p:cNvPr id="33" name="Subtitle 2">
              <a:extLst>
                <a:ext uri="{FF2B5EF4-FFF2-40B4-BE49-F238E27FC236}">
                  <a16:creationId xmlns:a16="http://schemas.microsoft.com/office/drawing/2014/main" id="{52B44FB7-F1BE-41D9-B389-B34CBDA72644}"/>
                </a:ext>
              </a:extLst>
            </p:cNvPr>
            <p:cNvSpPr txBox="1">
              <a:spLocks/>
            </p:cNvSpPr>
            <p:nvPr/>
          </p:nvSpPr>
          <p:spPr>
            <a:xfrm>
              <a:off x="8931178" y="4721675"/>
              <a:ext cx="1854658" cy="93256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600" b="1" kern="0" dirty="0" smtClean="0">
                  <a:solidFill>
                    <a:schemeClr val="tx1"/>
                  </a:solidFill>
                  <a:latin typeface="Calibri"/>
                  <a:ea typeface="Calibri"/>
                  <a:cs typeface="Calibri"/>
                  <a:sym typeface="Calibri"/>
                </a:rPr>
                <a:t>DENUNCIAS</a:t>
              </a:r>
            </a:p>
            <a:p>
              <a:pPr lvl="0" defTabSz="914400">
                <a:lnSpc>
                  <a:spcPct val="90000"/>
                </a:lnSpc>
                <a:spcBef>
                  <a:spcPts val="0"/>
                </a:spcBef>
                <a:buClrTx/>
                <a:defRPr/>
              </a:pPr>
              <a:r>
                <a:rPr lang="es-CO" sz="1600" b="1" kern="0" dirty="0" smtClean="0">
                  <a:solidFill>
                    <a:schemeClr val="tx1"/>
                  </a:solidFill>
                  <a:latin typeface="Calibri"/>
                  <a:ea typeface="Calibri"/>
                  <a:cs typeface="Calibri"/>
                  <a:sym typeface="Calibri"/>
                </a:rPr>
                <a:t>       0</a:t>
              </a:r>
              <a:r>
                <a:rPr lang="es-CO" sz="1600" b="1" kern="0" dirty="0">
                  <a:solidFill>
                    <a:schemeClr val="tx1"/>
                  </a:solidFill>
                  <a:latin typeface="Calibri"/>
                  <a:ea typeface="Calibri"/>
                  <a:cs typeface="Calibri"/>
                  <a:sym typeface="Calibri"/>
                </a:rPr>
                <a:t>	</a:t>
              </a:r>
              <a:endParaRPr lang="es-CO" sz="1600" b="1" kern="0" dirty="0" smtClean="0">
                <a:solidFill>
                  <a:schemeClr val="tx1"/>
                </a:solidFill>
                <a:latin typeface="Calibri"/>
                <a:ea typeface="Calibri"/>
                <a:cs typeface="Calibri"/>
                <a:sym typeface="Calibri"/>
              </a:endParaRPr>
            </a:p>
            <a:p>
              <a:pPr lvl="0" defTabSz="914400">
                <a:lnSpc>
                  <a:spcPct val="90000"/>
                </a:lnSpc>
                <a:spcBef>
                  <a:spcPts val="0"/>
                </a:spcBef>
                <a:buClrTx/>
                <a:defRPr/>
              </a:pPr>
              <a:r>
                <a:rPr lang="es-CO" sz="1600" b="1" kern="0" dirty="0" smtClean="0">
                  <a:solidFill>
                    <a:schemeClr val="tx1"/>
                  </a:solidFill>
                  <a:latin typeface="Calibri"/>
                  <a:ea typeface="Calibri"/>
                  <a:cs typeface="Calibri"/>
                  <a:sym typeface="Calibri"/>
                </a:rPr>
                <a:t>0</a:t>
              </a:r>
              <a:r>
                <a:rPr lang="es-CO" sz="1600" b="1" kern="0" dirty="0">
                  <a:solidFill>
                    <a:schemeClr val="tx1"/>
                  </a:solidFill>
                  <a:latin typeface="Calibri"/>
                  <a:ea typeface="Calibri"/>
                  <a:cs typeface="Calibri"/>
                  <a:sym typeface="Calibri"/>
                </a:rPr>
                <a:t>%</a:t>
              </a:r>
            </a:p>
            <a:p>
              <a:pPr marL="0" marR="0" lvl="0" indent="0" algn="ctr" defTabSz="914400" eaLnBrk="1" fontAlgn="auto" latinLnBrk="0" hangingPunct="1">
                <a:lnSpc>
                  <a:spcPct val="90000"/>
                </a:lnSpc>
                <a:spcBef>
                  <a:spcPts val="0"/>
                </a:spcBef>
                <a:spcAft>
                  <a:spcPts val="0"/>
                </a:spcAft>
                <a:buClrTx/>
                <a:buSzTx/>
                <a:buFontTx/>
                <a:buNone/>
                <a:tabLst/>
                <a:defRPr/>
              </a:pPr>
              <a:endParaRPr kumimoji="0" lang="es-CO"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grpSp>
        <p:nvGrpSpPr>
          <p:cNvPr id="35" name="Grupo 34"/>
          <p:cNvGrpSpPr/>
          <p:nvPr/>
        </p:nvGrpSpPr>
        <p:grpSpPr>
          <a:xfrm>
            <a:off x="746181" y="4781845"/>
            <a:ext cx="2955765" cy="1547497"/>
            <a:chOff x="8107194" y="4253200"/>
            <a:chExt cx="2955765" cy="1716762"/>
          </a:xfrm>
        </p:grpSpPr>
        <p:sp>
          <p:nvSpPr>
            <p:cNvPr id="36" name="Freeform 13">
              <a:extLst>
                <a:ext uri="{FF2B5EF4-FFF2-40B4-BE49-F238E27FC236}">
                  <a16:creationId xmlns:a16="http://schemas.microsoft.com/office/drawing/2014/main" id="{C43962E1-23CC-4EE5-8CA3-42DABE43B331}"/>
                </a:ext>
              </a:extLst>
            </p:cNvPr>
            <p:cNvSpPr>
              <a:spLocks noChangeArrowheads="1"/>
            </p:cNvSpPr>
            <p:nvPr/>
          </p:nvSpPr>
          <p:spPr bwMode="auto">
            <a:xfrm>
              <a:off x="8654055" y="4253200"/>
              <a:ext cx="2408904" cy="1716762"/>
            </a:xfrm>
            <a:prstGeom prst="rect">
              <a:avLst/>
            </a:prstGeom>
            <a:solidFill>
              <a:schemeClr val="bg1">
                <a:lumMod val="95000"/>
              </a:schemeClr>
            </a:solidFill>
            <a:ln>
              <a:noFill/>
            </a:ln>
            <a:effectLst/>
          </p:spPr>
          <p:txBody>
            <a:bodyPr wrap="none" anchor="ctr"/>
            <a:lstStyle/>
            <a:p>
              <a:endParaRPr lang="en-US" sz="3266" dirty="0">
                <a:latin typeface="Open Sans Light" panose="020B0306030504020204" pitchFamily="34" charset="0"/>
              </a:endParaRPr>
            </a:p>
          </p:txBody>
        </p:sp>
        <p:sp>
          <p:nvSpPr>
            <p:cNvPr id="37" name="Freeform 15">
              <a:extLst>
                <a:ext uri="{FF2B5EF4-FFF2-40B4-BE49-F238E27FC236}">
                  <a16:creationId xmlns:a16="http://schemas.microsoft.com/office/drawing/2014/main" id="{946A8150-DADB-410B-9E6E-CA6D8CF8998E}"/>
                </a:ext>
              </a:extLst>
            </p:cNvPr>
            <p:cNvSpPr>
              <a:spLocks noChangeArrowheads="1"/>
            </p:cNvSpPr>
            <p:nvPr/>
          </p:nvSpPr>
          <p:spPr bwMode="auto">
            <a:xfrm>
              <a:off x="8107194" y="4385624"/>
              <a:ext cx="587673" cy="1175345"/>
            </a:xfrm>
            <a:custGeom>
              <a:avLst/>
              <a:gdLst>
                <a:gd name="T0" fmla="*/ 1193 w 1194"/>
                <a:gd name="T1" fmla="*/ 2387 h 2388"/>
                <a:gd name="T2" fmla="*/ 1193 w 1194"/>
                <a:gd name="T3" fmla="*/ 2387 h 2388"/>
                <a:gd name="T4" fmla="*/ 0 w 1194"/>
                <a:gd name="T5" fmla="*/ 1193 h 2388"/>
                <a:gd name="T6" fmla="*/ 0 w 1194"/>
                <a:gd name="T7" fmla="*/ 1193 h 2388"/>
                <a:gd name="T8" fmla="*/ 1193 w 1194"/>
                <a:gd name="T9" fmla="*/ 0 h 2388"/>
                <a:gd name="T10" fmla="*/ 1193 w 1194"/>
                <a:gd name="T11" fmla="*/ 2387 h 2388"/>
              </a:gdLst>
              <a:ahLst/>
              <a:cxnLst>
                <a:cxn ang="0">
                  <a:pos x="T0" y="T1"/>
                </a:cxn>
                <a:cxn ang="0">
                  <a:pos x="T2" y="T3"/>
                </a:cxn>
                <a:cxn ang="0">
                  <a:pos x="T4" y="T5"/>
                </a:cxn>
                <a:cxn ang="0">
                  <a:pos x="T6" y="T7"/>
                </a:cxn>
                <a:cxn ang="0">
                  <a:pos x="T8" y="T9"/>
                </a:cxn>
                <a:cxn ang="0">
                  <a:pos x="T10" y="T11"/>
                </a:cxn>
              </a:cxnLst>
              <a:rect l="0" t="0" r="r" b="b"/>
              <a:pathLst>
                <a:path w="1194" h="2388">
                  <a:moveTo>
                    <a:pt x="1193" y="2387"/>
                  </a:moveTo>
                  <a:lnTo>
                    <a:pt x="1193" y="2387"/>
                  </a:lnTo>
                  <a:cubicBezTo>
                    <a:pt x="534" y="2387"/>
                    <a:pt x="0" y="1852"/>
                    <a:pt x="0" y="1193"/>
                  </a:cubicBezTo>
                  <a:lnTo>
                    <a:pt x="0" y="1193"/>
                  </a:lnTo>
                  <a:cubicBezTo>
                    <a:pt x="0" y="534"/>
                    <a:pt x="534" y="0"/>
                    <a:pt x="1193" y="0"/>
                  </a:cubicBezTo>
                  <a:lnTo>
                    <a:pt x="1193" y="2387"/>
                  </a:lnTo>
                </a:path>
              </a:pathLst>
            </a:custGeom>
            <a:solidFill>
              <a:schemeClr val="accent6">
                <a:lumMod val="75000"/>
              </a:schemeClr>
            </a:solidFill>
            <a:ln>
              <a:noFill/>
            </a:ln>
            <a:effectLst/>
          </p:spPr>
          <p:txBody>
            <a:bodyPr wrap="none" anchor="ctr"/>
            <a:lstStyle/>
            <a:p>
              <a:endParaRPr lang="en-US" sz="3266" dirty="0">
                <a:latin typeface="Open Sans Light" panose="020B0306030504020204" pitchFamily="34" charset="0"/>
              </a:endParaRPr>
            </a:p>
          </p:txBody>
        </p:sp>
        <p:sp>
          <p:nvSpPr>
            <p:cNvPr id="38" name="TextBox 24">
              <a:extLst>
                <a:ext uri="{FF2B5EF4-FFF2-40B4-BE49-F238E27FC236}">
                  <a16:creationId xmlns:a16="http://schemas.microsoft.com/office/drawing/2014/main" id="{D827597E-539D-43D6-96C4-34833E50796A}"/>
                </a:ext>
              </a:extLst>
            </p:cNvPr>
            <p:cNvSpPr txBox="1"/>
            <p:nvPr/>
          </p:nvSpPr>
          <p:spPr>
            <a:xfrm>
              <a:off x="8107519" y="4479921"/>
              <a:ext cx="668774" cy="1154162"/>
            </a:xfrm>
            <a:prstGeom prst="rect">
              <a:avLst/>
            </a:prstGeom>
            <a:noFill/>
          </p:spPr>
          <p:txBody>
            <a:bodyPr wrap="none" rtlCol="0" anchor="ctr">
              <a:spAutoFit/>
            </a:bodyPr>
            <a:lstStyle/>
            <a:p>
              <a:pPr algn="r"/>
              <a:r>
                <a:rPr lang="en-US" sz="6900" b="1" dirty="0">
                  <a:solidFill>
                    <a:schemeClr val="accent6">
                      <a:lumMod val="10000"/>
                    </a:schemeClr>
                  </a:solidFill>
                  <a:latin typeface="Poppins SemiBold" pitchFamily="2" charset="77"/>
                  <a:ea typeface="League Spartan" charset="0"/>
                  <a:cs typeface="Poppins SemiBold" pitchFamily="2" charset="77"/>
                </a:rPr>
                <a:t>7</a:t>
              </a:r>
            </a:p>
          </p:txBody>
        </p:sp>
        <p:sp>
          <p:nvSpPr>
            <p:cNvPr id="39" name="Subtitle 2">
              <a:extLst>
                <a:ext uri="{FF2B5EF4-FFF2-40B4-BE49-F238E27FC236}">
                  <a16:creationId xmlns:a16="http://schemas.microsoft.com/office/drawing/2014/main" id="{52B44FB7-F1BE-41D9-B389-B34CBDA72644}"/>
                </a:ext>
              </a:extLst>
            </p:cNvPr>
            <p:cNvSpPr txBox="1">
              <a:spLocks/>
            </p:cNvSpPr>
            <p:nvPr/>
          </p:nvSpPr>
          <p:spPr>
            <a:xfrm>
              <a:off x="8931178" y="4721674"/>
              <a:ext cx="1854658" cy="78872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lvl="0" defTabSz="914400">
                <a:lnSpc>
                  <a:spcPct val="90000"/>
                </a:lnSpc>
                <a:spcBef>
                  <a:spcPts val="0"/>
                </a:spcBef>
                <a:buClrTx/>
                <a:defRPr/>
              </a:pPr>
              <a:r>
                <a:rPr lang="es-CO" sz="1600" b="1" kern="0" dirty="0" smtClean="0">
                  <a:solidFill>
                    <a:schemeClr val="tx1"/>
                  </a:solidFill>
                  <a:latin typeface="Calibri"/>
                  <a:ea typeface="Calibri"/>
                  <a:cs typeface="Calibri"/>
                  <a:sym typeface="Calibri"/>
                </a:rPr>
                <a:t>    OTRO</a:t>
              </a:r>
              <a:r>
                <a:rPr lang="es-CO" sz="1600" b="1" kern="0" dirty="0">
                  <a:solidFill>
                    <a:schemeClr val="tx1"/>
                  </a:solidFill>
                  <a:latin typeface="Calibri"/>
                  <a:ea typeface="Calibri"/>
                  <a:cs typeface="Calibri"/>
                  <a:sym typeface="Calibri"/>
                </a:rPr>
                <a:t>	</a:t>
              </a:r>
              <a:endParaRPr lang="es-CO" sz="1600" b="1" kern="0" dirty="0" smtClean="0">
                <a:solidFill>
                  <a:schemeClr val="tx1"/>
                </a:solidFill>
                <a:latin typeface="Calibri"/>
                <a:ea typeface="Calibri"/>
                <a:cs typeface="Calibri"/>
                <a:sym typeface="Calibri"/>
              </a:endParaRPr>
            </a:p>
            <a:p>
              <a:pPr lvl="0" defTabSz="914400">
                <a:lnSpc>
                  <a:spcPct val="90000"/>
                </a:lnSpc>
                <a:spcBef>
                  <a:spcPts val="0"/>
                </a:spcBef>
                <a:buClrTx/>
                <a:defRPr/>
              </a:pPr>
              <a:r>
                <a:rPr lang="es-CO" sz="1600" b="1" dirty="0" smtClean="0">
                  <a:solidFill>
                    <a:srgbClr val="000000"/>
                  </a:solidFill>
                  <a:latin typeface="Calibri" panose="020F0502020204030204" pitchFamily="34" charset="0"/>
                </a:rPr>
                <a:t>19</a:t>
              </a:r>
              <a:r>
                <a:rPr lang="es-CO" sz="1600" b="1" dirty="0" smtClean="0"/>
                <a:t> </a:t>
              </a:r>
            </a:p>
            <a:p>
              <a:pPr lvl="0" defTabSz="914400">
                <a:lnSpc>
                  <a:spcPct val="90000"/>
                </a:lnSpc>
                <a:spcBef>
                  <a:spcPts val="0"/>
                </a:spcBef>
                <a:buClrTx/>
                <a:defRPr/>
              </a:pPr>
              <a:r>
                <a:rPr lang="es-CO" sz="1600" b="1" dirty="0" smtClean="0">
                  <a:solidFill>
                    <a:srgbClr val="000000"/>
                  </a:solidFill>
                  <a:latin typeface="Arial" panose="020B0604020202020204" pitchFamily="34" charset="0"/>
                </a:rPr>
                <a:t>5%</a:t>
              </a:r>
              <a:r>
                <a:rPr lang="es-CO" sz="1600" b="1" dirty="0" smtClean="0"/>
                <a:t>  </a:t>
              </a:r>
              <a:endParaRPr kumimoji="0" lang="es-CO" sz="1600" b="1" i="0" u="none" strike="noStrike" kern="0" cap="none" spc="0" normalizeH="0" baseline="0" noProof="0" dirty="0">
                <a:ln>
                  <a:noFill/>
                </a:ln>
                <a:solidFill>
                  <a:schemeClr val="tx1"/>
                </a:solidFill>
                <a:effectLst/>
                <a:uLnTx/>
                <a:uFillTx/>
                <a:latin typeface="Calibri"/>
                <a:ea typeface="Calibri"/>
                <a:cs typeface="Calibri"/>
                <a:sym typeface="Calibri"/>
              </a:endParaRPr>
            </a:p>
          </p:txBody>
        </p:sp>
      </p:grpSp>
      <p:pic>
        <p:nvPicPr>
          <p:cNvPr id="15" name="Imagen 14"/>
          <p:cNvPicPr>
            <a:picLocks noChangeAspect="1"/>
          </p:cNvPicPr>
          <p:nvPr/>
        </p:nvPicPr>
        <p:blipFill>
          <a:blip r:embed="rId2"/>
          <a:stretch>
            <a:fillRect/>
          </a:stretch>
        </p:blipFill>
        <p:spPr>
          <a:xfrm>
            <a:off x="5398133" y="4928136"/>
            <a:ext cx="1621012" cy="1484550"/>
          </a:xfrm>
          <a:prstGeom prst="rect">
            <a:avLst/>
          </a:prstGeom>
        </p:spPr>
      </p:pic>
    </p:spTree>
    <p:extLst>
      <p:ext uri="{BB962C8B-B14F-4D97-AF65-F5344CB8AC3E}">
        <p14:creationId xmlns:p14="http://schemas.microsoft.com/office/powerpoint/2010/main" val="27043540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2"/>
          <a:stretch>
            <a:fillRect/>
          </a:stretch>
        </p:blipFill>
        <p:spPr>
          <a:xfrm>
            <a:off x="1688784" y="3799848"/>
            <a:ext cx="1646063" cy="1700931"/>
          </a:xfrm>
          <a:prstGeom prst="rect">
            <a:avLst/>
          </a:prstGeom>
        </p:spPr>
      </p:pic>
      <p:pic>
        <p:nvPicPr>
          <p:cNvPr id="3" name="Imagen 2"/>
          <p:cNvPicPr>
            <a:picLocks noChangeAspect="1"/>
          </p:cNvPicPr>
          <p:nvPr/>
        </p:nvPicPr>
        <p:blipFill>
          <a:blip r:embed="rId3"/>
          <a:stretch>
            <a:fillRect/>
          </a:stretch>
        </p:blipFill>
        <p:spPr>
          <a:xfrm>
            <a:off x="2714132" y="3522105"/>
            <a:ext cx="5735276" cy="2160153"/>
          </a:xfrm>
          <a:prstGeom prst="rect">
            <a:avLst/>
          </a:prstGeom>
        </p:spPr>
      </p:pic>
      <p:pic>
        <p:nvPicPr>
          <p:cNvPr id="4" name="Imagen 3"/>
          <p:cNvPicPr>
            <a:picLocks noChangeAspect="1"/>
          </p:cNvPicPr>
          <p:nvPr/>
        </p:nvPicPr>
        <p:blipFill>
          <a:blip r:embed="rId4"/>
          <a:stretch>
            <a:fillRect/>
          </a:stretch>
        </p:blipFill>
        <p:spPr>
          <a:xfrm>
            <a:off x="7544282" y="3631255"/>
            <a:ext cx="755656" cy="1907895"/>
          </a:xfrm>
          <a:prstGeom prst="rect">
            <a:avLst/>
          </a:prstGeom>
        </p:spPr>
      </p:pic>
      <p:pic>
        <p:nvPicPr>
          <p:cNvPr id="5" name="Imagen 4"/>
          <p:cNvPicPr>
            <a:picLocks noChangeAspect="1"/>
          </p:cNvPicPr>
          <p:nvPr/>
        </p:nvPicPr>
        <p:blipFill>
          <a:blip r:embed="rId5"/>
          <a:stretch>
            <a:fillRect/>
          </a:stretch>
        </p:blipFill>
        <p:spPr>
          <a:xfrm>
            <a:off x="1891252" y="3992329"/>
            <a:ext cx="1304657" cy="1310754"/>
          </a:xfrm>
          <a:prstGeom prst="rect">
            <a:avLst/>
          </a:prstGeom>
        </p:spPr>
      </p:pic>
      <p:sp>
        <p:nvSpPr>
          <p:cNvPr id="8" name="Rectángulo 7"/>
          <p:cNvSpPr/>
          <p:nvPr/>
        </p:nvSpPr>
        <p:spPr>
          <a:xfrm>
            <a:off x="3358550" y="3600755"/>
            <a:ext cx="3995663" cy="1938992"/>
          </a:xfrm>
          <a:prstGeom prst="rect">
            <a:avLst/>
          </a:prstGeom>
        </p:spPr>
        <p:txBody>
          <a:bodyPr wrap="square">
            <a:spAutoFit/>
          </a:bodyPr>
          <a:lstStyle/>
          <a:p>
            <a:pPr algn="just"/>
            <a:r>
              <a:rPr lang="es-CO" sz="2000" dirty="0"/>
              <a:t>Durante el mes de </a:t>
            </a:r>
            <a:r>
              <a:rPr lang="es-CO" sz="2000" dirty="0" smtClean="0"/>
              <a:t>Agosto de 2022 </a:t>
            </a:r>
            <a:r>
              <a:rPr lang="es-CO" sz="2000" dirty="0"/>
              <a:t>la </a:t>
            </a:r>
            <a:r>
              <a:rPr lang="es-CO" sz="2000" dirty="0" smtClean="0"/>
              <a:t>modalidad de petición más </a:t>
            </a:r>
            <a:r>
              <a:rPr lang="es-CO" sz="2000" dirty="0"/>
              <a:t>representativa </a:t>
            </a:r>
            <a:r>
              <a:rPr lang="es-CO" sz="2000" dirty="0" smtClean="0"/>
              <a:t>fueron las </a:t>
            </a:r>
            <a:r>
              <a:rPr lang="es-CO" sz="2000" dirty="0"/>
              <a:t>peticiones de interés </a:t>
            </a:r>
            <a:r>
              <a:rPr lang="es-CO" sz="2000" dirty="0" smtClean="0"/>
              <a:t>particular </a:t>
            </a:r>
            <a:r>
              <a:rPr lang="es-CO" sz="2000" smtClean="0"/>
              <a:t>con 285 </a:t>
            </a:r>
            <a:r>
              <a:rPr lang="es-CO" sz="2000" dirty="0"/>
              <a:t>solicitudes correspondiente </a:t>
            </a:r>
            <a:r>
              <a:rPr lang="es-CO" sz="2000"/>
              <a:t>al </a:t>
            </a:r>
            <a:r>
              <a:rPr lang="es-CO" sz="2000" smtClean="0"/>
              <a:t>81%.</a:t>
            </a:r>
            <a:endParaRPr lang="es-CO" sz="2000" dirty="0"/>
          </a:p>
        </p:txBody>
      </p:sp>
      <p:pic>
        <p:nvPicPr>
          <p:cNvPr id="10" name="Imagen 9"/>
          <p:cNvPicPr>
            <a:picLocks noChangeAspect="1"/>
          </p:cNvPicPr>
          <p:nvPr/>
        </p:nvPicPr>
        <p:blipFill>
          <a:blip r:embed="rId6"/>
          <a:stretch>
            <a:fillRect/>
          </a:stretch>
        </p:blipFill>
        <p:spPr>
          <a:xfrm>
            <a:off x="8892788" y="1332350"/>
            <a:ext cx="2389839" cy="2188654"/>
          </a:xfrm>
          <a:prstGeom prst="rect">
            <a:avLst/>
          </a:prstGeom>
        </p:spPr>
      </p:pic>
      <p:graphicFrame>
        <p:nvGraphicFramePr>
          <p:cNvPr id="11" name="Gráfico 10"/>
          <p:cNvGraphicFramePr>
            <a:graphicFrameLocks/>
          </p:cNvGraphicFramePr>
          <p:nvPr>
            <p:extLst>
              <p:ext uri="{D42A27DB-BD31-4B8C-83A1-F6EECF244321}">
                <p14:modId xmlns:p14="http://schemas.microsoft.com/office/powerpoint/2010/main" val="1800987441"/>
              </p:ext>
            </p:extLst>
          </p:nvPr>
        </p:nvGraphicFramePr>
        <p:xfrm>
          <a:off x="2214682" y="316079"/>
          <a:ext cx="6734176" cy="2600326"/>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335118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59516" y="248776"/>
            <a:ext cx="2985113" cy="984885"/>
          </a:xfrm>
          <a:prstGeom prst="rect">
            <a:avLst/>
          </a:prstGeom>
        </p:spPr>
        <p:txBody>
          <a:bodyPr wrap="none">
            <a:spAutoFit/>
          </a:bodyPr>
          <a:lstStyle/>
          <a:p>
            <a:r>
              <a:rPr lang="pt-BR" sz="5800" dirty="0">
                <a:latin typeface="MyriadPro-Regular" panose="020B0503030403020204" pitchFamily="34" charset="0"/>
              </a:rPr>
              <a:t>P Q R S D</a:t>
            </a:r>
            <a:endParaRPr lang="es-CO" dirty="0"/>
          </a:p>
        </p:txBody>
      </p:sp>
      <p:sp>
        <p:nvSpPr>
          <p:cNvPr id="3" name="Rectángulo 2"/>
          <p:cNvSpPr/>
          <p:nvPr/>
        </p:nvSpPr>
        <p:spPr>
          <a:xfrm>
            <a:off x="3994727" y="433442"/>
            <a:ext cx="2937163" cy="615553"/>
          </a:xfrm>
          <a:prstGeom prst="rect">
            <a:avLst/>
          </a:prstGeom>
        </p:spPr>
        <p:txBody>
          <a:bodyPr wrap="square">
            <a:spAutoFit/>
          </a:bodyPr>
          <a:lstStyle/>
          <a:p>
            <a:r>
              <a:rPr lang="es-CO" sz="1700" dirty="0">
                <a:latin typeface="MyriadPro-Regular" panose="020B0503030403020204" pitchFamily="34" charset="0"/>
              </a:rPr>
              <a:t>asignadas a dependencias</a:t>
            </a:r>
          </a:p>
          <a:p>
            <a:r>
              <a:rPr lang="es-CO" sz="1700" dirty="0">
                <a:latin typeface="MyriadPro-Regular" panose="020B0503030403020204" pitchFamily="34" charset="0"/>
              </a:rPr>
              <a:t>y grupos internos de trabajo</a:t>
            </a:r>
            <a:endParaRPr lang="es-CO" dirty="0"/>
          </a:p>
        </p:txBody>
      </p:sp>
      <p:pic>
        <p:nvPicPr>
          <p:cNvPr id="11" name="Imagen 10"/>
          <p:cNvPicPr>
            <a:picLocks noChangeAspect="1"/>
          </p:cNvPicPr>
          <p:nvPr/>
        </p:nvPicPr>
        <p:blipFill>
          <a:blip r:embed="rId2"/>
          <a:stretch>
            <a:fillRect/>
          </a:stretch>
        </p:blipFill>
        <p:spPr>
          <a:xfrm>
            <a:off x="6622386" y="1581064"/>
            <a:ext cx="4957083" cy="2393059"/>
          </a:xfrm>
          <a:prstGeom prst="rect">
            <a:avLst/>
          </a:prstGeom>
        </p:spPr>
      </p:pic>
      <p:pic>
        <p:nvPicPr>
          <p:cNvPr id="12" name="Imagen 11"/>
          <p:cNvPicPr>
            <a:picLocks noChangeAspect="1"/>
          </p:cNvPicPr>
          <p:nvPr/>
        </p:nvPicPr>
        <p:blipFill>
          <a:blip r:embed="rId3"/>
          <a:stretch>
            <a:fillRect/>
          </a:stretch>
        </p:blipFill>
        <p:spPr>
          <a:xfrm>
            <a:off x="10628220" y="1761926"/>
            <a:ext cx="759341" cy="1916723"/>
          </a:xfrm>
          <a:prstGeom prst="rect">
            <a:avLst/>
          </a:prstGeom>
        </p:spPr>
      </p:pic>
      <p:sp>
        <p:nvSpPr>
          <p:cNvPr id="13" name="Rectángulo 12"/>
          <p:cNvSpPr/>
          <p:nvPr/>
        </p:nvSpPr>
        <p:spPr>
          <a:xfrm>
            <a:off x="6710623" y="1970670"/>
            <a:ext cx="4015993" cy="1384995"/>
          </a:xfrm>
          <a:prstGeom prst="rect">
            <a:avLst/>
          </a:prstGeom>
        </p:spPr>
        <p:txBody>
          <a:bodyPr wrap="square">
            <a:spAutoFit/>
          </a:bodyPr>
          <a:lstStyle/>
          <a:p>
            <a:pPr algn="just"/>
            <a:r>
              <a:rPr lang="es-CO" dirty="0"/>
              <a:t>El </a:t>
            </a:r>
            <a:r>
              <a:rPr lang="es-CO" dirty="0" smtClean="0"/>
              <a:t>92% </a:t>
            </a:r>
            <a:r>
              <a:rPr lang="es-CO" dirty="0"/>
              <a:t>de las </a:t>
            </a:r>
            <a:r>
              <a:rPr lang="es-CO" dirty="0" smtClean="0"/>
              <a:t>PQRSD fueron </a:t>
            </a:r>
            <a:r>
              <a:rPr lang="es-CO" dirty="0"/>
              <a:t>asignadas </a:t>
            </a:r>
            <a:r>
              <a:rPr lang="es-CO" dirty="0" smtClean="0"/>
              <a:t>a Rectoría, correspondientes a la formalización de convenios de pasantías y practicas, actos de administrativos de devolución, los cuales se deben </a:t>
            </a:r>
            <a:r>
              <a:rPr lang="es-CO" dirty="0" smtClean="0"/>
              <a:t>formalizar para </a:t>
            </a:r>
            <a:r>
              <a:rPr lang="es-CO" dirty="0" smtClean="0"/>
              <a:t>su respectiva notificación a los interesados. </a:t>
            </a:r>
            <a:endParaRPr lang="es-CO" dirty="0"/>
          </a:p>
        </p:txBody>
      </p:sp>
      <p:pic>
        <p:nvPicPr>
          <p:cNvPr id="15" name="Imagen 14"/>
          <p:cNvPicPr>
            <a:picLocks noChangeAspect="1"/>
          </p:cNvPicPr>
          <p:nvPr/>
        </p:nvPicPr>
        <p:blipFill>
          <a:blip r:embed="rId4"/>
          <a:stretch>
            <a:fillRect/>
          </a:stretch>
        </p:blipFill>
        <p:spPr>
          <a:xfrm>
            <a:off x="9321741" y="3826727"/>
            <a:ext cx="2388883" cy="2188525"/>
          </a:xfrm>
          <a:prstGeom prst="rect">
            <a:avLst/>
          </a:prstGeom>
        </p:spPr>
      </p:pic>
      <p:graphicFrame>
        <p:nvGraphicFramePr>
          <p:cNvPr id="5" name="Tabla 4"/>
          <p:cNvGraphicFramePr>
            <a:graphicFrameLocks noGrp="1"/>
          </p:cNvGraphicFramePr>
          <p:nvPr>
            <p:extLst>
              <p:ext uri="{D42A27DB-BD31-4B8C-83A1-F6EECF244321}">
                <p14:modId xmlns:p14="http://schemas.microsoft.com/office/powerpoint/2010/main" val="1295228193"/>
              </p:ext>
            </p:extLst>
          </p:nvPr>
        </p:nvGraphicFramePr>
        <p:xfrm>
          <a:off x="524879" y="1581064"/>
          <a:ext cx="5791201" cy="3048000"/>
        </p:xfrm>
        <a:graphic>
          <a:graphicData uri="http://schemas.openxmlformats.org/drawingml/2006/table">
            <a:tbl>
              <a:tblPr/>
              <a:tblGrid>
                <a:gridCol w="330019">
                  <a:extLst>
                    <a:ext uri="{9D8B030D-6E8A-4147-A177-3AD203B41FA5}">
                      <a16:colId xmlns:a16="http://schemas.microsoft.com/office/drawing/2014/main" val="4026380243"/>
                    </a:ext>
                  </a:extLst>
                </a:gridCol>
                <a:gridCol w="2056273">
                  <a:extLst>
                    <a:ext uri="{9D8B030D-6E8A-4147-A177-3AD203B41FA5}">
                      <a16:colId xmlns:a16="http://schemas.microsoft.com/office/drawing/2014/main" val="684107922"/>
                    </a:ext>
                  </a:extLst>
                </a:gridCol>
                <a:gridCol w="863127">
                  <a:extLst>
                    <a:ext uri="{9D8B030D-6E8A-4147-A177-3AD203B41FA5}">
                      <a16:colId xmlns:a16="http://schemas.microsoft.com/office/drawing/2014/main" val="3423887015"/>
                    </a:ext>
                  </a:extLst>
                </a:gridCol>
                <a:gridCol w="875820">
                  <a:extLst>
                    <a:ext uri="{9D8B030D-6E8A-4147-A177-3AD203B41FA5}">
                      <a16:colId xmlns:a16="http://schemas.microsoft.com/office/drawing/2014/main" val="2753951406"/>
                    </a:ext>
                  </a:extLst>
                </a:gridCol>
                <a:gridCol w="875820">
                  <a:extLst>
                    <a:ext uri="{9D8B030D-6E8A-4147-A177-3AD203B41FA5}">
                      <a16:colId xmlns:a16="http://schemas.microsoft.com/office/drawing/2014/main" val="3386685653"/>
                    </a:ext>
                  </a:extLst>
                </a:gridCol>
                <a:gridCol w="790142">
                  <a:extLst>
                    <a:ext uri="{9D8B030D-6E8A-4147-A177-3AD203B41FA5}">
                      <a16:colId xmlns:a16="http://schemas.microsoft.com/office/drawing/2014/main" val="4135487443"/>
                    </a:ext>
                  </a:extLst>
                </a:gridCol>
              </a:tblGrid>
              <a:tr h="190500">
                <a:tc>
                  <a:txBody>
                    <a:bodyPr/>
                    <a:lstStyle/>
                    <a:p>
                      <a:pPr algn="l" fontAlgn="b"/>
                      <a:r>
                        <a:rPr lang="es-CO" sz="1100" b="0" i="0" u="none" strike="noStrike">
                          <a:solidFill>
                            <a:srgbClr val="000000"/>
                          </a:solidFill>
                          <a:effectLst/>
                          <a:latin typeface="Calibri" panose="020F0502020204030204" pitchFamily="34" charset="0"/>
                        </a:rPr>
                        <a:t>No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tc>
                  <a:txBody>
                    <a:bodyPr/>
                    <a:lstStyle/>
                    <a:p>
                      <a:pPr algn="l" fontAlgn="b"/>
                      <a:r>
                        <a:rPr lang="es-CO" sz="1100" b="1" i="0" u="none" strike="noStrike">
                          <a:solidFill>
                            <a:srgbClr val="000000"/>
                          </a:solidFill>
                          <a:effectLst/>
                          <a:latin typeface="Calibri" panose="020F0502020204030204" pitchFamily="34" charset="0"/>
                        </a:rPr>
                        <a:t>DEPENDENCIA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tc>
                  <a:txBody>
                    <a:bodyPr/>
                    <a:lstStyle/>
                    <a:p>
                      <a:pPr algn="l" fontAlgn="b"/>
                      <a:r>
                        <a:rPr lang="es-CO" sz="1100" b="1" i="0" u="none" strike="noStrike">
                          <a:solidFill>
                            <a:srgbClr val="000000"/>
                          </a:solidFill>
                          <a:effectLst/>
                          <a:latin typeface="Calibri" panose="020F0502020204030204" pitchFamily="34" charset="0"/>
                        </a:rPr>
                        <a:t>RECIBIDAS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tc>
                  <a:txBody>
                    <a:bodyPr/>
                    <a:lstStyle/>
                    <a:p>
                      <a:pPr algn="l" fontAlgn="b"/>
                      <a:r>
                        <a:rPr lang="es-CO" sz="1100" b="1" i="0" u="none" strike="noStrike">
                          <a:solidFill>
                            <a:srgbClr val="000000"/>
                          </a:solidFill>
                          <a:effectLst/>
                          <a:latin typeface="Calibri" panose="020F0502020204030204" pitchFamily="34" charset="0"/>
                        </a:rPr>
                        <a:t>ATENDIDAS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tc>
                  <a:txBody>
                    <a:bodyPr/>
                    <a:lstStyle/>
                    <a:p>
                      <a:pPr algn="l" fontAlgn="b"/>
                      <a:r>
                        <a:rPr lang="es-CO" sz="1100" b="1" i="0" u="none" strike="noStrike">
                          <a:solidFill>
                            <a:srgbClr val="000000"/>
                          </a:solidFill>
                          <a:effectLst/>
                          <a:latin typeface="Calibri" panose="020F0502020204030204" pitchFamily="34" charset="0"/>
                        </a:rPr>
                        <a:t>SIN ATENDER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tc>
                  <a:txBody>
                    <a:bodyPr/>
                    <a:lstStyle/>
                    <a:p>
                      <a:pPr algn="l" fontAlgn="b"/>
                      <a:r>
                        <a:rPr lang="es-CO" sz="1100" b="1" i="0" u="none" strike="noStrike">
                          <a:solidFill>
                            <a:srgbClr val="000000"/>
                          </a:solidFill>
                          <a:effectLst/>
                          <a:latin typeface="Calibri" panose="020F0502020204030204" pitchFamily="34" charset="0"/>
                        </a:rPr>
                        <a:t>PORCENTAJE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extLst>
                  <a:ext uri="{0D108BD9-81ED-4DB2-BD59-A6C34878D82A}">
                    <a16:rowId xmlns:a16="http://schemas.microsoft.com/office/drawing/2014/main" val="345647789"/>
                  </a:ext>
                </a:extLst>
              </a:tr>
              <a:tr h="190500">
                <a:tc>
                  <a:txBody>
                    <a:bodyPr/>
                    <a:lstStyle/>
                    <a:p>
                      <a:pPr algn="ctr" fontAlgn="b"/>
                      <a:r>
                        <a:rPr lang="es-CO" sz="11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ATENCION AL USUARIO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135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135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853855351"/>
                  </a:ext>
                </a:extLst>
              </a:tr>
              <a:tr h="190500">
                <a:tc>
                  <a:txBody>
                    <a:bodyPr/>
                    <a:lstStyle/>
                    <a:p>
                      <a:pPr algn="ctr" fontAlgn="b"/>
                      <a:r>
                        <a:rPr lang="es-CO" sz="11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CONTRATACION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78%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821325287"/>
                  </a:ext>
                </a:extLst>
              </a:tr>
              <a:tr h="190500">
                <a:tc>
                  <a:txBody>
                    <a:bodyPr/>
                    <a:lstStyle/>
                    <a:p>
                      <a:pPr algn="ctr" fontAlgn="b"/>
                      <a:r>
                        <a:rPr lang="es-CO" sz="1100" b="0" i="0" u="none" strike="noStrike">
                          <a:solidFill>
                            <a:srgbClr val="000000"/>
                          </a:solidFill>
                          <a:effectLst/>
                          <a:latin typeface="Calibri" panose="020F050202020403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JURIDICA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91829977"/>
                  </a:ext>
                </a:extLst>
              </a:tr>
              <a:tr h="190500">
                <a:tc>
                  <a:txBody>
                    <a:bodyPr/>
                    <a:lstStyle/>
                    <a:p>
                      <a:pPr algn="ctr" fontAlgn="b"/>
                      <a:r>
                        <a:rPr lang="es-CO" sz="1100" b="0"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RECTORIA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92%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705343012"/>
                  </a:ext>
                </a:extLst>
              </a:tr>
              <a:tr h="190500">
                <a:tc>
                  <a:txBody>
                    <a:bodyPr/>
                    <a:lstStyle/>
                    <a:p>
                      <a:pPr algn="ctr" fontAlgn="b"/>
                      <a:r>
                        <a:rPr lang="es-CO" sz="1100" b="0"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REGISTRO Y CONTROL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442524748"/>
                  </a:ext>
                </a:extLst>
              </a:tr>
              <a:tr h="190500">
                <a:tc>
                  <a:txBody>
                    <a:bodyPr/>
                    <a:lstStyle/>
                    <a:p>
                      <a:pPr algn="ctr" fontAlgn="b"/>
                      <a:r>
                        <a:rPr lang="es-CO" sz="1100" b="0" i="0" u="none" strike="noStrike">
                          <a:solidFill>
                            <a:srgbClr val="000000"/>
                          </a:solidFill>
                          <a:effectLst/>
                          <a:latin typeface="Calibri" panose="020F0502020204030204" pitchFamily="34" charset="0"/>
                        </a:rPr>
                        <a:t>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SALA DE DOCENTES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29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27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93%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583565055"/>
                  </a:ext>
                </a:extLst>
              </a:tr>
              <a:tr h="190500">
                <a:tc>
                  <a:txBody>
                    <a:bodyPr/>
                    <a:lstStyle/>
                    <a:p>
                      <a:pPr algn="ctr" fontAlgn="b"/>
                      <a:r>
                        <a:rPr lang="es-CO" sz="1100" b="0" i="0" u="none" strike="noStrike">
                          <a:solidFill>
                            <a:srgbClr val="000000"/>
                          </a:solidFill>
                          <a:effectLst/>
                          <a:latin typeface="Calibri" panose="020F0502020204030204" pitchFamily="34" charset="0"/>
                        </a:rPr>
                        <a:t>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TALENTO HUMANO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838435927"/>
                  </a:ext>
                </a:extLst>
              </a:tr>
              <a:tr h="190500">
                <a:tc>
                  <a:txBody>
                    <a:bodyPr/>
                    <a:lstStyle/>
                    <a:p>
                      <a:pPr algn="ctr" fontAlgn="b"/>
                      <a:r>
                        <a:rPr lang="es-CO" sz="1100" b="0" i="0" u="none" strike="noStrike">
                          <a:solidFill>
                            <a:srgbClr val="000000"/>
                          </a:solidFill>
                          <a:effectLst/>
                          <a:latin typeface="Calibri" panose="020F0502020204030204" pitchFamily="34" charset="0"/>
                        </a:rPr>
                        <a:t>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FINANCIERA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341980812"/>
                  </a:ext>
                </a:extLst>
              </a:tr>
              <a:tr h="190500">
                <a:tc>
                  <a:txBody>
                    <a:bodyPr/>
                    <a:lstStyle/>
                    <a:p>
                      <a:pPr algn="ctr" fontAlgn="b"/>
                      <a:r>
                        <a:rPr lang="es-CO" sz="1100" b="0" i="0" u="none" strike="noStrike">
                          <a:solidFill>
                            <a:srgbClr val="000000"/>
                          </a:solidFill>
                          <a:effectLst/>
                          <a:latin typeface="Calibri" panose="020F0502020204030204" pitchFamily="34" charset="0"/>
                        </a:rPr>
                        <a:t>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VICERRECTORIA ACADEMICA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80%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166864334"/>
                  </a:ext>
                </a:extLst>
              </a:tr>
              <a:tr h="190500">
                <a:tc>
                  <a:txBody>
                    <a:bodyPr/>
                    <a:lstStyle/>
                    <a:p>
                      <a:pPr algn="ctr" fontAlgn="b"/>
                      <a:r>
                        <a:rPr lang="es-CO" sz="1100" b="0" i="0" u="none" strike="noStrike">
                          <a:solidFill>
                            <a:srgbClr val="000000"/>
                          </a:solidFill>
                          <a:effectLst/>
                          <a:latin typeface="Calibri" panose="020F0502020204030204" pitchFamily="34" charset="0"/>
                        </a:rPr>
                        <a:t>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B. UNIVERSITARIO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391096074"/>
                  </a:ext>
                </a:extLst>
              </a:tr>
              <a:tr h="190500">
                <a:tc>
                  <a:txBody>
                    <a:bodyPr/>
                    <a:lstStyle/>
                    <a:p>
                      <a:pPr algn="ctr" fontAlgn="b"/>
                      <a:r>
                        <a:rPr lang="es-CO" sz="1100" b="0" i="0" u="none" strike="noStrike">
                          <a:solidFill>
                            <a:srgbClr val="000000"/>
                          </a:solidFill>
                          <a:effectLst/>
                          <a:latin typeface="Calibri" panose="020F0502020204030204" pitchFamily="34" charset="0"/>
                        </a:rPr>
                        <a:t>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SISTEMAS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436728210"/>
                  </a:ext>
                </a:extLst>
              </a:tr>
              <a:tr h="190500">
                <a:tc>
                  <a:txBody>
                    <a:bodyPr/>
                    <a:lstStyle/>
                    <a:p>
                      <a:pPr algn="ctr" fontAlgn="b"/>
                      <a:r>
                        <a:rPr lang="es-CO" sz="1100" b="0" i="0" u="none" strike="noStrike">
                          <a:solidFill>
                            <a:srgbClr val="000000"/>
                          </a:solidFill>
                          <a:effectLst/>
                          <a:latin typeface="Calibri" panose="020F0502020204030204" pitchFamily="34" charset="0"/>
                        </a:rPr>
                        <a:t>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CIECYT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71%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314974813"/>
                  </a:ext>
                </a:extLst>
              </a:tr>
              <a:tr h="190500">
                <a:tc>
                  <a:txBody>
                    <a:bodyPr/>
                    <a:lstStyle/>
                    <a:p>
                      <a:pPr algn="ctr" fontAlgn="b"/>
                      <a:r>
                        <a:rPr lang="es-CO" sz="1100" b="0" i="0" u="none" strike="noStrike">
                          <a:solidFill>
                            <a:srgbClr val="000000"/>
                          </a:solidFill>
                          <a:effectLst/>
                          <a:latin typeface="Calibri" panose="020F0502020204030204" pitchFamily="34" charset="0"/>
                        </a:rPr>
                        <a:t>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CONSEJO ACADEMICO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4094156876"/>
                  </a:ext>
                </a:extLst>
              </a:tr>
              <a:tr h="190500">
                <a:tc>
                  <a:txBody>
                    <a:bodyPr/>
                    <a:lstStyle/>
                    <a:p>
                      <a:pPr algn="ctr" fontAlgn="b"/>
                      <a:r>
                        <a:rPr lang="es-CO" sz="1100" b="0" i="0" u="none" strike="noStrike">
                          <a:solidFill>
                            <a:srgbClr val="000000"/>
                          </a:solidFill>
                          <a:effectLst/>
                          <a:latin typeface="Calibri" panose="020F0502020204030204" pitchFamily="34" charset="0"/>
                        </a:rPr>
                        <a:t>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b"/>
                      <a:r>
                        <a:rPr lang="es-CO" sz="1100" b="0" i="0" u="none" strike="noStrike">
                          <a:solidFill>
                            <a:srgbClr val="000000"/>
                          </a:solidFill>
                          <a:effectLst/>
                          <a:latin typeface="Calibri" panose="020F0502020204030204" pitchFamily="34" charset="0"/>
                        </a:rPr>
                        <a:t>VICERRECTORIA ADMINISTRATIVA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a:solidFill>
                            <a:srgbClr val="000000"/>
                          </a:solidFill>
                          <a:effectLst/>
                          <a:latin typeface="Calibri" panose="020F0502020204030204" pitchFamily="34" charset="0"/>
                        </a:rPr>
                        <a:t>100%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638313316"/>
                  </a:ext>
                </a:extLst>
              </a:tr>
              <a:tr h="190500">
                <a:tc gridSpan="2">
                  <a:txBody>
                    <a:bodyPr/>
                    <a:lstStyle/>
                    <a:p>
                      <a:pPr algn="ctr" fontAlgn="b"/>
                      <a:r>
                        <a:rPr lang="es-CO" sz="1100" b="1" i="0" u="none" strike="noStrike">
                          <a:solidFill>
                            <a:srgbClr val="000000"/>
                          </a:solidFill>
                          <a:effectLst/>
                          <a:latin typeface="Calibri" panose="020F0502020204030204" pitchFamily="34" charset="0"/>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hMerge="1">
                  <a:txBody>
                    <a:bodyPr/>
                    <a:lstStyle/>
                    <a:p>
                      <a:endParaRPr lang="es-CO"/>
                    </a:p>
                  </a:txBody>
                  <a:tcPr/>
                </a:tc>
                <a:tc>
                  <a:txBody>
                    <a:bodyPr/>
                    <a:lstStyle/>
                    <a:p>
                      <a:pPr algn="r" fontAlgn="b"/>
                      <a:r>
                        <a:rPr lang="es-CO" sz="1100" b="1" i="0" u="none" strike="noStrike">
                          <a:solidFill>
                            <a:srgbClr val="000000"/>
                          </a:solidFill>
                          <a:effectLst/>
                          <a:latin typeface="Calibri" panose="020F0502020204030204" pitchFamily="34" charset="0"/>
                        </a:rPr>
                        <a:t>276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1" i="0" u="none" strike="noStrike">
                          <a:solidFill>
                            <a:srgbClr val="000000"/>
                          </a:solidFill>
                          <a:effectLst/>
                          <a:latin typeface="Calibri" panose="020F0502020204030204" pitchFamily="34" charset="0"/>
                        </a:rPr>
                        <a:t>261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1" i="0" u="none" strike="noStrike">
                          <a:solidFill>
                            <a:srgbClr val="000000"/>
                          </a:solidFill>
                          <a:effectLst/>
                          <a:latin typeface="Calibri" panose="020F0502020204030204" pitchFamily="34" charset="0"/>
                        </a:rPr>
                        <a:t>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r" fontAlgn="b"/>
                      <a:r>
                        <a:rPr lang="es-CO" sz="1100" b="0" i="0" u="none" strike="noStrike" dirty="0">
                          <a:solidFill>
                            <a:srgbClr val="000000"/>
                          </a:solidFill>
                          <a:effectLst/>
                          <a:latin typeface="Calibri" panose="020F0502020204030204" pitchFamily="34" charset="0"/>
                        </a:rPr>
                        <a:t>95%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499186093"/>
                  </a:ext>
                </a:extLst>
              </a:tr>
            </a:tbl>
          </a:graphicData>
        </a:graphic>
      </p:graphicFrame>
    </p:spTree>
    <p:extLst>
      <p:ext uri="{BB962C8B-B14F-4D97-AF65-F5344CB8AC3E}">
        <p14:creationId xmlns:p14="http://schemas.microsoft.com/office/powerpoint/2010/main" val="13042224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659423" y="3094391"/>
            <a:ext cx="10032023" cy="2782300"/>
          </a:xfrm>
          <a:prstGeom prst="rect">
            <a:avLst/>
          </a:prstGeom>
        </p:spPr>
        <p:txBody>
          <a:bodyPr wrap="square">
            <a:spAutoFit/>
          </a:bodyPr>
          <a:lstStyle/>
          <a:p>
            <a:pPr algn="just">
              <a:lnSpc>
                <a:spcPct val="115000"/>
              </a:lnSpc>
            </a:pPr>
            <a:r>
              <a:rPr lang="es-CO" dirty="0" smtClean="0">
                <a:latin typeface="Calibri" panose="020F0502020204030204" pitchFamily="34" charset="0"/>
                <a:ea typeface="MS Mincho"/>
                <a:cs typeface="Times New Roman" panose="02020603050405020304" pitchFamily="18" charset="0"/>
              </a:rPr>
              <a:t>Las 15 </a:t>
            </a:r>
            <a:r>
              <a:rPr lang="es-CO" dirty="0">
                <a:latin typeface="Calibri" panose="020F0502020204030204" pitchFamily="34" charset="0"/>
                <a:ea typeface="MS Mincho"/>
                <a:cs typeface="Times New Roman" panose="02020603050405020304" pitchFamily="18" charset="0"/>
              </a:rPr>
              <a:t>peticiones que no fueron resueltas, </a:t>
            </a:r>
            <a:r>
              <a:rPr lang="es-CO" dirty="0" smtClean="0">
                <a:latin typeface="Calibri" panose="020F0502020204030204" pitchFamily="34" charset="0"/>
                <a:ea typeface="MS Mincho"/>
                <a:cs typeface="Times New Roman" panose="02020603050405020304" pitchFamily="18" charset="0"/>
              </a:rPr>
              <a:t>corresponden a tramites de devolución, convenio, asignación de jurados para las sustentaciones de los trabajo de grado, legalizaciones de notas de validaciones por suficiencia, lo anterior toda vez que por falta de soportes solicitados a los peticionarios no se tramitaron a sus debido tiempo las peticiones allegadas.</a:t>
            </a:r>
          </a:p>
          <a:p>
            <a:pPr algn="just">
              <a:lnSpc>
                <a:spcPct val="115000"/>
              </a:lnSpc>
            </a:pPr>
            <a:endParaRPr lang="es-CO" dirty="0">
              <a:latin typeface="Calibri" panose="020F0502020204030204" pitchFamily="34" charset="0"/>
              <a:ea typeface="MS Mincho"/>
              <a:cs typeface="Times New Roman" panose="02020603050405020304" pitchFamily="18" charset="0"/>
            </a:endParaRPr>
          </a:p>
          <a:p>
            <a:pPr algn="just">
              <a:lnSpc>
                <a:spcPct val="115000"/>
              </a:lnSpc>
            </a:pPr>
            <a:r>
              <a:rPr lang="es-CO" dirty="0">
                <a:latin typeface="Calibri" panose="020F0502020204030204" pitchFamily="34" charset="0"/>
                <a:ea typeface="MS Mincho"/>
                <a:cs typeface="Times New Roman" panose="02020603050405020304" pitchFamily="18" charset="0"/>
              </a:rPr>
              <a:t>Una vez se alleguen los documentos solicitados a los peticionarios se generará la respuesta respectiva para su notificación. </a:t>
            </a:r>
          </a:p>
          <a:p>
            <a:pPr algn="just">
              <a:lnSpc>
                <a:spcPct val="115000"/>
              </a:lnSpc>
            </a:pPr>
            <a:endParaRPr lang="es-CO" dirty="0" smtClean="0">
              <a:latin typeface="Calibri" panose="020F0502020204030204" pitchFamily="34" charset="0"/>
              <a:ea typeface="MS Mincho"/>
              <a:cs typeface="Times New Roman" panose="02020603050405020304" pitchFamily="18" charset="0"/>
            </a:endParaRPr>
          </a:p>
          <a:p>
            <a:pPr algn="just">
              <a:lnSpc>
                <a:spcPct val="115000"/>
              </a:lnSpc>
            </a:pPr>
            <a:r>
              <a:rPr lang="es-CO" dirty="0" smtClean="0">
                <a:latin typeface="Calibri" panose="020F0502020204030204" pitchFamily="34" charset="0"/>
                <a:ea typeface="MS Mincho"/>
                <a:cs typeface="Times New Roman" panose="02020603050405020304" pitchFamily="18" charset="0"/>
              </a:rPr>
              <a:t>Las </a:t>
            </a:r>
            <a:r>
              <a:rPr lang="es-CO" dirty="0">
                <a:latin typeface="Calibri" panose="020F0502020204030204" pitchFamily="34" charset="0"/>
                <a:ea typeface="MS Mincho"/>
                <a:cs typeface="Times New Roman" panose="02020603050405020304" pitchFamily="18" charset="0"/>
              </a:rPr>
              <a:t>demás peticiones se respondieron a tiempo.</a:t>
            </a:r>
            <a:endParaRPr lang="es-CO" sz="1200" dirty="0">
              <a:latin typeface="Cambria" panose="02040503050406030204" pitchFamily="18" charset="0"/>
              <a:ea typeface="MS Mincho"/>
              <a:cs typeface="Times New Roman" panose="02020603050405020304" pitchFamily="18" charset="0"/>
            </a:endParaRPr>
          </a:p>
          <a:p>
            <a:pPr algn="just">
              <a:lnSpc>
                <a:spcPct val="115000"/>
              </a:lnSpc>
            </a:pPr>
            <a:r>
              <a:rPr lang="es-CO" dirty="0">
                <a:latin typeface="Calibri" panose="020F0502020204030204" pitchFamily="34" charset="0"/>
                <a:ea typeface="MS Mincho"/>
                <a:cs typeface="Times New Roman" panose="02020603050405020304" pitchFamily="18" charset="0"/>
              </a:rPr>
              <a:t> </a:t>
            </a:r>
            <a:endParaRPr lang="es-CO" sz="1200" dirty="0">
              <a:latin typeface="Cambria" panose="02040503050406030204" pitchFamily="18" charset="0"/>
              <a:ea typeface="MS Mincho"/>
              <a:cs typeface="Times New Roman" panose="02020603050405020304" pitchFamily="18" charset="0"/>
            </a:endParaRPr>
          </a:p>
          <a:p>
            <a:pPr algn="just">
              <a:lnSpc>
                <a:spcPct val="115000"/>
              </a:lnSpc>
            </a:pPr>
            <a:r>
              <a:rPr lang="es-CO" dirty="0">
                <a:latin typeface="Calibri" panose="020F0502020204030204" pitchFamily="34" charset="0"/>
                <a:ea typeface="MS Mincho"/>
                <a:cs typeface="Times New Roman" panose="02020603050405020304" pitchFamily="18" charset="0"/>
              </a:rPr>
              <a:t>Se realizó el seguimiento y el recordatorio para las respuestas oportunas.</a:t>
            </a:r>
            <a:endParaRPr lang="es-CO" sz="1200" dirty="0">
              <a:latin typeface="Cambria" panose="02040503050406030204" pitchFamily="18" charset="0"/>
              <a:ea typeface="MS Mincho"/>
              <a:cs typeface="Times New Roman" panose="02020603050405020304" pitchFamily="18" charset="0"/>
            </a:endParaRPr>
          </a:p>
          <a:p>
            <a:pPr algn="just">
              <a:lnSpc>
                <a:spcPct val="115000"/>
              </a:lnSpc>
            </a:pPr>
            <a:endParaRPr lang="es-CO" sz="1200" dirty="0">
              <a:latin typeface="Cambria" panose="02040503050406030204" pitchFamily="18" charset="0"/>
              <a:ea typeface="MS Mincho"/>
              <a:cs typeface="Times New Roman" panose="02020603050405020304" pitchFamily="18" charset="0"/>
            </a:endParaRPr>
          </a:p>
          <a:p>
            <a:pPr algn="just">
              <a:lnSpc>
                <a:spcPct val="115000"/>
              </a:lnSpc>
            </a:pPr>
            <a:endParaRPr lang="es-CO" sz="1200" dirty="0">
              <a:effectLst/>
              <a:latin typeface="Cambria" panose="02040503050406030204" pitchFamily="18" charset="0"/>
              <a:ea typeface="MS Mincho"/>
              <a:cs typeface="Times New Roman" panose="02020603050405020304" pitchFamily="18" charset="0"/>
            </a:endParaRPr>
          </a:p>
        </p:txBody>
      </p:sp>
      <p:graphicFrame>
        <p:nvGraphicFramePr>
          <p:cNvPr id="4" name="Gráfico 3"/>
          <p:cNvGraphicFramePr>
            <a:graphicFrameLocks/>
          </p:cNvGraphicFramePr>
          <p:nvPr>
            <p:extLst>
              <p:ext uri="{D42A27DB-BD31-4B8C-83A1-F6EECF244321}">
                <p14:modId xmlns:p14="http://schemas.microsoft.com/office/powerpoint/2010/main" val="1969868155"/>
              </p:ext>
            </p:extLst>
          </p:nvPr>
        </p:nvGraphicFramePr>
        <p:xfrm>
          <a:off x="3308838" y="177312"/>
          <a:ext cx="4572000" cy="279448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548185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a 5"/>
          <p:cNvGraphicFramePr>
            <a:graphicFrameLocks noGrp="1"/>
          </p:cNvGraphicFramePr>
          <p:nvPr>
            <p:extLst>
              <p:ext uri="{D42A27DB-BD31-4B8C-83A1-F6EECF244321}">
                <p14:modId xmlns:p14="http://schemas.microsoft.com/office/powerpoint/2010/main" val="3965501579"/>
              </p:ext>
            </p:extLst>
          </p:nvPr>
        </p:nvGraphicFramePr>
        <p:xfrm>
          <a:off x="2803550" y="3882137"/>
          <a:ext cx="5037455" cy="2511112"/>
        </p:xfrm>
        <a:graphic>
          <a:graphicData uri="http://schemas.openxmlformats.org/drawingml/2006/table">
            <a:tbl>
              <a:tblPr firstRow="1" firstCol="1" bandRow="1"/>
              <a:tblGrid>
                <a:gridCol w="3507740">
                  <a:extLst>
                    <a:ext uri="{9D8B030D-6E8A-4147-A177-3AD203B41FA5}">
                      <a16:colId xmlns:a16="http://schemas.microsoft.com/office/drawing/2014/main" val="3684606340"/>
                    </a:ext>
                  </a:extLst>
                </a:gridCol>
                <a:gridCol w="1529715">
                  <a:extLst>
                    <a:ext uri="{9D8B030D-6E8A-4147-A177-3AD203B41FA5}">
                      <a16:colId xmlns:a16="http://schemas.microsoft.com/office/drawing/2014/main" val="1163970205"/>
                    </a:ext>
                  </a:extLst>
                </a:gridCol>
              </a:tblGrid>
              <a:tr h="0">
                <a:tc gridSpan="2">
                  <a:txBody>
                    <a:bodyPr/>
                    <a:lstStyle/>
                    <a:p>
                      <a:pPr algn="ctr">
                        <a:lnSpc>
                          <a:spcPct val="107000"/>
                        </a:lnSpc>
                        <a:spcAft>
                          <a:spcPts val="0"/>
                        </a:spcAft>
                      </a:pPr>
                      <a:r>
                        <a:rPr lang="es-CO" sz="1400" dirty="0">
                          <a:effectLst/>
                          <a:latin typeface="Calibri" panose="020F0502020204030204" pitchFamily="34" charset="0"/>
                          <a:ea typeface="Calibri" panose="020F0502020204030204" pitchFamily="34" charset="0"/>
                          <a:cs typeface="Times New Roman" panose="02020603050405020304" pitchFamily="18" charset="0"/>
                        </a:rPr>
                        <a:t>Tiempo promedio de respuesta</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9BD5"/>
                    </a:solidFill>
                  </a:tcPr>
                </a:tc>
                <a:tc hMerge="1">
                  <a:txBody>
                    <a:bodyPr/>
                    <a:lstStyle/>
                    <a:p>
                      <a:endParaRPr lang="es-CO"/>
                    </a:p>
                  </a:txBody>
                  <a:tcPr/>
                </a:tc>
                <a:extLst>
                  <a:ext uri="{0D108BD9-81ED-4DB2-BD59-A6C34878D82A}">
                    <a16:rowId xmlns:a16="http://schemas.microsoft.com/office/drawing/2014/main" val="1161599291"/>
                  </a:ext>
                </a:extLst>
              </a:tr>
              <a:tr h="0">
                <a:tc>
                  <a:txBody>
                    <a:bodyPr/>
                    <a:lstStyle/>
                    <a:p>
                      <a:pPr>
                        <a:lnSpc>
                          <a:spcPct val="107000"/>
                        </a:lnSpc>
                        <a:spcAft>
                          <a:spcPts val="0"/>
                        </a:spcAft>
                      </a:pPr>
                      <a:r>
                        <a:rPr lang="es-CO" sz="1400" b="1" dirty="0">
                          <a:effectLst/>
                          <a:latin typeface="Calibri" panose="020F0502020204030204" pitchFamily="34" charset="0"/>
                          <a:ea typeface="Calibri" panose="020F0502020204030204" pitchFamily="34" charset="0"/>
                          <a:cs typeface="Times New Roman" panose="02020603050405020304" pitchFamily="18" charset="0"/>
                        </a:rPr>
                        <a:t>Tipos de petición</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07000"/>
                        </a:lnSpc>
                        <a:spcAft>
                          <a:spcPts val="0"/>
                        </a:spcAft>
                      </a:pPr>
                      <a:r>
                        <a:rPr lang="es-CO" sz="1400" b="1">
                          <a:effectLst/>
                          <a:latin typeface="Calibri" panose="020F0502020204030204" pitchFamily="34" charset="0"/>
                          <a:ea typeface="Calibri" panose="020F0502020204030204" pitchFamily="34" charset="0"/>
                          <a:cs typeface="Times New Roman" panose="02020603050405020304" pitchFamily="18" charset="0"/>
                        </a:rPr>
                        <a:t>Días permitidos para respuesta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4268204304"/>
                  </a:ext>
                </a:extLst>
              </a:tr>
              <a:tr h="0">
                <a:tc>
                  <a:txBody>
                    <a:bodyPr/>
                    <a:lstStyle/>
                    <a:p>
                      <a:pP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EXPEDICIÓN COPIAS DE DOCUMENTOS</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dirty="0">
                          <a:effectLst/>
                          <a:latin typeface="Calibri" panose="020F0502020204030204" pitchFamily="34" charset="0"/>
                          <a:ea typeface="Calibri" panose="020F0502020204030204" pitchFamily="34" charset="0"/>
                          <a:cs typeface="Times New Roman" panose="02020603050405020304" pitchFamily="18" charset="0"/>
                        </a:rPr>
                        <a:t>10</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759021916"/>
                  </a:ext>
                </a:extLst>
              </a:tr>
              <a:tr h="0">
                <a:tc>
                  <a:txBody>
                    <a:bodyPr/>
                    <a:lstStyle/>
                    <a:p>
                      <a:pPr>
                        <a:lnSpc>
                          <a:spcPct val="107000"/>
                        </a:lnSpc>
                        <a:spcAft>
                          <a:spcPts val="800"/>
                        </a:spcAft>
                      </a:pPr>
                      <a:r>
                        <a:rPr lang="es-ES" sz="1400" dirty="0">
                          <a:effectLst/>
                          <a:latin typeface="Calibri" panose="020F0502020204030204" pitchFamily="34" charset="0"/>
                          <a:ea typeface="Calibri" panose="020F0502020204030204" pitchFamily="34" charset="0"/>
                          <a:cs typeface="Times New Roman" panose="02020603050405020304" pitchFamily="18" charset="0"/>
                        </a:rPr>
                        <a:t>TRASLADOS POR COMPETENCIA</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5</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003389599"/>
                  </a:ext>
                </a:extLst>
              </a:tr>
              <a:tr h="0">
                <a:tc>
                  <a:txBody>
                    <a:bodyPr/>
                    <a:lstStyle/>
                    <a:p>
                      <a:pPr>
                        <a:lnSpc>
                          <a:spcPct val="107000"/>
                        </a:lnSpc>
                        <a:spcAft>
                          <a:spcPts val="800"/>
                        </a:spcAft>
                      </a:pPr>
                      <a:r>
                        <a:rPr lang="es-ES" sz="1400">
                          <a:effectLst/>
                          <a:latin typeface="Calibri" panose="020F0502020204030204" pitchFamily="34" charset="0"/>
                          <a:ea typeface="Calibri" panose="020F0502020204030204" pitchFamily="34" charset="0"/>
                          <a:cs typeface="Times New Roman" panose="02020603050405020304" pitchFamily="18" charset="0"/>
                        </a:rPr>
                        <a:t>ENTES DE CONTROL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5</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759834370"/>
                  </a:ext>
                </a:extLst>
              </a:tr>
              <a:tr h="0">
                <a:tc>
                  <a:txBody>
                    <a:bodyPr/>
                    <a:lstStyle/>
                    <a:p>
                      <a:pP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CONSULTAS DE INFORMACIÓN TÉCNICA</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30</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2546525684"/>
                  </a:ext>
                </a:extLst>
              </a:tr>
              <a:tr h="0">
                <a:tc>
                  <a:txBody>
                    <a:bodyPr/>
                    <a:lstStyle/>
                    <a:p>
                      <a:pPr>
                        <a:lnSpc>
                          <a:spcPct val="107000"/>
                        </a:lnSpc>
                        <a:spcAft>
                          <a:spcPts val="800"/>
                        </a:spcAft>
                      </a:pPr>
                      <a:r>
                        <a:rPr lang="es-ES" sz="1400">
                          <a:effectLst/>
                          <a:latin typeface="Calibri" panose="020F0502020204030204" pitchFamily="34" charset="0"/>
                          <a:ea typeface="Calibri" panose="020F0502020204030204" pitchFamily="34" charset="0"/>
                          <a:cs typeface="Times New Roman" panose="02020603050405020304" pitchFamily="18" charset="0"/>
                        </a:rPr>
                        <a:t>QUEJAS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dirty="0">
                          <a:effectLst/>
                          <a:latin typeface="Calibri" panose="020F0502020204030204" pitchFamily="34" charset="0"/>
                          <a:ea typeface="Calibri" panose="020F0502020204030204" pitchFamily="34" charset="0"/>
                          <a:cs typeface="Times New Roman" panose="02020603050405020304" pitchFamily="18" charset="0"/>
                        </a:rPr>
                        <a:t>15</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911729746"/>
                  </a:ext>
                </a:extLst>
              </a:tr>
              <a:tr h="0">
                <a:tc>
                  <a:txBody>
                    <a:bodyPr/>
                    <a:lstStyle/>
                    <a:p>
                      <a:pP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RECLAMOS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15</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2563896998"/>
                  </a:ext>
                </a:extLst>
              </a:tr>
              <a:tr h="0">
                <a:tc>
                  <a:txBody>
                    <a:bodyPr/>
                    <a:lstStyle/>
                    <a:p>
                      <a:pPr>
                        <a:lnSpc>
                          <a:spcPct val="107000"/>
                        </a:lnSpc>
                        <a:spcAft>
                          <a:spcPts val="800"/>
                        </a:spcAft>
                      </a:pPr>
                      <a:r>
                        <a:rPr lang="es-ES" sz="1400">
                          <a:effectLst/>
                          <a:latin typeface="Calibri" panose="020F0502020204030204" pitchFamily="34" charset="0"/>
                          <a:ea typeface="Calibri" panose="020F0502020204030204" pitchFamily="34" charset="0"/>
                          <a:cs typeface="Times New Roman" panose="02020603050405020304" pitchFamily="18" charset="0"/>
                        </a:rPr>
                        <a:t>SUGERENCIAS Y FELICITACIONES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30</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177743196"/>
                  </a:ext>
                </a:extLst>
              </a:tr>
              <a:tr h="0">
                <a:tc>
                  <a:txBody>
                    <a:bodyPr/>
                    <a:lstStyle/>
                    <a:p>
                      <a:pPr>
                        <a:lnSpc>
                          <a:spcPct val="107000"/>
                        </a:lnSpc>
                        <a:spcAft>
                          <a:spcPts val="800"/>
                        </a:spcAft>
                      </a:pPr>
                      <a:r>
                        <a:rPr lang="es-CO" sz="1400">
                          <a:effectLst/>
                          <a:latin typeface="Calibri" panose="020F0502020204030204" pitchFamily="34" charset="0"/>
                          <a:ea typeface="Calibri" panose="020F0502020204030204" pitchFamily="34" charset="0"/>
                          <a:cs typeface="Times New Roman" panose="02020603050405020304" pitchFamily="18" charset="0"/>
                        </a:rPr>
                        <a:t>DERECHOS DE PETICIÓN </a:t>
                      </a:r>
                      <a:endParaRPr lang="es-C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107000"/>
                        </a:lnSpc>
                        <a:spcAft>
                          <a:spcPts val="800"/>
                        </a:spcAft>
                      </a:pPr>
                      <a:r>
                        <a:rPr lang="es-CO" sz="1400" dirty="0">
                          <a:effectLst/>
                          <a:latin typeface="Calibri" panose="020F0502020204030204" pitchFamily="34" charset="0"/>
                          <a:ea typeface="Calibri" panose="020F0502020204030204" pitchFamily="34" charset="0"/>
                          <a:cs typeface="Times New Roman" panose="02020603050405020304" pitchFamily="18" charset="0"/>
                        </a:rPr>
                        <a:t>15</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634667172"/>
                  </a:ext>
                </a:extLst>
              </a:tr>
            </a:tbl>
          </a:graphicData>
        </a:graphic>
      </p:graphicFrame>
      <p:sp>
        <p:nvSpPr>
          <p:cNvPr id="7" name="Rectángulo 6"/>
          <p:cNvSpPr/>
          <p:nvPr/>
        </p:nvSpPr>
        <p:spPr>
          <a:xfrm>
            <a:off x="2274278" y="287955"/>
            <a:ext cx="6096000" cy="1077218"/>
          </a:xfrm>
          <a:prstGeom prst="rect">
            <a:avLst/>
          </a:prstGeom>
        </p:spPr>
        <p:txBody>
          <a:bodyPr>
            <a:spAutoFit/>
          </a:bodyPr>
          <a:lstStyle/>
          <a:p>
            <a:r>
              <a:rPr lang="es-CO" sz="3200" b="1" dirty="0">
                <a:solidFill>
                  <a:srgbClr val="1A3B8F"/>
                </a:solidFill>
                <a:latin typeface="Arial" panose="020B0604020202020204" pitchFamily="34" charset="0"/>
              </a:rPr>
              <a:t>Gestión de traslados y acceso a la Información </a:t>
            </a:r>
            <a:endParaRPr lang="es-CO" dirty="0"/>
          </a:p>
        </p:txBody>
      </p:sp>
      <p:sp>
        <p:nvSpPr>
          <p:cNvPr id="8" name="Rectángulo 7"/>
          <p:cNvSpPr/>
          <p:nvPr/>
        </p:nvSpPr>
        <p:spPr>
          <a:xfrm>
            <a:off x="726828" y="1335915"/>
            <a:ext cx="11037279" cy="2677656"/>
          </a:xfrm>
          <a:prstGeom prst="rect">
            <a:avLst/>
          </a:prstGeom>
        </p:spPr>
        <p:txBody>
          <a:bodyPr wrap="square">
            <a:spAutoFit/>
          </a:bodyPr>
          <a:lstStyle/>
          <a:p>
            <a:pPr algn="just"/>
            <a:r>
              <a:rPr lang="es-CO" dirty="0"/>
              <a:t>Durante el presente mes no se presento ningún evento donde </a:t>
            </a:r>
            <a:r>
              <a:rPr lang="es-CO" dirty="0" smtClean="0"/>
              <a:t>se niegue </a:t>
            </a:r>
            <a:r>
              <a:rPr lang="es-CO" dirty="0"/>
              <a:t>el acceso a la información de la entidad</a:t>
            </a:r>
            <a:r>
              <a:rPr lang="es-CO" dirty="0" smtClean="0"/>
              <a:t>. </a:t>
            </a:r>
          </a:p>
          <a:p>
            <a:pPr algn="just"/>
            <a:endParaRPr lang="es-CO" dirty="0"/>
          </a:p>
          <a:p>
            <a:pPr algn="just"/>
            <a:r>
              <a:rPr lang="es-CO" dirty="0" smtClean="0"/>
              <a:t>Respecto de la Audiencia </a:t>
            </a:r>
            <a:r>
              <a:rPr lang="es-CO" dirty="0"/>
              <a:t>inicial </a:t>
            </a:r>
            <a:r>
              <a:rPr lang="es-CO" dirty="0" smtClean="0"/>
              <a:t>correspondiente al expediente </a:t>
            </a:r>
            <a:r>
              <a:rPr lang="es-CO" dirty="0"/>
              <a:t>860013333002 2021-00092-00, se </a:t>
            </a:r>
            <a:r>
              <a:rPr lang="es-CO" dirty="0" smtClean="0"/>
              <a:t>cumplieron </a:t>
            </a:r>
            <a:r>
              <a:rPr lang="es-CO" dirty="0"/>
              <a:t>las formalidades esenciales de cada acto </a:t>
            </a:r>
            <a:r>
              <a:rPr lang="es-CO" dirty="0" smtClean="0"/>
              <a:t>procesal </a:t>
            </a:r>
            <a:r>
              <a:rPr lang="es-CO" dirty="0"/>
              <a:t>surtido en la audiencia y se observaron las previsiones del artículo 183 del </a:t>
            </a:r>
            <a:r>
              <a:rPr lang="es-CO" dirty="0" smtClean="0"/>
              <a:t>C.P.A.C.A</a:t>
            </a:r>
            <a:r>
              <a:rPr lang="es-CO" dirty="0"/>
              <a:t>., respecto del contenido de las actas y registro de la audiencia. </a:t>
            </a:r>
            <a:r>
              <a:rPr lang="es-CO" dirty="0" smtClean="0"/>
              <a:t>En </a:t>
            </a:r>
            <a:r>
              <a:rPr lang="es-CO" dirty="0"/>
              <a:t>este estado de la audiencia, se interroga a las partes para que manifiesten si están </a:t>
            </a:r>
            <a:r>
              <a:rPr lang="es-CO" dirty="0" smtClean="0"/>
              <a:t>de </a:t>
            </a:r>
            <a:r>
              <a:rPr lang="es-CO" dirty="0"/>
              <a:t>acuerdo con las decisiones adoptadas en el desarrollo de esta </a:t>
            </a:r>
            <a:r>
              <a:rPr lang="es-CO" dirty="0" smtClean="0"/>
              <a:t>diligencia: PARTE </a:t>
            </a:r>
            <a:r>
              <a:rPr lang="es-CO" dirty="0"/>
              <a:t>DEMANDANTE: </a:t>
            </a:r>
            <a:r>
              <a:rPr lang="es-CO" dirty="0" smtClean="0"/>
              <a:t>Conforme. PARTE </a:t>
            </a:r>
            <a:r>
              <a:rPr lang="es-CO" dirty="0"/>
              <a:t>DEMANDADA: Conforme. </a:t>
            </a:r>
            <a:r>
              <a:rPr lang="es-CO" dirty="0" smtClean="0"/>
              <a:t>Con respecto a la providencia </a:t>
            </a:r>
            <a:r>
              <a:rPr lang="es-CO" dirty="0"/>
              <a:t>que emite pronunciamiento sobre excepciones previas expediente </a:t>
            </a:r>
            <a:r>
              <a:rPr lang="es-CO" dirty="0" smtClean="0"/>
              <a:t>52001-23-33-000-2021-00123-00 – El Tribunal Administrativo de Nariño Declaró </a:t>
            </a:r>
            <a:r>
              <a:rPr lang="es-CO" dirty="0"/>
              <a:t>probada la excepción denominada integración </a:t>
            </a:r>
            <a:r>
              <a:rPr lang="es-CO" dirty="0" smtClean="0"/>
              <a:t>del Litis </a:t>
            </a:r>
            <a:r>
              <a:rPr lang="es-CO" dirty="0"/>
              <a:t>Consorcio Necesario, propuesta por la apoderada del rector y </a:t>
            </a:r>
            <a:r>
              <a:rPr lang="es-CO" dirty="0" smtClean="0"/>
              <a:t>Representante Legal </a:t>
            </a:r>
            <a:r>
              <a:rPr lang="es-CO" dirty="0"/>
              <a:t>del Instituto Tecnológico del </a:t>
            </a:r>
            <a:r>
              <a:rPr lang="es-CO" dirty="0" smtClean="0"/>
              <a:t>Putumayo. Igualmente el tribunal vínculo, </a:t>
            </a:r>
            <a:r>
              <a:rPr lang="es-CO" dirty="0"/>
              <a:t>al MINISTERIO DE EDUCACIÓN NACIONAL </a:t>
            </a:r>
            <a:r>
              <a:rPr lang="es-CO" dirty="0" smtClean="0"/>
              <a:t>A TRAVÉS </a:t>
            </a:r>
            <a:r>
              <a:rPr lang="es-CO" dirty="0"/>
              <a:t>DEL VICEMINISTRO DE EDUCACIÓN SUPERIOR, dentro del </a:t>
            </a:r>
            <a:r>
              <a:rPr lang="es-CO" dirty="0" smtClean="0"/>
              <a:t>proceso de </a:t>
            </a:r>
            <a:r>
              <a:rPr lang="es-CO" dirty="0"/>
              <a:t>nulidad simple promovido por el DEPARTAMENTO DEL PUTUMAYO, contra </a:t>
            </a:r>
            <a:r>
              <a:rPr lang="es-CO" dirty="0" smtClean="0"/>
              <a:t>el INSTITUTO </a:t>
            </a:r>
            <a:r>
              <a:rPr lang="es-CO" dirty="0"/>
              <a:t>TECNOLÓGICO DEL PUTUMAYO, </a:t>
            </a:r>
            <a:r>
              <a:rPr lang="es-CO" dirty="0" smtClean="0"/>
              <a:t>para </a:t>
            </a:r>
            <a:r>
              <a:rPr lang="es-CO" dirty="0"/>
              <a:t>que intervenga en el </a:t>
            </a:r>
            <a:r>
              <a:rPr lang="es-CO" dirty="0" smtClean="0"/>
              <a:t>proceso. </a:t>
            </a:r>
            <a:endParaRPr lang="es-CO" dirty="0"/>
          </a:p>
        </p:txBody>
      </p:sp>
      <p:pic>
        <p:nvPicPr>
          <p:cNvPr id="10" name="Imagen 9"/>
          <p:cNvPicPr>
            <a:picLocks noChangeAspect="1"/>
          </p:cNvPicPr>
          <p:nvPr/>
        </p:nvPicPr>
        <p:blipFill>
          <a:blip r:embed="rId3"/>
          <a:stretch>
            <a:fillRect/>
          </a:stretch>
        </p:blipFill>
        <p:spPr>
          <a:xfrm>
            <a:off x="8951761" y="3870980"/>
            <a:ext cx="2280828" cy="2089532"/>
          </a:xfrm>
          <a:prstGeom prst="rect">
            <a:avLst/>
          </a:prstGeom>
        </p:spPr>
      </p:pic>
    </p:spTree>
    <p:extLst>
      <p:ext uri="{BB962C8B-B14F-4D97-AF65-F5344CB8AC3E}">
        <p14:creationId xmlns:p14="http://schemas.microsoft.com/office/powerpoint/2010/main" val="808628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88748" y="483661"/>
            <a:ext cx="3716082" cy="646331"/>
          </a:xfrm>
          <a:prstGeom prst="rect">
            <a:avLst/>
          </a:prstGeom>
        </p:spPr>
        <p:txBody>
          <a:bodyPr wrap="none">
            <a:spAutoFit/>
          </a:bodyPr>
          <a:lstStyle/>
          <a:p>
            <a:r>
              <a:rPr lang="es-CO" sz="3600" dirty="0">
                <a:latin typeface="MyriadPro-Regular" panose="020B0503030403020204" pitchFamily="34" charset="0"/>
              </a:rPr>
              <a:t>Recomendaciones</a:t>
            </a:r>
            <a:endParaRPr lang="es-CO" dirty="0"/>
          </a:p>
        </p:txBody>
      </p:sp>
      <p:pic>
        <p:nvPicPr>
          <p:cNvPr id="4" name="Imagen 3"/>
          <p:cNvPicPr>
            <a:picLocks noChangeAspect="1"/>
          </p:cNvPicPr>
          <p:nvPr/>
        </p:nvPicPr>
        <p:blipFill>
          <a:blip r:embed="rId2"/>
          <a:stretch>
            <a:fillRect/>
          </a:stretch>
        </p:blipFill>
        <p:spPr>
          <a:xfrm>
            <a:off x="5556737" y="1573823"/>
            <a:ext cx="5081955" cy="1793622"/>
          </a:xfrm>
          <a:prstGeom prst="rect">
            <a:avLst/>
          </a:prstGeom>
        </p:spPr>
      </p:pic>
      <p:sp>
        <p:nvSpPr>
          <p:cNvPr id="3" name="Rectángulo 2"/>
          <p:cNvSpPr/>
          <p:nvPr/>
        </p:nvSpPr>
        <p:spPr>
          <a:xfrm>
            <a:off x="6021265" y="1641536"/>
            <a:ext cx="3687166" cy="1815882"/>
          </a:xfrm>
          <a:prstGeom prst="rect">
            <a:avLst/>
          </a:prstGeom>
        </p:spPr>
        <p:txBody>
          <a:bodyPr wrap="square">
            <a:spAutoFit/>
          </a:bodyPr>
          <a:lstStyle/>
          <a:p>
            <a:pPr algn="just"/>
            <a:r>
              <a:rPr lang="es-CO" dirty="0"/>
              <a:t>Solicitar al Grupo de Gestión</a:t>
            </a:r>
          </a:p>
          <a:p>
            <a:pPr algn="just"/>
            <a:r>
              <a:rPr lang="es-CO" dirty="0"/>
              <a:t>Documental </a:t>
            </a:r>
            <a:r>
              <a:rPr lang="es-CO" dirty="0" smtClean="0"/>
              <a:t>de la institución la </a:t>
            </a:r>
            <a:r>
              <a:rPr lang="es-CO" dirty="0"/>
              <a:t>socialización, a</a:t>
            </a:r>
          </a:p>
          <a:p>
            <a:pPr algn="just"/>
            <a:r>
              <a:rPr lang="es-CO" dirty="0"/>
              <a:t>todas las dependencias de la</a:t>
            </a:r>
          </a:p>
          <a:p>
            <a:pPr algn="just"/>
            <a:r>
              <a:rPr lang="es-CO" dirty="0"/>
              <a:t>Entidad, del </a:t>
            </a:r>
            <a:r>
              <a:rPr lang="es-CO" dirty="0" smtClean="0"/>
              <a:t>tiempo promedio de respuesta </a:t>
            </a:r>
            <a:endParaRPr lang="es-CO" dirty="0"/>
          </a:p>
          <a:p>
            <a:pPr algn="just"/>
            <a:r>
              <a:rPr lang="es-CO" dirty="0" smtClean="0"/>
              <a:t>De las PQRSD, en concordancia con lo dispuesto por la Ley </a:t>
            </a:r>
            <a:r>
              <a:rPr lang="es-CO" dirty="0"/>
              <a:t>1755 de </a:t>
            </a:r>
            <a:r>
              <a:rPr lang="es-CO" dirty="0" smtClean="0"/>
              <a:t>2015. </a:t>
            </a:r>
            <a:endParaRPr lang="es-CO" dirty="0"/>
          </a:p>
          <a:p>
            <a:endParaRPr lang="es-CO" dirty="0"/>
          </a:p>
        </p:txBody>
      </p:sp>
      <p:sp>
        <p:nvSpPr>
          <p:cNvPr id="6" name="Freeform 8">
            <a:extLst>
              <a:ext uri="{FF2B5EF4-FFF2-40B4-BE49-F238E27FC236}">
                <a16:creationId xmlns:a16="http://schemas.microsoft.com/office/drawing/2014/main" id="{6DD8D568-9528-402D-BFCA-A7F78668D179}"/>
              </a:ext>
            </a:extLst>
          </p:cNvPr>
          <p:cNvSpPr>
            <a:spLocks noChangeArrowheads="1"/>
          </p:cNvSpPr>
          <p:nvPr/>
        </p:nvSpPr>
        <p:spPr bwMode="auto">
          <a:xfrm>
            <a:off x="4695014" y="1691039"/>
            <a:ext cx="1426133" cy="1426135"/>
          </a:xfrm>
          <a:custGeom>
            <a:avLst/>
            <a:gdLst>
              <a:gd name="T0" fmla="*/ 1938 w 3875"/>
              <a:gd name="T1" fmla="*/ 3875 h 3876"/>
              <a:gd name="T2" fmla="*/ 0 w 3875"/>
              <a:gd name="T3" fmla="*/ 1938 h 3876"/>
              <a:gd name="T4" fmla="*/ 1938 w 3875"/>
              <a:gd name="T5" fmla="*/ 0 h 3876"/>
              <a:gd name="T6" fmla="*/ 3874 w 3875"/>
              <a:gd name="T7" fmla="*/ 1938 h 3876"/>
              <a:gd name="T8" fmla="*/ 1938 w 3875"/>
              <a:gd name="T9" fmla="*/ 3875 h 3876"/>
            </a:gdLst>
            <a:ahLst/>
            <a:cxnLst>
              <a:cxn ang="0">
                <a:pos x="T0" y="T1"/>
              </a:cxn>
              <a:cxn ang="0">
                <a:pos x="T2" y="T3"/>
              </a:cxn>
              <a:cxn ang="0">
                <a:pos x="T4" y="T5"/>
              </a:cxn>
              <a:cxn ang="0">
                <a:pos x="T6" y="T7"/>
              </a:cxn>
              <a:cxn ang="0">
                <a:pos x="T8" y="T9"/>
              </a:cxn>
            </a:cxnLst>
            <a:rect l="0" t="0" r="r" b="b"/>
            <a:pathLst>
              <a:path w="3875" h="3876">
                <a:moveTo>
                  <a:pt x="1938" y="3875"/>
                </a:moveTo>
                <a:lnTo>
                  <a:pt x="0" y="1938"/>
                </a:lnTo>
                <a:lnTo>
                  <a:pt x="1938" y="0"/>
                </a:lnTo>
                <a:lnTo>
                  <a:pt x="3874" y="1938"/>
                </a:lnTo>
                <a:lnTo>
                  <a:pt x="1938" y="3875"/>
                </a:lnTo>
              </a:path>
            </a:pathLst>
          </a:custGeom>
          <a:solidFill>
            <a:schemeClr val="accent2">
              <a:lumMod val="40000"/>
              <a:lumOff val="60000"/>
            </a:schemeClr>
          </a:solidFill>
          <a:ln>
            <a:noFill/>
          </a:ln>
          <a:effectLst/>
        </p:spPr>
        <p:txBody>
          <a:bodyPr wrap="none" anchor="ctr"/>
          <a:lstStyle/>
          <a:p>
            <a:endParaRPr lang="en-US" sz="3266" dirty="0">
              <a:latin typeface="Open Sans Light" panose="020B0306030504020204" pitchFamily="34" charset="0"/>
            </a:endParaRPr>
          </a:p>
        </p:txBody>
      </p:sp>
      <p:sp>
        <p:nvSpPr>
          <p:cNvPr id="7" name="Freeform 9">
            <a:extLst>
              <a:ext uri="{FF2B5EF4-FFF2-40B4-BE49-F238E27FC236}">
                <a16:creationId xmlns:a16="http://schemas.microsoft.com/office/drawing/2014/main" id="{3529F678-957C-4957-87B3-430C81EDD9EB}"/>
              </a:ext>
            </a:extLst>
          </p:cNvPr>
          <p:cNvSpPr>
            <a:spLocks noChangeArrowheads="1"/>
          </p:cNvSpPr>
          <p:nvPr/>
        </p:nvSpPr>
        <p:spPr bwMode="auto">
          <a:xfrm>
            <a:off x="4904830" y="1820465"/>
            <a:ext cx="1184389" cy="1186012"/>
          </a:xfrm>
          <a:custGeom>
            <a:avLst/>
            <a:gdLst>
              <a:gd name="T0" fmla="*/ 1610 w 3220"/>
              <a:gd name="T1" fmla="*/ 3221 h 3222"/>
              <a:gd name="T2" fmla="*/ 0 w 3220"/>
              <a:gd name="T3" fmla="*/ 1611 h 3222"/>
              <a:gd name="T4" fmla="*/ 1610 w 3220"/>
              <a:gd name="T5" fmla="*/ 0 h 3222"/>
              <a:gd name="T6" fmla="*/ 3219 w 3220"/>
              <a:gd name="T7" fmla="*/ 1611 h 3222"/>
              <a:gd name="T8" fmla="*/ 1610 w 3220"/>
              <a:gd name="T9" fmla="*/ 3221 h 3222"/>
            </a:gdLst>
            <a:ahLst/>
            <a:cxnLst>
              <a:cxn ang="0">
                <a:pos x="T0" y="T1"/>
              </a:cxn>
              <a:cxn ang="0">
                <a:pos x="T2" y="T3"/>
              </a:cxn>
              <a:cxn ang="0">
                <a:pos x="T4" y="T5"/>
              </a:cxn>
              <a:cxn ang="0">
                <a:pos x="T6" y="T7"/>
              </a:cxn>
              <a:cxn ang="0">
                <a:pos x="T8" y="T9"/>
              </a:cxn>
            </a:cxnLst>
            <a:rect l="0" t="0" r="r" b="b"/>
            <a:pathLst>
              <a:path w="3220" h="3222">
                <a:moveTo>
                  <a:pt x="1610" y="3221"/>
                </a:moveTo>
                <a:lnTo>
                  <a:pt x="0" y="1611"/>
                </a:lnTo>
                <a:lnTo>
                  <a:pt x="1610" y="0"/>
                </a:lnTo>
                <a:lnTo>
                  <a:pt x="3219" y="1611"/>
                </a:lnTo>
                <a:lnTo>
                  <a:pt x="1610" y="3221"/>
                </a:lnTo>
              </a:path>
            </a:pathLst>
          </a:custGeom>
          <a:solidFill>
            <a:schemeClr val="accent2"/>
          </a:solidFill>
          <a:ln w="9525" cap="flat">
            <a:no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Open Sans Light" panose="020B0306030504020204" pitchFamily="34" charset="0"/>
            </a:endParaRPr>
          </a:p>
        </p:txBody>
      </p:sp>
      <p:sp>
        <p:nvSpPr>
          <p:cNvPr id="8" name="TextBox 44">
            <a:extLst>
              <a:ext uri="{FF2B5EF4-FFF2-40B4-BE49-F238E27FC236}">
                <a16:creationId xmlns:a16="http://schemas.microsoft.com/office/drawing/2014/main" id="{0426DBF9-95AF-404A-9BEC-DA4CD7468B5E}"/>
              </a:ext>
            </a:extLst>
          </p:cNvPr>
          <p:cNvSpPr txBox="1"/>
          <p:nvPr/>
        </p:nvSpPr>
        <p:spPr>
          <a:xfrm>
            <a:off x="5248272" y="2023930"/>
            <a:ext cx="393056" cy="784830"/>
          </a:xfrm>
          <a:prstGeom prst="rect">
            <a:avLst/>
          </a:prstGeom>
          <a:noFill/>
        </p:spPr>
        <p:txBody>
          <a:bodyPr wrap="none" rtlCol="0" anchor="ctr">
            <a:spAutoFit/>
          </a:bodyPr>
          <a:lstStyle/>
          <a:p>
            <a:pPr algn="ctr"/>
            <a:r>
              <a:rPr lang="en-US" sz="4500" b="1" dirty="0">
                <a:solidFill>
                  <a:schemeClr val="bg1"/>
                </a:solidFill>
                <a:latin typeface="Poppins SemiBold" pitchFamily="2" charset="77"/>
                <a:ea typeface="League Spartan" charset="0"/>
                <a:cs typeface="Poppins SemiBold" pitchFamily="2" charset="77"/>
              </a:rPr>
              <a:t>1</a:t>
            </a:r>
          </a:p>
        </p:txBody>
      </p:sp>
      <p:pic>
        <p:nvPicPr>
          <p:cNvPr id="9" name="Imagen 8"/>
          <p:cNvPicPr>
            <a:picLocks noChangeAspect="1"/>
          </p:cNvPicPr>
          <p:nvPr/>
        </p:nvPicPr>
        <p:blipFill>
          <a:blip r:embed="rId3"/>
          <a:stretch>
            <a:fillRect/>
          </a:stretch>
        </p:blipFill>
        <p:spPr>
          <a:xfrm>
            <a:off x="9708430" y="1678894"/>
            <a:ext cx="794352" cy="1583479"/>
          </a:xfrm>
          <a:prstGeom prst="rect">
            <a:avLst/>
          </a:prstGeom>
        </p:spPr>
      </p:pic>
      <p:pic>
        <p:nvPicPr>
          <p:cNvPr id="12" name="Imagen 11"/>
          <p:cNvPicPr>
            <a:picLocks noChangeAspect="1"/>
          </p:cNvPicPr>
          <p:nvPr/>
        </p:nvPicPr>
        <p:blipFill>
          <a:blip r:embed="rId4"/>
          <a:stretch>
            <a:fillRect/>
          </a:stretch>
        </p:blipFill>
        <p:spPr>
          <a:xfrm>
            <a:off x="1730200" y="3843209"/>
            <a:ext cx="4907991" cy="2103302"/>
          </a:xfrm>
          <a:prstGeom prst="rect">
            <a:avLst/>
          </a:prstGeom>
        </p:spPr>
      </p:pic>
      <p:pic>
        <p:nvPicPr>
          <p:cNvPr id="15" name="Imagen 14"/>
          <p:cNvPicPr>
            <a:picLocks noChangeAspect="1"/>
          </p:cNvPicPr>
          <p:nvPr/>
        </p:nvPicPr>
        <p:blipFill>
          <a:blip r:embed="rId5"/>
          <a:stretch>
            <a:fillRect/>
          </a:stretch>
        </p:blipFill>
        <p:spPr>
          <a:xfrm>
            <a:off x="630629" y="3958926"/>
            <a:ext cx="1646063" cy="1700931"/>
          </a:xfrm>
          <a:prstGeom prst="rect">
            <a:avLst/>
          </a:prstGeom>
        </p:spPr>
      </p:pic>
      <p:pic>
        <p:nvPicPr>
          <p:cNvPr id="16" name="Imagen 15"/>
          <p:cNvPicPr>
            <a:picLocks noChangeAspect="1"/>
          </p:cNvPicPr>
          <p:nvPr/>
        </p:nvPicPr>
        <p:blipFill>
          <a:blip r:embed="rId6"/>
          <a:stretch>
            <a:fillRect/>
          </a:stretch>
        </p:blipFill>
        <p:spPr>
          <a:xfrm>
            <a:off x="801331" y="4154014"/>
            <a:ext cx="1304657" cy="1310754"/>
          </a:xfrm>
          <a:prstGeom prst="rect">
            <a:avLst/>
          </a:prstGeom>
        </p:spPr>
      </p:pic>
      <p:sp>
        <p:nvSpPr>
          <p:cNvPr id="20" name="Rectángulo 19"/>
          <p:cNvSpPr/>
          <p:nvPr/>
        </p:nvSpPr>
        <p:spPr>
          <a:xfrm>
            <a:off x="2105988" y="4006015"/>
            <a:ext cx="3687166" cy="2031325"/>
          </a:xfrm>
          <a:prstGeom prst="rect">
            <a:avLst/>
          </a:prstGeom>
        </p:spPr>
        <p:txBody>
          <a:bodyPr wrap="square">
            <a:spAutoFit/>
          </a:bodyPr>
          <a:lstStyle/>
          <a:p>
            <a:pPr algn="just"/>
            <a:r>
              <a:rPr lang="es-CO" dirty="0" smtClean="0"/>
              <a:t>Desde la dependencia de Control Interno del Instituto Tecnológico del Putumayo generar  un acto administrativo para el seguimiento continuo de las PQRSD direccionadas a las dependencias respectiva, con el fin cumplir con los términos de respuesta establecidos por la ley. </a:t>
            </a:r>
            <a:endParaRPr lang="es-CO" dirty="0"/>
          </a:p>
          <a:p>
            <a:endParaRPr lang="es-CO" dirty="0"/>
          </a:p>
        </p:txBody>
      </p:sp>
      <p:sp>
        <p:nvSpPr>
          <p:cNvPr id="21" name="TextBox 44">
            <a:extLst>
              <a:ext uri="{FF2B5EF4-FFF2-40B4-BE49-F238E27FC236}">
                <a16:creationId xmlns:a16="http://schemas.microsoft.com/office/drawing/2014/main" id="{0426DBF9-95AF-404A-9BEC-DA4CD7468B5E}"/>
              </a:ext>
            </a:extLst>
          </p:cNvPr>
          <p:cNvSpPr txBox="1"/>
          <p:nvPr/>
        </p:nvSpPr>
        <p:spPr>
          <a:xfrm>
            <a:off x="1128362" y="4368543"/>
            <a:ext cx="516488" cy="784830"/>
          </a:xfrm>
          <a:prstGeom prst="rect">
            <a:avLst/>
          </a:prstGeom>
          <a:noFill/>
        </p:spPr>
        <p:txBody>
          <a:bodyPr wrap="none" rtlCol="0" anchor="ctr">
            <a:spAutoFit/>
          </a:bodyPr>
          <a:lstStyle/>
          <a:p>
            <a:pPr algn="ctr"/>
            <a:r>
              <a:rPr lang="en-US" sz="4500" b="1" dirty="0" smtClean="0">
                <a:solidFill>
                  <a:schemeClr val="bg1"/>
                </a:solidFill>
                <a:latin typeface="Poppins SemiBold" pitchFamily="2" charset="77"/>
                <a:ea typeface="League Spartan" charset="0"/>
                <a:cs typeface="Poppins SemiBold" pitchFamily="2" charset="77"/>
              </a:rPr>
              <a:t>2</a:t>
            </a:r>
            <a:endParaRPr lang="en-US" sz="4500" b="1" dirty="0">
              <a:solidFill>
                <a:schemeClr val="bg1"/>
              </a:solidFill>
              <a:latin typeface="Poppins SemiBold" pitchFamily="2" charset="77"/>
              <a:ea typeface="League Spartan" charset="0"/>
              <a:cs typeface="Poppins SemiBold" pitchFamily="2" charset="77"/>
            </a:endParaRPr>
          </a:p>
        </p:txBody>
      </p:sp>
      <p:pic>
        <p:nvPicPr>
          <p:cNvPr id="22" name="Imagen 21"/>
          <p:cNvPicPr>
            <a:picLocks noChangeAspect="1"/>
          </p:cNvPicPr>
          <p:nvPr/>
        </p:nvPicPr>
        <p:blipFill>
          <a:blip r:embed="rId7"/>
          <a:stretch>
            <a:fillRect/>
          </a:stretch>
        </p:blipFill>
        <p:spPr>
          <a:xfrm>
            <a:off x="5744716" y="3933182"/>
            <a:ext cx="759341" cy="1916723"/>
          </a:xfrm>
          <a:prstGeom prst="rect">
            <a:avLst/>
          </a:prstGeom>
        </p:spPr>
      </p:pic>
      <p:pic>
        <p:nvPicPr>
          <p:cNvPr id="25" name="Imagen 24"/>
          <p:cNvPicPr>
            <a:picLocks noChangeAspect="1"/>
          </p:cNvPicPr>
          <p:nvPr/>
        </p:nvPicPr>
        <p:blipFill>
          <a:blip r:embed="rId8"/>
          <a:stretch>
            <a:fillRect/>
          </a:stretch>
        </p:blipFill>
        <p:spPr>
          <a:xfrm>
            <a:off x="1687359" y="1070217"/>
            <a:ext cx="2837534" cy="2602055"/>
          </a:xfrm>
          <a:prstGeom prst="rect">
            <a:avLst/>
          </a:prstGeom>
        </p:spPr>
      </p:pic>
    </p:spTree>
    <p:extLst>
      <p:ext uri="{BB962C8B-B14F-4D97-AF65-F5344CB8AC3E}">
        <p14:creationId xmlns:p14="http://schemas.microsoft.com/office/powerpoint/2010/main" val="2709153828"/>
      </p:ext>
    </p:extLst>
  </p:cSld>
  <p:clrMapOvr>
    <a:masterClrMapping/>
  </p:clrMapOvr>
</p:sld>
</file>

<file path=ppt/theme/theme1.xml><?xml version="1.0" encoding="utf-8"?>
<a:theme xmlns:a="http://schemas.openxmlformats.org/drawingml/2006/main" name="Tema de Office">
  <a:themeElements>
    <a:clrScheme name="Personalizado 1">
      <a:dk1>
        <a:srgbClr val="000000"/>
      </a:dk1>
      <a:lt1>
        <a:srgbClr val="FFFFFF"/>
      </a:lt1>
      <a:dk2>
        <a:srgbClr val="44546A"/>
      </a:dk2>
      <a:lt2>
        <a:srgbClr val="E7E6E6"/>
      </a:lt2>
      <a:accent1>
        <a:srgbClr val="5B9BD5"/>
      </a:accent1>
      <a:accent2>
        <a:srgbClr val="ED7D31"/>
      </a:accent2>
      <a:accent3>
        <a:srgbClr val="A5A5A5"/>
      </a:accent3>
      <a:accent4>
        <a:srgbClr val="FDE918"/>
      </a:accent4>
      <a:accent5>
        <a:srgbClr val="EC8D08"/>
      </a:accent5>
      <a:accent6>
        <a:srgbClr val="79B72E"/>
      </a:accent6>
      <a:hlink>
        <a:srgbClr val="065F90"/>
      </a:hlink>
      <a:folHlink>
        <a:srgbClr val="177A7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12188</TotalTime>
  <Words>962</Words>
  <Application>Microsoft Office PowerPoint</Application>
  <PresentationFormat>Panorámica</PresentationFormat>
  <Paragraphs>230</Paragraphs>
  <Slides>9</Slides>
  <Notes>2</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9</vt:i4>
      </vt:variant>
    </vt:vector>
  </HeadingPairs>
  <TitlesOfParts>
    <vt:vector size="19" baseType="lpstr">
      <vt:lpstr>Arial</vt:lpstr>
      <vt:lpstr>Times New Roman</vt:lpstr>
      <vt:lpstr>Poppins SemiBold</vt:lpstr>
      <vt:lpstr>Open Sans Light</vt:lpstr>
      <vt:lpstr>MS Mincho</vt:lpstr>
      <vt:lpstr>Calibri</vt:lpstr>
      <vt:lpstr>Cambria</vt:lpstr>
      <vt:lpstr>League Spartan</vt:lpstr>
      <vt:lpstr>MyriadPro-Regular</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Comunicaciones</dc:creator>
  <cp:lastModifiedBy>SALA 3-26</cp:lastModifiedBy>
  <cp:revision>255</cp:revision>
  <dcterms:created xsi:type="dcterms:W3CDTF">2021-09-26T15:48:41Z</dcterms:created>
  <dcterms:modified xsi:type="dcterms:W3CDTF">2023-07-17T05:57:50Z</dcterms:modified>
</cp:coreProperties>
</file>