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2"/>
  </p:notesMasterIdLst>
  <p:sldIdLst>
    <p:sldId id="288" r:id="rId2"/>
    <p:sldId id="258" r:id="rId3"/>
    <p:sldId id="289" r:id="rId4"/>
    <p:sldId id="297" r:id="rId5"/>
    <p:sldId id="275" r:id="rId6"/>
    <p:sldId id="294" r:id="rId7"/>
    <p:sldId id="298" r:id="rId8"/>
    <p:sldId id="300" r:id="rId9"/>
    <p:sldId id="301" r:id="rId10"/>
    <p:sldId id="299" r:id="rId11"/>
  </p:sldIdLst>
  <p:sldSz cx="9144000" cy="6858000" type="screen4x3"/>
  <p:notesSz cx="6888163" cy="10018713"/>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1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INFORMES%20ATENCION%20AL%20USUARIO%20A&#209;O%202019\INFORME%20DE%20ATENCION%20AL%20USUARIO%20JUNIO%202019\PORCENTAJES%20INFORME%20PQRS%20JUNI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D:\INFORMES%20ATENCION%20AL%20USUARIO%20A&#209;O%202019\INFORME%20DE%20ATENCION%20AL%20USUARIO%20JUNIO%202019\PORCENTAJES%20INFORME%20PQRS%20JUNIO.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D:\INFORMES%20ATENCION%20AL%20USUARIO%20A&#209;O%202019\INFORME%20DE%20ATENCION%20AL%20USUARIO%20JUNIO%202019\PORCENTAJES%20INFORME%20PQRS%20JUNIO.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INFORMES%20ATENCION%20AL%20USUARIO%20A&#209;O%202019\INFORME%20DE%20ATENCION%20AL%20USUARIO%20JUNIO%202019\PORCENTAJES%20INFORME%20PQRS%20JUNIO.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CANALES DE INTERACCION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JUN'!$G$9</c:f>
              <c:strCache>
                <c:ptCount val="1"/>
                <c:pt idx="0">
                  <c:v>CANTIDAD</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JUN'!$F$10:$F$13</c:f>
              <c:strCache>
                <c:ptCount val="4"/>
                <c:pt idx="0">
                  <c:v>TELEFÓNICO </c:v>
                </c:pt>
                <c:pt idx="1">
                  <c:v>VIRTUAL </c:v>
                </c:pt>
                <c:pt idx="2">
                  <c:v>PRESENCIAL Y ESCRITO </c:v>
                </c:pt>
                <c:pt idx="3">
                  <c:v>TOTAL</c:v>
                </c:pt>
              </c:strCache>
            </c:strRef>
          </c:cat>
          <c:val>
            <c:numRef>
              <c:f>'CANALES DE COMUNICACION JUN'!$G$10:$G$13</c:f>
              <c:numCache>
                <c:formatCode>General</c:formatCode>
                <c:ptCount val="4"/>
                <c:pt idx="0">
                  <c:v>33</c:v>
                </c:pt>
                <c:pt idx="1">
                  <c:v>63</c:v>
                </c:pt>
                <c:pt idx="2">
                  <c:v>91</c:v>
                </c:pt>
                <c:pt idx="3">
                  <c:v>187</c:v>
                </c:pt>
              </c:numCache>
            </c:numRef>
          </c:val>
          <c:extLst>
            <c:ext xmlns:c16="http://schemas.microsoft.com/office/drawing/2014/chart" uri="{C3380CC4-5D6E-409C-BE32-E72D297353CC}">
              <c16:uniqueId val="{00000000-02D5-4166-9DBE-E6CB81775B0D}"/>
            </c:ext>
          </c:extLst>
        </c:ser>
        <c:ser>
          <c:idx val="1"/>
          <c:order val="1"/>
          <c:tx>
            <c:strRef>
              <c:f>'CANALES DE COMUNICACION JUN'!$H$9</c:f>
              <c:strCache>
                <c:ptCount val="1"/>
                <c:pt idx="0">
                  <c:v>PORCENTAJE </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JUN'!$F$10:$F$13</c:f>
              <c:strCache>
                <c:ptCount val="4"/>
                <c:pt idx="0">
                  <c:v>TELEFÓNICO </c:v>
                </c:pt>
                <c:pt idx="1">
                  <c:v>VIRTUAL </c:v>
                </c:pt>
                <c:pt idx="2">
                  <c:v>PRESENCIAL Y ESCRITO </c:v>
                </c:pt>
                <c:pt idx="3">
                  <c:v>TOTAL</c:v>
                </c:pt>
              </c:strCache>
            </c:strRef>
          </c:cat>
          <c:val>
            <c:numRef>
              <c:f>'CANALES DE COMUNICACION JUN'!$H$10:$H$13</c:f>
              <c:numCache>
                <c:formatCode>0%</c:formatCode>
                <c:ptCount val="4"/>
                <c:pt idx="0">
                  <c:v>0.17647058823529413</c:v>
                </c:pt>
                <c:pt idx="1">
                  <c:v>0.33689839572192515</c:v>
                </c:pt>
                <c:pt idx="2">
                  <c:v>0.48663101604278075</c:v>
                </c:pt>
                <c:pt idx="3">
                  <c:v>1</c:v>
                </c:pt>
              </c:numCache>
            </c:numRef>
          </c:val>
          <c:extLst>
            <c:ext xmlns:c16="http://schemas.microsoft.com/office/drawing/2014/chart" uri="{C3380CC4-5D6E-409C-BE32-E72D297353CC}">
              <c16:uniqueId val="{00000001-02D5-4166-9DBE-E6CB81775B0D}"/>
            </c:ext>
          </c:extLst>
        </c:ser>
        <c:dLbls>
          <c:showLegendKey val="0"/>
          <c:showVal val="1"/>
          <c:showCatName val="0"/>
          <c:showSerName val="0"/>
          <c:showPercent val="0"/>
          <c:showBubbleSize val="0"/>
        </c:dLbls>
        <c:gapWidth val="150"/>
        <c:shape val="box"/>
        <c:axId val="1243320208"/>
        <c:axId val="1243325648"/>
        <c:axId val="1391618320"/>
      </c:bar3DChart>
      <c:catAx>
        <c:axId val="1243320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5648"/>
        <c:crosses val="autoZero"/>
        <c:auto val="1"/>
        <c:lblAlgn val="ctr"/>
        <c:lblOffset val="100"/>
        <c:noMultiLvlLbl val="0"/>
      </c:catAx>
      <c:valAx>
        <c:axId val="1243325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0208"/>
        <c:crosses val="autoZero"/>
        <c:crossBetween val="between"/>
      </c:valAx>
      <c:serAx>
        <c:axId val="139161832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564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virtual JUNIO'!$G$9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virtual JUNIO'!$F$10:$F$13</c:f>
              <c:strCache>
                <c:ptCount val="3"/>
                <c:pt idx="0">
                  <c:v>ATENCION AL USUARIO</c:v>
                </c:pt>
                <c:pt idx="1">
                  <c:v>NOTIFICACIONES JUDICIALES</c:v>
                </c:pt>
                <c:pt idx="2">
                  <c:v>TOTAL VIRTUAL </c:v>
                </c:pt>
              </c:strCache>
            </c:strRef>
          </c:cat>
          <c:val>
            <c:numRef>
              <c:f>'canales virtual JUNIO'!$G$10:$G$13</c:f>
              <c:numCache>
                <c:formatCode>General</c:formatCode>
                <c:ptCount val="4"/>
                <c:pt idx="0">
                  <c:v>50</c:v>
                </c:pt>
                <c:pt idx="1">
                  <c:v>13</c:v>
                </c:pt>
                <c:pt idx="2">
                  <c:v>63</c:v>
                </c:pt>
              </c:numCache>
            </c:numRef>
          </c:val>
          <c:extLst>
            <c:ext xmlns:c16="http://schemas.microsoft.com/office/drawing/2014/chart" uri="{C3380CC4-5D6E-409C-BE32-E72D297353CC}">
              <c16:uniqueId val="{00000000-11FA-4F93-B8AA-EAD9B06C6744}"/>
            </c:ext>
          </c:extLst>
        </c:ser>
        <c:ser>
          <c:idx val="1"/>
          <c:order val="1"/>
          <c:tx>
            <c:strRef>
              <c:f>'canales virtual JUNIO'!$H$9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virtual JUNIO'!$F$10:$F$13</c:f>
              <c:strCache>
                <c:ptCount val="3"/>
                <c:pt idx="0">
                  <c:v>ATENCION AL USUARIO</c:v>
                </c:pt>
                <c:pt idx="1">
                  <c:v>NOTIFICACIONES JUDICIALES</c:v>
                </c:pt>
                <c:pt idx="2">
                  <c:v>TOTAL VIRTUAL </c:v>
                </c:pt>
              </c:strCache>
            </c:strRef>
          </c:cat>
          <c:val>
            <c:numRef>
              <c:f>'canales virtual JUNIO'!$H$10:$H$13</c:f>
              <c:numCache>
                <c:formatCode>0%</c:formatCode>
                <c:ptCount val="4"/>
                <c:pt idx="0">
                  <c:v>0.97399999999999998</c:v>
                </c:pt>
                <c:pt idx="1">
                  <c:v>2.5899999999999999E-2</c:v>
                </c:pt>
                <c:pt idx="2">
                  <c:v>1</c:v>
                </c:pt>
              </c:numCache>
            </c:numRef>
          </c:val>
          <c:extLst>
            <c:ext xmlns:c16="http://schemas.microsoft.com/office/drawing/2014/chart" uri="{C3380CC4-5D6E-409C-BE32-E72D297353CC}">
              <c16:uniqueId val="{00000001-11FA-4F93-B8AA-EAD9B06C6744}"/>
            </c:ext>
          </c:extLst>
        </c:ser>
        <c:dLbls>
          <c:showLegendKey val="0"/>
          <c:showVal val="1"/>
          <c:showCatName val="0"/>
          <c:showSerName val="0"/>
          <c:showPercent val="0"/>
          <c:showBubbleSize val="0"/>
        </c:dLbls>
        <c:gapWidth val="150"/>
        <c:shape val="box"/>
        <c:axId val="1243318576"/>
        <c:axId val="1243329456"/>
        <c:axId val="1391380032"/>
      </c:bar3DChart>
      <c:catAx>
        <c:axId val="12433185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9456"/>
        <c:crosses val="autoZero"/>
        <c:auto val="1"/>
        <c:lblAlgn val="ctr"/>
        <c:lblOffset val="100"/>
        <c:noMultiLvlLbl val="0"/>
      </c:catAx>
      <c:valAx>
        <c:axId val="124332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8576"/>
        <c:crosses val="autoZero"/>
        <c:crossBetween val="between"/>
      </c:valAx>
      <c:serAx>
        <c:axId val="1391380032"/>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9456"/>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3103310083   </a:t>
            </a:r>
          </a:p>
        </c:rich>
      </c:tx>
      <c:layout>
        <c:manualLayout>
          <c:xMode val="edge"/>
          <c:yMode val="edge"/>
          <c:x val="0.12740935943602927"/>
          <c:y val="2.232800899887514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JUNIO'!$G$9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JUNIO'!$F$10:$F$13</c:f>
              <c:strCache>
                <c:ptCount val="4"/>
                <c:pt idx="0">
                  <c:v>LLAMADAS RECIBIDAS</c:v>
                </c:pt>
                <c:pt idx="1">
                  <c:v>LLAMADAS REALIZADAS</c:v>
                </c:pt>
                <c:pt idx="2">
                  <c:v>LLAMADAS PERDIDAS</c:v>
                </c:pt>
                <c:pt idx="3">
                  <c:v>TOTAL DE LLAMADAS</c:v>
                </c:pt>
              </c:strCache>
            </c:strRef>
          </c:cat>
          <c:val>
            <c:numRef>
              <c:f>'canales de comunicacion JUNIO'!$G$10:$G$13</c:f>
              <c:numCache>
                <c:formatCode>General</c:formatCode>
                <c:ptCount val="4"/>
                <c:pt idx="0">
                  <c:v>33</c:v>
                </c:pt>
                <c:pt idx="1">
                  <c:v>10</c:v>
                </c:pt>
                <c:pt idx="2">
                  <c:v>3</c:v>
                </c:pt>
                <c:pt idx="3">
                  <c:v>46</c:v>
                </c:pt>
              </c:numCache>
            </c:numRef>
          </c:val>
          <c:extLst>
            <c:ext xmlns:c16="http://schemas.microsoft.com/office/drawing/2014/chart" uri="{C3380CC4-5D6E-409C-BE32-E72D297353CC}">
              <c16:uniqueId val="{00000000-F4AB-4FE7-ABE4-24EEEDE053E4}"/>
            </c:ext>
          </c:extLst>
        </c:ser>
        <c:ser>
          <c:idx val="1"/>
          <c:order val="1"/>
          <c:tx>
            <c:strRef>
              <c:f>'canales de comunicacion JUNIO'!$H$9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JUNIO'!$F$10:$F$13</c:f>
              <c:strCache>
                <c:ptCount val="4"/>
                <c:pt idx="0">
                  <c:v>LLAMADAS RECIBIDAS</c:v>
                </c:pt>
                <c:pt idx="1">
                  <c:v>LLAMADAS REALIZADAS</c:v>
                </c:pt>
                <c:pt idx="2">
                  <c:v>LLAMADAS PERDIDAS</c:v>
                </c:pt>
                <c:pt idx="3">
                  <c:v>TOTAL DE LLAMADAS</c:v>
                </c:pt>
              </c:strCache>
            </c:strRef>
          </c:cat>
          <c:val>
            <c:numRef>
              <c:f>'canales de comunicacion JUNIO'!$H$10:$H$13</c:f>
              <c:numCache>
                <c:formatCode>0%</c:formatCode>
                <c:ptCount val="4"/>
                <c:pt idx="0">
                  <c:v>0.71739130434782605</c:v>
                </c:pt>
                <c:pt idx="1">
                  <c:v>0.21739130434782608</c:v>
                </c:pt>
                <c:pt idx="2">
                  <c:v>6.5217391304347824E-2</c:v>
                </c:pt>
                <c:pt idx="3">
                  <c:v>1</c:v>
                </c:pt>
              </c:numCache>
            </c:numRef>
          </c:val>
          <c:extLst>
            <c:ext xmlns:c16="http://schemas.microsoft.com/office/drawing/2014/chart" uri="{C3380CC4-5D6E-409C-BE32-E72D297353CC}">
              <c16:uniqueId val="{00000001-F4AB-4FE7-ABE4-24EEEDE053E4}"/>
            </c:ext>
          </c:extLst>
        </c:ser>
        <c:dLbls>
          <c:showLegendKey val="0"/>
          <c:showVal val="1"/>
          <c:showCatName val="0"/>
          <c:showSerName val="0"/>
          <c:showPercent val="0"/>
          <c:showBubbleSize val="0"/>
        </c:dLbls>
        <c:gapWidth val="150"/>
        <c:shape val="box"/>
        <c:axId val="1243316944"/>
        <c:axId val="1243331088"/>
        <c:axId val="1351592320"/>
      </c:bar3DChart>
      <c:catAx>
        <c:axId val="12433169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31088"/>
        <c:crosses val="autoZero"/>
        <c:auto val="1"/>
        <c:lblAlgn val="ctr"/>
        <c:lblOffset val="100"/>
        <c:noMultiLvlLbl val="0"/>
      </c:catAx>
      <c:valAx>
        <c:axId val="124333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944"/>
        <c:crosses val="autoZero"/>
        <c:crossBetween val="between"/>
      </c:valAx>
      <c:serAx>
        <c:axId val="1351592320"/>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3108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TIPOS DE PQRSD CANAL PRESENCIAL</a:t>
            </a:r>
          </a:p>
        </c:rich>
      </c:tx>
      <c:layout>
        <c:manualLayout>
          <c:xMode val="edge"/>
          <c:yMode val="edge"/>
          <c:x val="0.25982302808836599"/>
          <c:y val="6.1628812565022E-2"/>
        </c:manualLayout>
      </c:layout>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standard"/>
        <c:varyColors val="0"/>
        <c:ser>
          <c:idx val="0"/>
          <c:order val="0"/>
          <c:tx>
            <c:strRef>
              <c:f>'tipos pqrs JUNIO 2019'!$G$9</c:f>
              <c:strCache>
                <c:ptCount val="1"/>
                <c:pt idx="0">
                  <c:v>CANTIDAD</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JUNIO 2019'!$F$10:$F$16</c:f>
              <c:strCache>
                <c:ptCount val="7"/>
                <c:pt idx="0">
                  <c:v>PETICIONES</c:v>
                </c:pt>
                <c:pt idx="1">
                  <c:v>QUEJAS </c:v>
                </c:pt>
                <c:pt idx="2">
                  <c:v>RECLAMOS</c:v>
                </c:pt>
                <c:pt idx="3">
                  <c:v>SUGERENCIAS </c:v>
                </c:pt>
                <c:pt idx="4">
                  <c:v>DENUNCIAS</c:v>
                </c:pt>
                <c:pt idx="5">
                  <c:v>OTROS</c:v>
                </c:pt>
                <c:pt idx="6">
                  <c:v>TOTAL</c:v>
                </c:pt>
              </c:strCache>
            </c:strRef>
          </c:cat>
          <c:val>
            <c:numRef>
              <c:f>'tipos pqrs JUNIO 2019'!$G$10:$G$16</c:f>
              <c:numCache>
                <c:formatCode>General</c:formatCode>
                <c:ptCount val="7"/>
                <c:pt idx="0">
                  <c:v>57</c:v>
                </c:pt>
                <c:pt idx="1">
                  <c:v>0</c:v>
                </c:pt>
                <c:pt idx="2">
                  <c:v>0</c:v>
                </c:pt>
                <c:pt idx="3">
                  <c:v>0</c:v>
                </c:pt>
                <c:pt idx="4">
                  <c:v>0</c:v>
                </c:pt>
                <c:pt idx="5">
                  <c:v>34</c:v>
                </c:pt>
                <c:pt idx="6">
                  <c:v>91</c:v>
                </c:pt>
              </c:numCache>
            </c:numRef>
          </c:val>
          <c:extLst>
            <c:ext xmlns:c16="http://schemas.microsoft.com/office/drawing/2014/chart" uri="{C3380CC4-5D6E-409C-BE32-E72D297353CC}">
              <c16:uniqueId val="{00000000-3923-4DB4-AED1-9DA69AF4697F}"/>
            </c:ext>
          </c:extLst>
        </c:ser>
        <c:ser>
          <c:idx val="1"/>
          <c:order val="1"/>
          <c:tx>
            <c:strRef>
              <c:f>'tipos pqrs JUNIO 2019'!$H$9</c:f>
              <c:strCache>
                <c:ptCount val="1"/>
                <c:pt idx="0">
                  <c:v>PORCENTAJE </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JUNIO 2019'!$F$10:$F$16</c:f>
              <c:strCache>
                <c:ptCount val="7"/>
                <c:pt idx="0">
                  <c:v>PETICIONES</c:v>
                </c:pt>
                <c:pt idx="1">
                  <c:v>QUEJAS </c:v>
                </c:pt>
                <c:pt idx="2">
                  <c:v>RECLAMOS</c:v>
                </c:pt>
                <c:pt idx="3">
                  <c:v>SUGERENCIAS </c:v>
                </c:pt>
                <c:pt idx="4">
                  <c:v>DENUNCIAS</c:v>
                </c:pt>
                <c:pt idx="5">
                  <c:v>OTROS</c:v>
                </c:pt>
                <c:pt idx="6">
                  <c:v>TOTAL</c:v>
                </c:pt>
              </c:strCache>
            </c:strRef>
          </c:cat>
          <c:val>
            <c:numRef>
              <c:f>'tipos pqrs JUNIO 2019'!$H$10:$H$16</c:f>
              <c:numCache>
                <c:formatCode>0.0%</c:formatCode>
                <c:ptCount val="7"/>
                <c:pt idx="0" formatCode="0%">
                  <c:v>0.62637362637362637</c:v>
                </c:pt>
                <c:pt idx="1">
                  <c:v>0</c:v>
                </c:pt>
                <c:pt idx="2">
                  <c:v>0</c:v>
                </c:pt>
                <c:pt idx="3">
                  <c:v>0</c:v>
                </c:pt>
                <c:pt idx="4">
                  <c:v>0</c:v>
                </c:pt>
                <c:pt idx="5" formatCode="0%">
                  <c:v>0.37362637362637363</c:v>
                </c:pt>
                <c:pt idx="6" formatCode="0%">
                  <c:v>1</c:v>
                </c:pt>
              </c:numCache>
            </c:numRef>
          </c:val>
          <c:extLst>
            <c:ext xmlns:c16="http://schemas.microsoft.com/office/drawing/2014/chart" uri="{C3380CC4-5D6E-409C-BE32-E72D297353CC}">
              <c16:uniqueId val="{00000001-3923-4DB4-AED1-9DA69AF4697F}"/>
            </c:ext>
          </c:extLst>
        </c:ser>
        <c:dLbls>
          <c:showLegendKey val="0"/>
          <c:showVal val="1"/>
          <c:showCatName val="0"/>
          <c:showSerName val="0"/>
          <c:showPercent val="0"/>
          <c:showBubbleSize val="0"/>
        </c:dLbls>
        <c:gapWidth val="150"/>
        <c:shape val="box"/>
        <c:axId val="1243316400"/>
        <c:axId val="1243328368"/>
        <c:axId val="1352412496"/>
      </c:bar3DChart>
      <c:catAx>
        <c:axId val="12433164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1243328368"/>
        <c:crosses val="autoZero"/>
        <c:auto val="1"/>
        <c:lblAlgn val="ctr"/>
        <c:lblOffset val="100"/>
        <c:noMultiLvlLbl val="0"/>
      </c:catAx>
      <c:valAx>
        <c:axId val="12433283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400"/>
        <c:crosses val="autoZero"/>
        <c:crossBetween val="between"/>
      </c:valAx>
      <c:serAx>
        <c:axId val="135241249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836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9EB0BC0-9BA3-46B9-936A-0C4C43B550CF}" type="datetimeFigureOut">
              <a:rPr lang="es-CO" smtClean="0"/>
              <a:t>4/07/2019</a:t>
            </a:fld>
            <a:endParaRPr lang="es-CO"/>
          </a:p>
        </p:txBody>
      </p:sp>
      <p:sp>
        <p:nvSpPr>
          <p:cNvPr id="4" name="Marcador de imagen de diapositiva 3"/>
          <p:cNvSpPr>
            <a:spLocks noGrp="1" noRot="1" noChangeAspect="1"/>
          </p:cNvSpPr>
          <p:nvPr>
            <p:ph type="sldImg" idx="2"/>
          </p:nvPr>
        </p:nvSpPr>
        <p:spPr>
          <a:xfrm>
            <a:off x="1189038" y="1252538"/>
            <a:ext cx="4510087" cy="33813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B148909F-E698-4822-9125-D2CD0217EB14}" type="slidenum">
              <a:rPr lang="es-CO" smtClean="0"/>
              <a:t>‹Nº›</a:t>
            </a:fld>
            <a:endParaRPr lang="es-CO"/>
          </a:p>
        </p:txBody>
      </p:sp>
    </p:spTree>
    <p:extLst>
      <p:ext uri="{BB962C8B-B14F-4D97-AF65-F5344CB8AC3E}">
        <p14:creationId xmlns:p14="http://schemas.microsoft.com/office/powerpoint/2010/main" val="397857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48909F-E698-4822-9125-D2CD0217EB14}" type="slidenum">
              <a:rPr lang="es-CO" smtClean="0"/>
              <a:t>4</a:t>
            </a:fld>
            <a:endParaRPr lang="es-CO"/>
          </a:p>
        </p:txBody>
      </p:sp>
    </p:spTree>
    <p:extLst>
      <p:ext uri="{BB962C8B-B14F-4D97-AF65-F5344CB8AC3E}">
        <p14:creationId xmlns:p14="http://schemas.microsoft.com/office/powerpoint/2010/main" val="391801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4/07/2019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B1842-FFE9-409B-8A37-04893FFE368D}" type="datetimeFigureOut">
              <a:rPr lang="es-CO" smtClean="0"/>
              <a:pPr/>
              <a:t>4/07/2019</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E616C-18FC-48D7-8B7C-FD5B3D6126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48680"/>
            <a:ext cx="9144000" cy="4524315"/>
          </a:xfrm>
          <a:prstGeom prst="rect">
            <a:avLst/>
          </a:prstGeom>
          <a:noFill/>
        </p:spPr>
        <p:txBody>
          <a:bodyPr wrap="square" rtlCol="0">
            <a:spAutoFit/>
          </a:bodyPr>
          <a:lstStyle/>
          <a:p>
            <a:pPr algn="ctr"/>
            <a:r>
              <a:rPr lang="es-CO" dirty="0"/>
              <a:t>OFICINA DE ATENCIÓN AL </a:t>
            </a:r>
            <a:r>
              <a:rPr lang="es-CO" dirty="0" smtClean="0"/>
              <a:t>USUARIO </a:t>
            </a:r>
            <a:r>
              <a:rPr lang="es-CO" dirty="0"/>
              <a:t>INSTITUTO TECNOLÓGICO DEL PUTUMAYO </a:t>
            </a:r>
          </a:p>
          <a:p>
            <a:pPr algn="ctr"/>
            <a:r>
              <a:rPr lang="es-CO" dirty="0"/>
              <a:t>RESOLUCIONES </a:t>
            </a:r>
            <a:r>
              <a:rPr lang="es-CO" dirty="0" err="1"/>
              <a:t>Nros</a:t>
            </a:r>
            <a:r>
              <a:rPr lang="es-CO" dirty="0"/>
              <a:t>. 0316/2015 - 0070/2016 </a:t>
            </a:r>
          </a:p>
          <a:p>
            <a:r>
              <a:rPr lang="es-CO" dirty="0">
                <a:solidFill>
                  <a:schemeClr val="bg1"/>
                </a:solidFill>
              </a:rPr>
              <a:t> </a:t>
            </a:r>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endParaRPr lang="es-CO" dirty="0"/>
          </a:p>
        </p:txBody>
      </p:sp>
      <p:pic>
        <p:nvPicPr>
          <p:cNvPr id="5" name="Imagen 4" descr="web itp.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1340768"/>
            <a:ext cx="3429000" cy="3596640"/>
          </a:xfrm>
          <a:prstGeom prst="rect">
            <a:avLst/>
          </a:prstGeom>
        </p:spPr>
      </p:pic>
    </p:spTree>
    <p:extLst>
      <p:ext uri="{BB962C8B-B14F-4D97-AF65-F5344CB8AC3E}">
        <p14:creationId xmlns:p14="http://schemas.microsoft.com/office/powerpoint/2010/main" val="293403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LOGO 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0806" y="3429000"/>
            <a:ext cx="3672408" cy="1610970"/>
          </a:xfrm>
          <a:prstGeom prst="rect">
            <a:avLst/>
          </a:prstGeom>
        </p:spPr>
      </p:pic>
      <p:sp>
        <p:nvSpPr>
          <p:cNvPr id="5" name="CuadroTexto 4"/>
          <p:cNvSpPr txBox="1"/>
          <p:nvPr/>
        </p:nvSpPr>
        <p:spPr>
          <a:xfrm>
            <a:off x="2267744" y="1499300"/>
            <a:ext cx="4838533" cy="1569660"/>
          </a:xfrm>
          <a:prstGeom prst="rect">
            <a:avLst/>
          </a:prstGeom>
          <a:noFill/>
        </p:spPr>
        <p:txBody>
          <a:bodyPr wrap="square" rtlCol="0">
            <a:spAutoFit/>
          </a:bodyPr>
          <a:lstStyle/>
          <a:p>
            <a:pPr algn="ctr"/>
            <a:r>
              <a:rPr lang="es-ES" sz="9600" b="1" dirty="0" smtClean="0"/>
              <a:t>GRACIAS </a:t>
            </a:r>
            <a:endParaRPr lang="es-CO" sz="9600" b="1" dirty="0"/>
          </a:p>
        </p:txBody>
      </p:sp>
    </p:spTree>
    <p:extLst>
      <p:ext uri="{BB962C8B-B14F-4D97-AF65-F5344CB8AC3E}">
        <p14:creationId xmlns:p14="http://schemas.microsoft.com/office/powerpoint/2010/main" val="170496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43608" y="836712"/>
            <a:ext cx="6912768" cy="5355312"/>
          </a:xfrm>
          <a:prstGeom prst="rect">
            <a:avLst/>
          </a:prstGeom>
          <a:noFill/>
        </p:spPr>
        <p:txBody>
          <a:bodyPr wrap="square" rtlCol="0">
            <a:spAutoFit/>
          </a:bodyPr>
          <a:lstStyle/>
          <a:p>
            <a:pPr algn="ctr"/>
            <a:r>
              <a:rPr lang="es-CO" dirty="0" smtClean="0"/>
              <a:t>Rector</a:t>
            </a:r>
          </a:p>
          <a:p>
            <a:pPr algn="ctr"/>
            <a:r>
              <a:rPr lang="es-CO" dirty="0" smtClean="0"/>
              <a:t>Miguel </a:t>
            </a:r>
            <a:r>
              <a:rPr lang="es-CO" dirty="0" err="1" smtClean="0"/>
              <a:t>Angel</a:t>
            </a:r>
            <a:r>
              <a:rPr lang="es-CO" dirty="0" smtClean="0"/>
              <a:t> </a:t>
            </a:r>
            <a:r>
              <a:rPr lang="es-CO" dirty="0" err="1" smtClean="0"/>
              <a:t>Canchala</a:t>
            </a:r>
            <a:r>
              <a:rPr lang="es-CO" dirty="0" smtClean="0"/>
              <a:t> Delgado</a:t>
            </a:r>
          </a:p>
          <a:p>
            <a:pPr algn="ctr"/>
            <a:r>
              <a:rPr lang="es-CO" dirty="0" smtClean="0"/>
              <a:t>Rector (e)</a:t>
            </a:r>
          </a:p>
          <a:p>
            <a:pPr algn="ctr"/>
            <a:endParaRPr lang="es-CO" dirty="0" smtClean="0"/>
          </a:p>
          <a:p>
            <a:pPr algn="ctr"/>
            <a:r>
              <a:rPr lang="es-CO" dirty="0" smtClean="0"/>
              <a:t>Vicerrectoría Administrativa </a:t>
            </a:r>
          </a:p>
          <a:p>
            <a:pPr algn="ctr"/>
            <a:r>
              <a:rPr lang="es-CO" dirty="0" smtClean="0"/>
              <a:t>Octavio Castaño </a:t>
            </a:r>
            <a:r>
              <a:rPr lang="es-CO" dirty="0" err="1" smtClean="0"/>
              <a:t>Artunduaga</a:t>
            </a:r>
            <a:endParaRPr lang="es-CO" dirty="0" smtClean="0"/>
          </a:p>
          <a:p>
            <a:pPr algn="ctr"/>
            <a:r>
              <a:rPr lang="es-CO" dirty="0" smtClean="0"/>
              <a:t>Vicerrector </a:t>
            </a:r>
            <a:r>
              <a:rPr lang="es-CO" dirty="0" smtClean="0"/>
              <a:t>Administrativo</a:t>
            </a:r>
          </a:p>
          <a:p>
            <a:pPr algn="ctr"/>
            <a:endParaRPr lang="es-CO" dirty="0"/>
          </a:p>
          <a:p>
            <a:pPr algn="ctr"/>
            <a:r>
              <a:rPr lang="es-CO" dirty="0"/>
              <a:t>Oficina de </a:t>
            </a:r>
            <a:r>
              <a:rPr lang="es-CO" dirty="0" smtClean="0"/>
              <a:t>Atención al Ciudadano </a:t>
            </a:r>
            <a:endParaRPr lang="es-CO" dirty="0"/>
          </a:p>
          <a:p>
            <a:pPr algn="ctr"/>
            <a:r>
              <a:rPr lang="es-CO" dirty="0" smtClean="0"/>
              <a:t>Responsable Martha Judith Pérez</a:t>
            </a:r>
          </a:p>
          <a:p>
            <a:pPr algn="ctr"/>
            <a:r>
              <a:rPr lang="es-CO" dirty="0" smtClean="0"/>
              <a:t>Apoyo a Vicerrectoría Administrativa</a:t>
            </a:r>
          </a:p>
          <a:p>
            <a:pPr algn="ctr"/>
            <a:endParaRPr lang="es-CO" dirty="0"/>
          </a:p>
          <a:p>
            <a:pPr algn="ctr"/>
            <a:r>
              <a:rPr lang="es-CO" dirty="0" smtClean="0"/>
              <a:t>Documento Elaborado por: </a:t>
            </a:r>
            <a:r>
              <a:rPr lang="es-CO" dirty="0" err="1" smtClean="0"/>
              <a:t>Brigitte</a:t>
            </a:r>
            <a:r>
              <a:rPr lang="es-CO" dirty="0" smtClean="0"/>
              <a:t> </a:t>
            </a:r>
            <a:r>
              <a:rPr lang="es-CO" dirty="0" err="1" smtClean="0"/>
              <a:t>Karolina</a:t>
            </a:r>
            <a:r>
              <a:rPr lang="es-CO" dirty="0" smtClean="0"/>
              <a:t> Aguirre </a:t>
            </a:r>
            <a:r>
              <a:rPr lang="es-CO" dirty="0" err="1" smtClean="0"/>
              <a:t>Liñeiro</a:t>
            </a:r>
            <a:endParaRPr lang="es-CO" dirty="0" smtClean="0"/>
          </a:p>
          <a:p>
            <a:pPr algn="ctr"/>
            <a:r>
              <a:rPr lang="es-CO" dirty="0" smtClean="0"/>
              <a:t>Apoyo </a:t>
            </a:r>
            <a:r>
              <a:rPr lang="es-CO" dirty="0"/>
              <a:t>a </a:t>
            </a:r>
            <a:r>
              <a:rPr lang="es-CO" dirty="0" smtClean="0"/>
              <a:t>Vicerrectoría Académica</a:t>
            </a:r>
            <a:endParaRPr lang="es-CO" dirty="0"/>
          </a:p>
          <a:p>
            <a:pPr algn="ctr"/>
            <a:endParaRPr lang="es-CO" dirty="0" smtClean="0"/>
          </a:p>
          <a:p>
            <a:pPr algn="ctr"/>
            <a:endParaRPr lang="es-CO" dirty="0" smtClean="0"/>
          </a:p>
          <a:p>
            <a:pPr algn="ctr"/>
            <a:endParaRPr lang="es-CO" dirty="0"/>
          </a:p>
          <a:p>
            <a:pPr algn="ctr"/>
            <a:endParaRPr lang="es-CO" dirty="0" smtClean="0"/>
          </a:p>
          <a:p>
            <a:pPr algn="ctr"/>
            <a:endParaRPr lang="es-CO" dirty="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922113"/>
          </a:xfrm>
        </p:spPr>
        <p:txBody>
          <a:bodyPr>
            <a:normAutofit fontScale="90000"/>
          </a:bodyPr>
          <a:lstStyle/>
          <a:p>
            <a:r>
              <a:rPr lang="es-CO" sz="2200" dirty="0"/>
              <a:t/>
            </a:r>
            <a:br>
              <a:rPr lang="es-CO" sz="2200" dirty="0"/>
            </a:br>
            <a:r>
              <a:rPr lang="es-CO" sz="2000" b="1" dirty="0"/>
              <a:t>INFORME MENSUAL DE </a:t>
            </a:r>
            <a:r>
              <a:rPr lang="es-CO" sz="2000" b="1" dirty="0" smtClean="0"/>
              <a:t>PQRSD </a:t>
            </a:r>
            <a:r>
              <a:rPr lang="es-CO" sz="2000" b="1" dirty="0"/>
              <a:t/>
            </a:r>
            <a:br>
              <a:rPr lang="es-CO" sz="2000" b="1" dirty="0"/>
            </a:br>
            <a:r>
              <a:rPr lang="es-CO" sz="2000" b="1" dirty="0" smtClean="0"/>
              <a:t>JUNIO</a:t>
            </a:r>
            <a:r>
              <a:rPr lang="es-CO" sz="2000" b="1" dirty="0" smtClean="0"/>
              <a:t> </a:t>
            </a:r>
            <a:r>
              <a:rPr lang="es-CO" sz="2000" b="1" dirty="0" smtClean="0"/>
              <a:t>DE 2019</a:t>
            </a:r>
            <a:r>
              <a:rPr lang="es-CO" sz="2000" dirty="0"/>
              <a:t/>
            </a:r>
            <a:br>
              <a:rPr lang="es-CO" sz="2000" dirty="0"/>
            </a:br>
            <a:endParaRPr lang="es-CO" sz="2000" dirty="0"/>
          </a:p>
        </p:txBody>
      </p:sp>
      <p:sp>
        <p:nvSpPr>
          <p:cNvPr id="4" name="Marcador de contenido 2"/>
          <p:cNvSpPr>
            <a:spLocks noGrp="1"/>
          </p:cNvSpPr>
          <p:nvPr>
            <p:ph idx="1"/>
          </p:nvPr>
        </p:nvSpPr>
        <p:spPr>
          <a:xfrm>
            <a:off x="605823" y="1051720"/>
            <a:ext cx="7884876" cy="242239"/>
          </a:xfrm>
        </p:spPr>
        <p:txBody>
          <a:bodyPr>
            <a:noAutofit/>
          </a:bodyPr>
          <a:lstStyle/>
          <a:p>
            <a:pPr marL="0" indent="0" algn="ctr">
              <a:buNone/>
            </a:pPr>
            <a:r>
              <a:rPr lang="es-CO" sz="1200" b="1" dirty="0" smtClean="0"/>
              <a:t>TOTAL PQRSD RECIBIDAS </a:t>
            </a:r>
            <a:r>
              <a:rPr lang="es-CO" sz="1200" b="1" dirty="0"/>
              <a:t>POR LA </a:t>
            </a:r>
            <a:r>
              <a:rPr lang="es-CO" sz="1200" b="1" dirty="0" smtClean="0"/>
              <a:t>OFICINA: </a:t>
            </a:r>
            <a:r>
              <a:rPr lang="es-CO" sz="1400" dirty="0">
                <a:solidFill>
                  <a:srgbClr val="FF0000"/>
                </a:solidFill>
              </a:rPr>
              <a:t/>
            </a:r>
            <a:br>
              <a:rPr lang="es-CO" sz="1400" dirty="0">
                <a:solidFill>
                  <a:srgbClr val="FF0000"/>
                </a:solidFill>
              </a:rPr>
            </a:br>
            <a:endParaRPr lang="es-CO" sz="1400" dirty="0" smtClean="0">
              <a:solidFill>
                <a:srgbClr val="FF0000"/>
              </a:solidFill>
            </a:endParaRPr>
          </a:p>
          <a:p>
            <a:pPr marL="0" indent="0" algn="ctr">
              <a:buNone/>
            </a:pPr>
            <a:endParaRPr lang="es-CO" sz="1400" dirty="0" smtClean="0"/>
          </a:p>
          <a:p>
            <a:pPr marL="0" indent="0" algn="ctr">
              <a:buNone/>
            </a:pPr>
            <a:endParaRPr lang="es-CO" sz="1400" dirty="0"/>
          </a:p>
          <a:p>
            <a:pPr marL="0" indent="0" algn="ctr">
              <a:buNone/>
            </a:pPr>
            <a:endParaRPr lang="es-CO" sz="1400" dirty="0"/>
          </a:p>
          <a:p>
            <a:pPr marL="0" indent="0" algn="just">
              <a:buNone/>
            </a:pPr>
            <a:endParaRPr lang="es-CO" sz="1400" dirty="0" smtClean="0"/>
          </a:p>
          <a:p>
            <a:pPr marL="0" indent="0" algn="just">
              <a:buNone/>
            </a:pPr>
            <a:endParaRPr lang="es-CO" sz="1200" dirty="0"/>
          </a:p>
          <a:p>
            <a:pPr marL="0" indent="0" algn="just">
              <a:buNone/>
            </a:pPr>
            <a:endParaRPr lang="es-CO" sz="1400" dirty="0" smtClean="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endParaRPr lang="es-CO" sz="1600"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i="1" dirty="0"/>
          </a:p>
          <a:p>
            <a:pPr marL="0" indent="0" algn="just">
              <a:buNone/>
            </a:pPr>
            <a:endParaRPr lang="es-CO" sz="1400" dirty="0">
              <a:solidFill>
                <a:srgbClr val="FF0000"/>
              </a:solidFill>
            </a:endParaRPr>
          </a:p>
        </p:txBody>
      </p:sp>
      <p:sp>
        <p:nvSpPr>
          <p:cNvPr id="3" name="Rectángulo 2"/>
          <p:cNvSpPr/>
          <p:nvPr/>
        </p:nvSpPr>
        <p:spPr>
          <a:xfrm>
            <a:off x="287524" y="4502802"/>
            <a:ext cx="8568952" cy="1015663"/>
          </a:xfrm>
          <a:prstGeom prst="rect">
            <a:avLst/>
          </a:prstGeom>
        </p:spPr>
        <p:txBody>
          <a:bodyPr wrap="square">
            <a:spAutoFit/>
          </a:bodyPr>
          <a:lstStyle/>
          <a:p>
            <a:pPr algn="just"/>
            <a:r>
              <a:rPr lang="es-CO" sz="1500" dirty="0"/>
              <a:t>A través de la oficina de atención al ciudadano en el mes de </a:t>
            </a:r>
            <a:r>
              <a:rPr lang="es-CO" sz="1500" dirty="0" smtClean="0"/>
              <a:t>JUNIO </a:t>
            </a:r>
            <a:r>
              <a:rPr lang="es-CO" sz="1500" dirty="0"/>
              <a:t>de 2019 se recibieron </a:t>
            </a:r>
            <a:r>
              <a:rPr lang="es-CO" sz="1500" dirty="0" smtClean="0"/>
              <a:t>91</a:t>
            </a:r>
            <a:r>
              <a:rPr lang="es-CO" sz="1500" dirty="0" smtClean="0">
                <a:solidFill>
                  <a:srgbClr val="FF0000"/>
                </a:solidFill>
              </a:rPr>
              <a:t> </a:t>
            </a:r>
            <a:r>
              <a:rPr lang="es-CO" sz="1500" dirty="0"/>
              <a:t>requerimientos por el canal de atención presencial, </a:t>
            </a:r>
            <a:r>
              <a:rPr lang="es-CO" sz="1500" dirty="0" smtClean="0"/>
              <a:t>63</a:t>
            </a:r>
            <a:r>
              <a:rPr lang="es-CO" sz="1500" dirty="0" smtClean="0"/>
              <a:t> </a:t>
            </a:r>
            <a:r>
              <a:rPr lang="es-CO" sz="1500" dirty="0"/>
              <a:t>por el canal virtual y </a:t>
            </a:r>
            <a:r>
              <a:rPr lang="es-CO" sz="1500" dirty="0" smtClean="0"/>
              <a:t>33</a:t>
            </a:r>
            <a:r>
              <a:rPr lang="es-CO" sz="1500" dirty="0" smtClean="0"/>
              <a:t> </a:t>
            </a:r>
            <a:r>
              <a:rPr lang="es-CO" sz="1500" dirty="0"/>
              <a:t>a través del canal telefónico, para un total </a:t>
            </a:r>
            <a:r>
              <a:rPr lang="es-CO" sz="1500" dirty="0" smtClean="0"/>
              <a:t>de 187  </a:t>
            </a:r>
            <a:r>
              <a:rPr lang="es-CO" sz="1500" dirty="0" smtClean="0"/>
              <a:t>PQRSD</a:t>
            </a:r>
            <a:r>
              <a:rPr lang="es-CO" sz="1500" dirty="0"/>
              <a:t>,  garantizando el registro del 100% de las PQRSD recibidas en el canal presencial y el oportuno redireccionamiento a las dependencias competentes para el tramite pertinente.</a:t>
            </a:r>
          </a:p>
        </p:txBody>
      </p:sp>
      <p:graphicFrame>
        <p:nvGraphicFramePr>
          <p:cNvPr id="8" name="Gráfico 7"/>
          <p:cNvGraphicFramePr>
            <a:graphicFrameLocks/>
          </p:cNvGraphicFramePr>
          <p:nvPr>
            <p:extLst>
              <p:ext uri="{D42A27DB-BD31-4B8C-83A1-F6EECF244321}">
                <p14:modId xmlns:p14="http://schemas.microsoft.com/office/powerpoint/2010/main" val="2419405915"/>
              </p:ext>
            </p:extLst>
          </p:nvPr>
        </p:nvGraphicFramePr>
        <p:xfrm>
          <a:off x="1259632" y="1212776"/>
          <a:ext cx="6296024" cy="3457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7173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404664"/>
            <a:ext cx="8640960" cy="2169063"/>
          </a:xfrm>
        </p:spPr>
        <p:txBody>
          <a:bodyPr>
            <a:noAutofit/>
          </a:bodyPr>
          <a:lstStyle/>
          <a:p>
            <a:pPr marL="0" indent="0" algn="just">
              <a:buNone/>
            </a:pPr>
            <a:r>
              <a:rPr lang="es-CO" sz="1500" dirty="0" smtClean="0"/>
              <a:t>Los </a:t>
            </a:r>
            <a:r>
              <a:rPr lang="es-CO" sz="1500" dirty="0"/>
              <a:t>correos electrónicos </a:t>
            </a:r>
            <a:r>
              <a:rPr lang="es-CO" sz="1500" u="sng" dirty="0" smtClean="0">
                <a:solidFill>
                  <a:srgbClr val="00B0F0"/>
                </a:solidFill>
              </a:rPr>
              <a:t>atencionalusuario@itp.edu.co</a:t>
            </a:r>
            <a:r>
              <a:rPr lang="es-CO" sz="1500" dirty="0" smtClean="0">
                <a:solidFill>
                  <a:srgbClr val="00B0F0"/>
                </a:solidFill>
              </a:rPr>
              <a:t> </a:t>
            </a:r>
            <a:r>
              <a:rPr lang="es-CO" sz="1500" dirty="0"/>
              <a:t>y  </a:t>
            </a:r>
            <a:r>
              <a:rPr lang="es-CO" sz="1500" dirty="0">
                <a:hlinkClick r:id="rId3"/>
              </a:rPr>
              <a:t>notificacionesjudiciales@itp.edu.co</a:t>
            </a:r>
            <a:r>
              <a:rPr lang="es-CO" sz="1500" dirty="0"/>
              <a:t> , se encuentra activo las 24 horas, no obstante las peticiones, quejas, reclamos y notificaciones enviadas por estos medios se gestionan en horas y días </a:t>
            </a:r>
            <a:r>
              <a:rPr lang="es-CO" sz="1500" dirty="0" smtClean="0"/>
              <a:t>hábiles, una </a:t>
            </a:r>
            <a:r>
              <a:rPr lang="es-CO" sz="1500" dirty="0"/>
              <a:t>vez </a:t>
            </a:r>
            <a:r>
              <a:rPr lang="es-CO" sz="1500" dirty="0" smtClean="0"/>
              <a:t>verificado  </a:t>
            </a:r>
            <a:r>
              <a:rPr lang="es-CO" sz="1500" dirty="0"/>
              <a:t>se constató que en el mes de </a:t>
            </a:r>
            <a:r>
              <a:rPr lang="es-CO" sz="1500" dirty="0" smtClean="0"/>
              <a:t>junio </a:t>
            </a:r>
            <a:r>
              <a:rPr lang="es-CO" sz="1500" dirty="0" smtClean="0"/>
              <a:t> </a:t>
            </a:r>
            <a:r>
              <a:rPr lang="es-CO" sz="1500" dirty="0"/>
              <a:t>de </a:t>
            </a:r>
            <a:r>
              <a:rPr lang="es-CO" sz="1500" dirty="0" smtClean="0"/>
              <a:t>2019 a través del correo de notificaciones se recibieron </a:t>
            </a:r>
            <a:r>
              <a:rPr lang="es-CO" sz="1500" dirty="0" smtClean="0"/>
              <a:t>trece</a:t>
            </a:r>
            <a:r>
              <a:rPr lang="es-CO" sz="1500" dirty="0" smtClean="0"/>
              <a:t> (13) </a:t>
            </a:r>
            <a:r>
              <a:rPr lang="es-CO" sz="1500" dirty="0" smtClean="0"/>
              <a:t>requerimientos y/o notificaciones,  y al correo de atención al usuario llegaron </a:t>
            </a:r>
            <a:r>
              <a:rPr lang="es-CO" sz="1500" dirty="0" smtClean="0"/>
              <a:t>cincuenta (</a:t>
            </a:r>
            <a:r>
              <a:rPr lang="es-CO" sz="1500" dirty="0" smtClean="0"/>
              <a:t>50</a:t>
            </a:r>
            <a:r>
              <a:rPr lang="es-CO" sz="1500" dirty="0" smtClean="0"/>
              <a:t>) </a:t>
            </a:r>
            <a:r>
              <a:rPr lang="es-CO" sz="1500" dirty="0" smtClean="0"/>
              <a:t>PQRSD, por </a:t>
            </a:r>
            <a:r>
              <a:rPr lang="es-CO" sz="1500" dirty="0"/>
              <a:t>la línea móvil </a:t>
            </a:r>
            <a:r>
              <a:rPr lang="es-CO" sz="1500" dirty="0" smtClean="0"/>
              <a:t>3103310083 </a:t>
            </a:r>
            <a:r>
              <a:rPr lang="es-CO" sz="1500" dirty="0"/>
              <a:t>de atención al ciudadano </a:t>
            </a:r>
            <a:r>
              <a:rPr lang="es-CO" sz="1500" dirty="0" smtClean="0"/>
              <a:t>se atendieron ochenta y dos </a:t>
            </a:r>
            <a:r>
              <a:rPr lang="es-CO" sz="1500" dirty="0" smtClean="0"/>
              <a:t>(</a:t>
            </a:r>
            <a:r>
              <a:rPr lang="es-CO" sz="1500" dirty="0" smtClean="0"/>
              <a:t>33</a:t>
            </a:r>
            <a:r>
              <a:rPr lang="es-CO" sz="1500" dirty="0" smtClean="0"/>
              <a:t>) </a:t>
            </a:r>
            <a:r>
              <a:rPr lang="es-CO" sz="1500" dirty="0" smtClean="0"/>
              <a:t>llamadas entre realizadas y recibidas, y perdidas </a:t>
            </a:r>
            <a:r>
              <a:rPr lang="es-CO" sz="1500" dirty="0" smtClean="0"/>
              <a:t>trece</a:t>
            </a:r>
            <a:r>
              <a:rPr lang="es-CO" sz="1500" dirty="0" smtClean="0"/>
              <a:t> (13), </a:t>
            </a:r>
            <a:r>
              <a:rPr lang="es-CO" sz="1500" dirty="0" smtClean="0"/>
              <a:t>dónde </a:t>
            </a:r>
            <a:r>
              <a:rPr lang="es-CO" sz="1500" dirty="0"/>
              <a:t>se brindó información tendiente a la oferta </a:t>
            </a:r>
            <a:r>
              <a:rPr lang="es-CO" sz="1500" dirty="0" smtClean="0"/>
              <a:t>académica, fechas de matriculas, valores de pago para diferentes tramites Institucionales, información de respuestas a solicitudes, información para contactar a otras dependencias y </a:t>
            </a:r>
            <a:r>
              <a:rPr lang="es-CO" sz="1500" dirty="0"/>
              <a:t>orientación sobre temas y servicios que son competencia del ITP.    </a:t>
            </a:r>
          </a:p>
          <a:p>
            <a:pPr marL="0" indent="0" algn="ctr">
              <a:buNone/>
            </a:pPr>
            <a:endParaRPr lang="es-CO" sz="800" dirty="0" smtClean="0"/>
          </a:p>
          <a:p>
            <a:pPr marL="0" indent="0" algn="just">
              <a:buNone/>
            </a:pPr>
            <a:endParaRPr lang="es-CO" sz="600" dirty="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p:txBody>
      </p:sp>
      <p:graphicFrame>
        <p:nvGraphicFramePr>
          <p:cNvPr id="6" name="Gráfico 5"/>
          <p:cNvGraphicFramePr>
            <a:graphicFrameLocks/>
          </p:cNvGraphicFramePr>
          <p:nvPr>
            <p:extLst>
              <p:ext uri="{D42A27DB-BD31-4B8C-83A1-F6EECF244321}">
                <p14:modId xmlns:p14="http://schemas.microsoft.com/office/powerpoint/2010/main" val="4288819730"/>
              </p:ext>
            </p:extLst>
          </p:nvPr>
        </p:nvGraphicFramePr>
        <p:xfrm>
          <a:off x="3464" y="2420888"/>
          <a:ext cx="5305425" cy="35433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áfico 9"/>
          <p:cNvGraphicFramePr>
            <a:graphicFrameLocks/>
          </p:cNvGraphicFramePr>
          <p:nvPr>
            <p:extLst>
              <p:ext uri="{D42A27DB-BD31-4B8C-83A1-F6EECF244321}">
                <p14:modId xmlns:p14="http://schemas.microsoft.com/office/powerpoint/2010/main" val="3083516947"/>
              </p:ext>
            </p:extLst>
          </p:nvPr>
        </p:nvGraphicFramePr>
        <p:xfrm>
          <a:off x="4788024" y="2420888"/>
          <a:ext cx="4448174" cy="33337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11503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0930"/>
            <a:ext cx="8229600" cy="666080"/>
          </a:xfrm>
        </p:spPr>
        <p:txBody>
          <a:bodyPr>
            <a:normAutofit/>
          </a:bodyPr>
          <a:lstStyle/>
          <a:p>
            <a:r>
              <a:rPr lang="es-CO" sz="2000" dirty="0" smtClean="0"/>
              <a:t>TIPOLOGÍA O MODALIDADES  </a:t>
            </a:r>
            <a:endParaRPr lang="es-CO" sz="2000" dirty="0"/>
          </a:p>
        </p:txBody>
      </p:sp>
      <p:sp>
        <p:nvSpPr>
          <p:cNvPr id="3" name="Marcador de contenido 2"/>
          <p:cNvSpPr>
            <a:spLocks noGrp="1"/>
          </p:cNvSpPr>
          <p:nvPr>
            <p:ph idx="1"/>
          </p:nvPr>
        </p:nvSpPr>
        <p:spPr>
          <a:xfrm>
            <a:off x="429934" y="1033990"/>
            <a:ext cx="8229600" cy="4483241"/>
          </a:xfrm>
        </p:spPr>
        <p:txBody>
          <a:bodyPr>
            <a:normAutofit/>
          </a:bodyPr>
          <a:lstStyle/>
          <a:p>
            <a:pPr marL="0" indent="0" algn="just">
              <a:buNone/>
            </a:pPr>
            <a:r>
              <a:rPr lang="es-CO" sz="1400" dirty="0"/>
              <a:t>Para interpretar y aplicar el tipo de solicitudes recibidas se tendrán en cuenta las siguientes definiciones: Peticiones; Quejas; Reclamos; Sugerencias y Denuncias, de acuerdo a la Resolución </a:t>
            </a:r>
            <a:r>
              <a:rPr lang="es-CO" sz="1400" dirty="0" smtClean="0"/>
              <a:t>No.0070/2016.</a:t>
            </a:r>
          </a:p>
          <a:p>
            <a:pPr marL="0" indent="0" algn="ctr">
              <a:buNone/>
            </a:pPr>
            <a:endParaRPr lang="es-CO" sz="1400" dirty="0" smtClean="0"/>
          </a:p>
          <a:p>
            <a:pPr marL="0" indent="0" algn="ctr">
              <a:buNone/>
            </a:pPr>
            <a:r>
              <a:rPr lang="es-CO" sz="1400" dirty="0" smtClean="0"/>
              <a:t>PQRSD RECIBIDOS POR EL CANAL PRESENCIAL</a:t>
            </a:r>
          </a:p>
          <a:p>
            <a:pPr marL="0" indent="0" algn="ctr">
              <a:buNone/>
            </a:pPr>
            <a:endParaRPr lang="es-CO" sz="1400" dirty="0" smtClean="0"/>
          </a:p>
          <a:p>
            <a:pPr marL="0" indent="0" algn="ctr">
              <a:buNone/>
            </a:pPr>
            <a:endParaRPr lang="es-CO" sz="1400" dirty="0"/>
          </a:p>
          <a:p>
            <a:pPr marL="0" indent="0" algn="just">
              <a:buNone/>
            </a:pPr>
            <a:endParaRPr lang="es-CO" sz="7200" dirty="0"/>
          </a:p>
          <a:p>
            <a:pPr marL="0" indent="0" algn="ctr">
              <a:buNone/>
            </a:pPr>
            <a:endParaRPr lang="es-ES" sz="1200" dirty="0" smtClean="0"/>
          </a:p>
          <a:p>
            <a:pPr marL="0" indent="0" algn="ctr">
              <a:buNone/>
            </a:pPr>
            <a:endParaRPr lang="es-ES" sz="1200" dirty="0"/>
          </a:p>
          <a:p>
            <a:pPr marL="0" indent="0" algn="ctr">
              <a:buNone/>
            </a:pPr>
            <a:endParaRPr lang="es-ES" sz="1200" dirty="0" smtClean="0"/>
          </a:p>
          <a:p>
            <a:pPr marL="0" indent="0" algn="ctr">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p>
          <a:p>
            <a:pPr marL="0" indent="0" algn="just">
              <a:buNone/>
            </a:pPr>
            <a:endParaRPr lang="es-CO" sz="7200" dirty="0" smtClean="0"/>
          </a:p>
          <a:p>
            <a:pPr marL="0" indent="0" algn="just">
              <a:buNone/>
            </a:pPr>
            <a:endParaRPr lang="es-CO" sz="7200" dirty="0" smtClean="0"/>
          </a:p>
        </p:txBody>
      </p:sp>
      <p:graphicFrame>
        <p:nvGraphicFramePr>
          <p:cNvPr id="6" name="Tabla 5"/>
          <p:cNvGraphicFramePr>
            <a:graphicFrameLocks noGrp="1"/>
          </p:cNvGraphicFramePr>
          <p:nvPr>
            <p:extLst>
              <p:ext uri="{D42A27DB-BD31-4B8C-83A1-F6EECF244321}">
                <p14:modId xmlns:p14="http://schemas.microsoft.com/office/powerpoint/2010/main" val="3902488898"/>
              </p:ext>
            </p:extLst>
          </p:nvPr>
        </p:nvGraphicFramePr>
        <p:xfrm>
          <a:off x="1979713" y="2492899"/>
          <a:ext cx="5184574" cy="2622820"/>
        </p:xfrm>
        <a:graphic>
          <a:graphicData uri="http://schemas.openxmlformats.org/drawingml/2006/table">
            <a:tbl>
              <a:tblPr/>
              <a:tblGrid>
                <a:gridCol w="1988604">
                  <a:extLst>
                    <a:ext uri="{9D8B030D-6E8A-4147-A177-3AD203B41FA5}">
                      <a16:colId xmlns:a16="http://schemas.microsoft.com/office/drawing/2014/main" val="2282464443"/>
                    </a:ext>
                  </a:extLst>
                </a:gridCol>
                <a:gridCol w="1572620">
                  <a:extLst>
                    <a:ext uri="{9D8B030D-6E8A-4147-A177-3AD203B41FA5}">
                      <a16:colId xmlns:a16="http://schemas.microsoft.com/office/drawing/2014/main" val="2995261333"/>
                    </a:ext>
                  </a:extLst>
                </a:gridCol>
                <a:gridCol w="1623350">
                  <a:extLst>
                    <a:ext uri="{9D8B030D-6E8A-4147-A177-3AD203B41FA5}">
                      <a16:colId xmlns:a16="http://schemas.microsoft.com/office/drawing/2014/main" val="2174103187"/>
                    </a:ext>
                  </a:extLst>
                </a:gridCol>
              </a:tblGrid>
              <a:tr h="319127">
                <a:tc>
                  <a:txBody>
                    <a:bodyPr/>
                    <a:lstStyle/>
                    <a:p>
                      <a:pPr algn="ctr" rtl="0" fontAlgn="ctr"/>
                      <a:r>
                        <a:rPr lang="es-CO" sz="1800" b="1" i="0" u="none" strike="noStrike">
                          <a:solidFill>
                            <a:srgbClr val="FFFFFF"/>
                          </a:solidFill>
                          <a:effectLst/>
                          <a:latin typeface="Calibri" panose="020F0502020204030204" pitchFamily="34" charset="0"/>
                        </a:rPr>
                        <a:t>TIPO DE PQRS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800" b="1" i="0" u="none" strike="noStrike">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800" b="1" i="0" u="none" strike="noStrike">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4179087723"/>
                  </a:ext>
                </a:extLst>
              </a:tr>
              <a:tr h="329099">
                <a:tc>
                  <a:txBody>
                    <a:bodyPr/>
                    <a:lstStyle/>
                    <a:p>
                      <a:pPr algn="l" rtl="0" fontAlgn="ctr"/>
                      <a:r>
                        <a:rPr lang="es-CO" sz="1800" b="0" i="0" u="none" strike="noStrike">
                          <a:solidFill>
                            <a:srgbClr val="000000"/>
                          </a:solidFill>
                          <a:effectLst/>
                          <a:latin typeface="Calibri" panose="020F0502020204030204" pitchFamily="34" charset="0"/>
                        </a:rPr>
                        <a:t>PETICIONES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s-CO" sz="1800" b="0" i="0" u="none" strike="noStrike">
                          <a:solidFill>
                            <a:srgbClr val="000000"/>
                          </a:solidFill>
                          <a:effectLst/>
                          <a:latin typeface="Calibri" panose="020F0502020204030204" pitchFamily="34" charset="0"/>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fontAlgn="t"/>
                      <a:r>
                        <a:rPr lang="es-CO" sz="1800" b="0" i="0" u="none" strike="noStrike">
                          <a:solidFill>
                            <a:srgbClr val="000000"/>
                          </a:solidFill>
                          <a:effectLst/>
                          <a:latin typeface="Arial" panose="020B0604020202020204" pitchFamily="34" charset="0"/>
                        </a:rPr>
                        <a:t>63%</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97777309"/>
                  </a:ext>
                </a:extLst>
              </a:tr>
              <a:tr h="329099">
                <a:tc>
                  <a:txBody>
                    <a:bodyPr/>
                    <a:lstStyle/>
                    <a:p>
                      <a:pPr algn="l" rtl="0" fontAlgn="ctr"/>
                      <a:r>
                        <a:rPr lang="es-CO" sz="1800" b="0" i="0" u="none" strike="noStrike">
                          <a:solidFill>
                            <a:srgbClr val="000000"/>
                          </a:solidFill>
                          <a:effectLst/>
                          <a:latin typeface="Calibri" panose="020F0502020204030204" pitchFamily="34" charset="0"/>
                        </a:rPr>
                        <a:t>QUEJAS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ctr" rtl="0" fontAlgn="t"/>
                      <a:r>
                        <a:rPr lang="es-CO" sz="1800" b="0" i="0" u="none" strike="noStrike">
                          <a:solidFill>
                            <a:srgbClr val="000000"/>
                          </a:solidFill>
                          <a:effectLst/>
                          <a:latin typeface="Arial" panose="020B0604020202020204" pitchFamily="34" charset="0"/>
                        </a:rPr>
                        <a:t>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t"/>
                      <a:r>
                        <a:rPr lang="es-CO" sz="1800" b="0" i="0" u="none" strike="noStrike">
                          <a:solidFill>
                            <a:srgbClr val="000000"/>
                          </a:solidFill>
                          <a:effectLst/>
                          <a:latin typeface="Arial" panose="020B0604020202020204" pitchFamily="34" charset="0"/>
                        </a:rPr>
                        <a:t>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816581800"/>
                  </a:ext>
                </a:extLst>
              </a:tr>
              <a:tr h="329099">
                <a:tc>
                  <a:txBody>
                    <a:bodyPr/>
                    <a:lstStyle/>
                    <a:p>
                      <a:pPr algn="l" rtl="0" fontAlgn="ctr"/>
                      <a:r>
                        <a:rPr lang="es-CO" sz="1800" b="0" i="0" u="none" strike="noStrike">
                          <a:solidFill>
                            <a:srgbClr val="000000"/>
                          </a:solidFill>
                          <a:effectLst/>
                          <a:latin typeface="Calibri" panose="020F0502020204030204" pitchFamily="34" charset="0"/>
                        </a:rPr>
                        <a:t>RECLAMOS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t"/>
                      <a:r>
                        <a:rPr lang="es-CO" sz="1800" b="0" i="0" u="none" strike="noStrike">
                          <a:solidFill>
                            <a:srgbClr val="000000"/>
                          </a:solidFill>
                          <a:effectLst/>
                          <a:latin typeface="Arial" panose="020B0604020202020204" pitchFamily="34" charset="0"/>
                        </a:rPr>
                        <a:t>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fontAlgn="t"/>
                      <a:r>
                        <a:rPr lang="es-CO" sz="1800" b="0" i="0" u="none" strike="noStrike">
                          <a:solidFill>
                            <a:srgbClr val="000000"/>
                          </a:solidFill>
                          <a:effectLst/>
                          <a:latin typeface="Arial" panose="020B0604020202020204" pitchFamily="34" charset="0"/>
                        </a:rPr>
                        <a:t>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282429201"/>
                  </a:ext>
                </a:extLst>
              </a:tr>
              <a:tr h="329099">
                <a:tc>
                  <a:txBody>
                    <a:bodyPr/>
                    <a:lstStyle/>
                    <a:p>
                      <a:pPr algn="l" rtl="0" fontAlgn="ctr"/>
                      <a:r>
                        <a:rPr lang="es-CO" sz="1800" b="0" i="0" u="none" strike="noStrike">
                          <a:solidFill>
                            <a:srgbClr val="000000"/>
                          </a:solidFill>
                          <a:effectLst/>
                          <a:latin typeface="Calibri" panose="020F0502020204030204" pitchFamily="34" charset="0"/>
                        </a:rPr>
                        <a:t>SUGERENCIAS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t"/>
                      <a:r>
                        <a:rPr lang="es-CO" sz="1800" b="0" i="0" u="none" strike="noStrike">
                          <a:solidFill>
                            <a:srgbClr val="000000"/>
                          </a:solidFill>
                          <a:effectLst/>
                          <a:latin typeface="Arial" panose="020B0604020202020204" pitchFamily="34" charset="0"/>
                        </a:rPr>
                        <a:t>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fontAlgn="t"/>
                      <a:r>
                        <a:rPr lang="es-CO" sz="1800" b="0" i="0" u="none" strike="noStrike">
                          <a:solidFill>
                            <a:srgbClr val="000000"/>
                          </a:solidFill>
                          <a:effectLst/>
                          <a:latin typeface="Arial" panose="020B0604020202020204" pitchFamily="34" charset="0"/>
                        </a:rPr>
                        <a:t>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967638728"/>
                  </a:ext>
                </a:extLst>
              </a:tr>
              <a:tr h="329099">
                <a:tc>
                  <a:txBody>
                    <a:bodyPr/>
                    <a:lstStyle/>
                    <a:p>
                      <a:pPr algn="l" rtl="0" fontAlgn="ctr"/>
                      <a:r>
                        <a:rPr lang="es-CO" sz="1800" b="0" i="0" u="none" strike="noStrike">
                          <a:solidFill>
                            <a:srgbClr val="000000"/>
                          </a:solidFill>
                          <a:effectLst/>
                          <a:latin typeface="Calibri" panose="020F0502020204030204" pitchFamily="34" charset="0"/>
                        </a:rPr>
                        <a:t>DENUNCIAS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ctr" rtl="0" fontAlgn="ctr"/>
                      <a:r>
                        <a:rPr lang="es-CO" sz="1800" b="0" i="0" u="none" strike="noStrike">
                          <a:solidFill>
                            <a:srgbClr val="000000"/>
                          </a:solidFill>
                          <a:effectLst/>
                          <a:latin typeface="Calibri" panose="020F050202020403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fontAlgn="t"/>
                      <a:r>
                        <a:rPr lang="es-CO" sz="1800" b="0" i="0" u="none" strike="noStrike">
                          <a:solidFill>
                            <a:srgbClr val="000000"/>
                          </a:solidFill>
                          <a:effectLst/>
                          <a:latin typeface="Arial" panose="020B0604020202020204" pitchFamily="34" charset="0"/>
                        </a:rPr>
                        <a:t>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715038988"/>
                  </a:ext>
                </a:extLst>
              </a:tr>
              <a:tr h="329099">
                <a:tc>
                  <a:txBody>
                    <a:bodyPr/>
                    <a:lstStyle/>
                    <a:p>
                      <a:pPr algn="l" rtl="0" fontAlgn="ctr"/>
                      <a:r>
                        <a:rPr lang="es-CO" sz="1800" b="0" i="0" u="none" strike="noStrike">
                          <a:solidFill>
                            <a:srgbClr val="000000"/>
                          </a:solidFill>
                          <a:effectLst/>
                          <a:latin typeface="Calibri" panose="020F0502020204030204" pitchFamily="34" charset="0"/>
                        </a:rPr>
                        <a:t>OTROS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ctr" rtl="0" fontAlgn="ctr"/>
                      <a:r>
                        <a:rPr lang="es-CO" sz="1800" b="0" i="0" u="none" strike="noStrike">
                          <a:solidFill>
                            <a:srgbClr val="000000"/>
                          </a:solidFill>
                          <a:effectLst/>
                          <a:latin typeface="Calibri" panose="020F0502020204030204" pitchFamily="34" charset="0"/>
                        </a:rPr>
                        <a:t>34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fontAlgn="t"/>
                      <a:r>
                        <a:rPr lang="es-CO" sz="1800" b="0" i="0" u="none" strike="noStrike">
                          <a:solidFill>
                            <a:srgbClr val="000000"/>
                          </a:solidFill>
                          <a:effectLst/>
                          <a:latin typeface="Arial" panose="020B0604020202020204" pitchFamily="34" charset="0"/>
                        </a:rPr>
                        <a:t>37%</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690573400"/>
                  </a:ext>
                </a:extLst>
              </a:tr>
              <a:tr h="329099">
                <a:tc>
                  <a:txBody>
                    <a:bodyPr/>
                    <a:lstStyle/>
                    <a:p>
                      <a:pPr algn="l" rtl="0" fontAlgn="ctr"/>
                      <a:r>
                        <a:rPr lang="es-CO" sz="1800" b="0" i="0" u="none" strike="noStrike">
                          <a:solidFill>
                            <a:srgbClr val="000000"/>
                          </a:solidFill>
                          <a:effectLst/>
                          <a:latin typeface="Calibri" panose="020F0502020204030204" pitchFamily="34" charset="0"/>
                        </a:rPr>
                        <a:t>TOTAL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0D8E8"/>
                    </a:solidFill>
                  </a:tcPr>
                </a:tc>
                <a:tc>
                  <a:txBody>
                    <a:bodyPr/>
                    <a:lstStyle/>
                    <a:p>
                      <a:pPr algn="ctr" rtl="0" fontAlgn="ctr"/>
                      <a:r>
                        <a:rPr lang="es-CO" sz="1800" b="0" i="0" u="none" strike="noStrike">
                          <a:solidFill>
                            <a:srgbClr val="000000"/>
                          </a:solidFill>
                          <a:effectLst/>
                          <a:latin typeface="Calibri" panose="020F0502020204030204" pitchFamily="34" charset="0"/>
                        </a:rPr>
                        <a:t>91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fontAlgn="t"/>
                      <a:r>
                        <a:rPr lang="es-CO" sz="1800" b="0" i="0" u="none" strike="noStrike" dirty="0">
                          <a:solidFill>
                            <a:srgbClr val="000000"/>
                          </a:solidFill>
                          <a:effectLst/>
                          <a:latin typeface="Arial" panose="020B0604020202020204" pitchFamily="34" charset="0"/>
                        </a:rPr>
                        <a:t>100%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340431645"/>
                  </a:ext>
                </a:extLst>
              </a:tr>
            </a:tbl>
          </a:graphicData>
        </a:graphic>
      </p:graphicFrame>
    </p:spTree>
    <p:extLst>
      <p:ext uri="{BB962C8B-B14F-4D97-AF65-F5344CB8AC3E}">
        <p14:creationId xmlns:p14="http://schemas.microsoft.com/office/powerpoint/2010/main" val="2739579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79512" y="3140968"/>
            <a:ext cx="8640960" cy="2448272"/>
          </a:xfrm>
        </p:spPr>
        <p:txBody>
          <a:bodyPr>
            <a:noAutofit/>
          </a:bodyPr>
          <a:lstStyle/>
          <a:p>
            <a:pPr marL="265113" indent="-265113" algn="just">
              <a:buFont typeface="Wingdings" panose="05000000000000000000" pitchFamily="2" charset="2"/>
              <a:buChar char="v"/>
            </a:pPr>
            <a:r>
              <a:rPr lang="es-CO" sz="1600" dirty="0" smtClean="0">
                <a:latin typeface="+mj-lt"/>
              </a:rPr>
              <a:t>Durante el mes de marzo de 2019 la tipología más representativa fue las peticiones de interés particular con </a:t>
            </a:r>
            <a:r>
              <a:rPr lang="es-CO" sz="1600" dirty="0" smtClean="0">
                <a:latin typeface="+mj-lt"/>
              </a:rPr>
              <a:t>57</a:t>
            </a:r>
            <a:r>
              <a:rPr lang="es-CO" sz="1600" dirty="0" smtClean="0">
                <a:latin typeface="+mj-lt"/>
              </a:rPr>
              <a:t> </a:t>
            </a:r>
            <a:r>
              <a:rPr lang="es-CO" sz="1600" dirty="0" smtClean="0">
                <a:latin typeface="+mj-lt"/>
              </a:rPr>
              <a:t>solicitudes correspondiente al </a:t>
            </a:r>
            <a:r>
              <a:rPr lang="es-CO" sz="1600" dirty="0" smtClean="0">
                <a:latin typeface="+mj-lt"/>
              </a:rPr>
              <a:t>68</a:t>
            </a:r>
            <a:r>
              <a:rPr lang="es-CO" sz="1600" dirty="0" smtClean="0">
                <a:latin typeface="+mj-lt"/>
              </a:rPr>
              <a:t>%,</a:t>
            </a:r>
            <a:r>
              <a:rPr lang="es-CO" sz="1600" dirty="0" smtClean="0">
                <a:solidFill>
                  <a:srgbClr val="FF0000"/>
                </a:solidFill>
                <a:latin typeface="+mj-lt"/>
              </a:rPr>
              <a:t> </a:t>
            </a:r>
            <a:r>
              <a:rPr lang="es-CO" sz="1600" dirty="0" smtClean="0">
                <a:latin typeface="+mj-lt"/>
              </a:rPr>
              <a:t>el cual contempló diversos temas tales </a:t>
            </a:r>
            <a:r>
              <a:rPr lang="es-CO" sz="1600" dirty="0" smtClean="0">
                <a:latin typeface="+mj-lt"/>
              </a:rPr>
              <a:t>como</a:t>
            </a:r>
            <a:endParaRPr lang="es-CO" sz="1600" dirty="0" smtClean="0">
              <a:latin typeface="+mj-lt"/>
            </a:endParaRPr>
          </a:p>
        </p:txBody>
      </p:sp>
      <p:graphicFrame>
        <p:nvGraphicFramePr>
          <p:cNvPr id="6" name="Gráfico 5"/>
          <p:cNvGraphicFramePr>
            <a:graphicFrameLocks/>
          </p:cNvGraphicFramePr>
          <p:nvPr>
            <p:extLst>
              <p:ext uri="{D42A27DB-BD31-4B8C-83A1-F6EECF244321}">
                <p14:modId xmlns:p14="http://schemas.microsoft.com/office/powerpoint/2010/main" val="4137608140"/>
              </p:ext>
            </p:extLst>
          </p:nvPr>
        </p:nvGraphicFramePr>
        <p:xfrm>
          <a:off x="1043608" y="116632"/>
          <a:ext cx="6734176" cy="3257551"/>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ángulo 1"/>
          <p:cNvSpPr/>
          <p:nvPr/>
        </p:nvSpPr>
        <p:spPr>
          <a:xfrm>
            <a:off x="0" y="3573016"/>
            <a:ext cx="9288016" cy="2062103"/>
          </a:xfrm>
          <a:prstGeom prst="rect">
            <a:avLst/>
          </a:prstGeom>
        </p:spPr>
        <p:txBody>
          <a:bodyPr wrap="square">
            <a:spAutoFit/>
          </a:bodyPr>
          <a:lstStyle/>
          <a:p>
            <a:pPr algn="just"/>
            <a:r>
              <a:rPr lang="es-CO" sz="1600" dirty="0"/>
              <a:t>Derecho de petición, solicitud traspaso de dinero, solicitud visita guiada laboratorio, solicitud asignación de tareas, solicitud habilitación plataforma sigedin, solicitud de devolución de dinero, solicitud de duplicado diploma, solicitud de comité técnico para acta de inicio, solicitud de desplazamiento, solicitud examen de validación por suficiencia, solicitud nuevo sorteo de estímulos convenio 109 de 2015, solicitud certificado de retenciones, Solicitud de elementos y herramientas para evento, solicitud de verificación entrevista y prueba escrita, solicitud de coliseo, solicitud examen extemporáneo- convocatoria docente, solicitud cancelación de materia, Solicitud terminación anticipada contrato prestación de servicios no. 092, solicitud vacaciones, solicitud préstamo de carpas</a:t>
            </a:r>
          </a:p>
        </p:txBody>
      </p:sp>
    </p:spTree>
    <p:extLst>
      <p:ext uri="{BB962C8B-B14F-4D97-AF65-F5344CB8AC3E}">
        <p14:creationId xmlns:p14="http://schemas.microsoft.com/office/powerpoint/2010/main" val="1783132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80528" y="2784996"/>
            <a:ext cx="9324528" cy="2520280"/>
          </a:xfrm>
        </p:spPr>
        <p:txBody>
          <a:bodyPr>
            <a:noAutofit/>
          </a:bodyPr>
          <a:lstStyle/>
          <a:p>
            <a:pPr algn="just">
              <a:buFont typeface="Wingdings" panose="05000000000000000000" pitchFamily="2" charset="2"/>
              <a:buChar char="q"/>
            </a:pPr>
            <a:r>
              <a:rPr lang="es-CO" sz="1600" dirty="0" smtClean="0">
                <a:latin typeface="Calibri" panose="020F0502020204030204" pitchFamily="34" charset="0"/>
              </a:rPr>
              <a:t>otros </a:t>
            </a:r>
            <a:r>
              <a:rPr lang="es-CO" sz="1600" dirty="0" smtClean="0">
                <a:latin typeface="Calibri" panose="020F0502020204030204" pitchFamily="34" charset="0"/>
              </a:rPr>
              <a:t>(</a:t>
            </a:r>
            <a:r>
              <a:rPr lang="es-CO" sz="1600" dirty="0" smtClean="0">
                <a:latin typeface="Calibri" panose="020F0502020204030204" pitchFamily="34" charset="0"/>
              </a:rPr>
              <a:t>34</a:t>
            </a:r>
            <a:r>
              <a:rPr lang="es-CO" sz="1600" dirty="0" smtClean="0">
                <a:latin typeface="Calibri" panose="020F0502020204030204" pitchFamily="34" charset="0"/>
              </a:rPr>
              <a:t>) </a:t>
            </a:r>
            <a:r>
              <a:rPr lang="es-CO" sz="1600" dirty="0" smtClean="0">
                <a:latin typeface="Calibri" panose="020F0502020204030204" pitchFamily="34" charset="0"/>
              </a:rPr>
              <a:t>equivalente al </a:t>
            </a:r>
            <a:r>
              <a:rPr lang="es-CO" sz="1600" dirty="0" smtClean="0">
                <a:latin typeface="Calibri" panose="020F0502020204030204" pitchFamily="34" charset="0"/>
              </a:rPr>
              <a:t>37</a:t>
            </a:r>
            <a:r>
              <a:rPr lang="es-CO" sz="1600" dirty="0" smtClean="0">
                <a:latin typeface="Calibri" panose="020F0502020204030204" pitchFamily="34" charset="0"/>
              </a:rPr>
              <a:t>%,  que hace </a:t>
            </a:r>
            <a:r>
              <a:rPr lang="es-CO" sz="1600" dirty="0">
                <a:latin typeface="Calibri" panose="020F0502020204030204" pitchFamily="34" charset="0"/>
              </a:rPr>
              <a:t>referencia </a:t>
            </a:r>
            <a:r>
              <a:rPr lang="es-CO" sz="1600" dirty="0" smtClean="0">
                <a:latin typeface="Calibri" panose="020F0502020204030204" pitchFamily="34" charset="0"/>
              </a:rPr>
              <a:t>a </a:t>
            </a:r>
            <a:r>
              <a:rPr lang="es-CO" sz="1600" dirty="0" smtClean="0">
                <a:latin typeface="Calibri" panose="020F0502020204030204" pitchFamily="34" charset="0"/>
              </a:rPr>
              <a:t>Reportes</a:t>
            </a:r>
          </a:p>
          <a:p>
            <a:pPr algn="just">
              <a:buFont typeface="Wingdings" panose="05000000000000000000" pitchFamily="2" charset="2"/>
              <a:buChar char="q"/>
            </a:pPr>
            <a:r>
              <a:rPr lang="es-CO" sz="1600" dirty="0" smtClean="0"/>
              <a:t>Segundo consejo municipal de política social, recibimiento de incentivos para docentes convenio 109 de 2015, conciliaciones giros pendientes, resolución de devolución y/o compensación, autorización no. 14 y no. 11 prima de servicios 2019, luz marina meza días, cuenta de cobro, invitación a celebrar el día del medio ambiente, simposio fortalecimiento institucional y empoderamiento del ciudadano en putumayo, invitación mesa permanente de investigación, ciencia, tecnología e innovación, presentación de informe, postulación de hoja de vida, comunicación instalación del medidor, separación de ramos seguros de vida, acta de informe de gestión, incentivos y estímulos, manifestación de interés, selección abreviada de menor cuantía no. </a:t>
            </a:r>
            <a:r>
              <a:rPr lang="es-CO" sz="1600" dirty="0" err="1" smtClean="0"/>
              <a:t>itp-samc</a:t>
            </a:r>
            <a:r>
              <a:rPr lang="es-CO" sz="1600" dirty="0" smtClean="0"/>
              <a:t>- 003 de 2019, invitación asamblea general de la mesa forestal del departamento del putumayo, excusa por inasistencia a sesión extraordinaria del día 26 de junio de 2019, renuncia docencia ocasional, proyección de refrigerios, listado de estudiantes con respectiva calificación.</a:t>
            </a:r>
            <a:endParaRPr lang="es-CO" sz="1600" dirty="0" smtClean="0"/>
          </a:p>
        </p:txBody>
      </p:sp>
      <p:sp>
        <p:nvSpPr>
          <p:cNvPr id="3" name="Rectángulo 2"/>
          <p:cNvSpPr/>
          <p:nvPr/>
        </p:nvSpPr>
        <p:spPr>
          <a:xfrm>
            <a:off x="136072" y="476672"/>
            <a:ext cx="8856984" cy="2308324"/>
          </a:xfrm>
          <a:prstGeom prst="rect">
            <a:avLst/>
          </a:prstGeom>
        </p:spPr>
        <p:txBody>
          <a:bodyPr wrap="square">
            <a:spAutoFit/>
          </a:bodyPr>
          <a:lstStyle/>
          <a:p>
            <a:pPr algn="just"/>
            <a:r>
              <a:rPr lang="es-CO" sz="1600" dirty="0">
                <a:latin typeface="Calibri" panose="020F0502020204030204" pitchFamily="34" charset="0"/>
                <a:ea typeface="Calibri" panose="020F0502020204030204" pitchFamily="34" charset="0"/>
                <a:cs typeface="Times New Roman" panose="02020603050405020304" pitchFamily="18" charset="0"/>
              </a:rPr>
              <a:t>solicitud respectivo estudio financiero, solicitud de ampliación de comisión , solicitud de homologación por transferencia externa programa de obras civiles, solicitud de información convocatoria docente, solicitud de reingreso, solicitud de certificación laboral, solicitud de recursos y materiales económicos, solicitud de revisión pago y contratación de servicios generales, solicitud de pago de honorarios por concepto de servicios generales, solicitud de segundo calificador, apertura de materia y continuación de plan académico- ingeniería de sistemas, solicitud de hojas de vida , solicitud reparación unidades sanitarias del bloque de laboratorios, solicitud de certificación diplomado</a:t>
            </a:r>
            <a:endParaRPr lang="es-CO" sz="1600" dirty="0">
              <a:latin typeface="Calibri" panose="020F0502020204030204" pitchFamily="34" charset="0"/>
              <a:ea typeface="Calibri" panose="020F0502020204030204" pitchFamily="34" charset="0"/>
              <a:cs typeface="Times New Roman" panose="02020603050405020304" pitchFamily="18" charset="0"/>
            </a:endParaRPr>
          </a:p>
          <a:p>
            <a:pPr algn="just"/>
            <a:endParaRPr lang="es-CO" sz="1600" dirty="0" smtClean="0">
              <a:latin typeface="Calibri" panose="020F0502020204030204" pitchFamily="34" charset="0"/>
            </a:endParaRPr>
          </a:p>
          <a:p>
            <a:pPr marL="285750" indent="-285750" algn="just">
              <a:buFont typeface="Arial" panose="020B0604020202020204" pitchFamily="34" charset="0"/>
              <a:buChar char="•"/>
            </a:pPr>
            <a:r>
              <a:rPr lang="es-CO" sz="1600" dirty="0" smtClean="0">
                <a:latin typeface="Calibri" panose="020F0502020204030204" pitchFamily="34" charset="0"/>
              </a:rPr>
              <a:t>No se presentaron quejas.</a:t>
            </a:r>
          </a:p>
        </p:txBody>
      </p:sp>
    </p:spTree>
    <p:extLst>
      <p:ext uri="{BB962C8B-B14F-4D97-AF65-F5344CB8AC3E}">
        <p14:creationId xmlns:p14="http://schemas.microsoft.com/office/powerpoint/2010/main" val="137653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764704"/>
            <a:ext cx="8350927" cy="4216539"/>
          </a:xfrm>
          <a:prstGeom prst="rect">
            <a:avLst/>
          </a:prstGeom>
        </p:spPr>
        <p:txBody>
          <a:bodyPr wrap="square">
            <a:spAutoFit/>
          </a:bodyPr>
          <a:lstStyle/>
          <a:p>
            <a:pPr algn="ctr"/>
            <a:r>
              <a:rPr lang="es-CO" sz="1600" b="1" dirty="0" smtClean="0"/>
              <a:t>ACTIVIDADES </a:t>
            </a:r>
            <a:r>
              <a:rPr lang="es-CO" sz="1600" b="1" dirty="0"/>
              <a:t>REALIZADAS POR LA OFICINA DE ATENCIÓN AL CIUDADANO </a:t>
            </a:r>
            <a:endParaRPr lang="es-CO" sz="1600" b="1" dirty="0" smtClean="0"/>
          </a:p>
          <a:p>
            <a:pPr algn="ctr"/>
            <a:r>
              <a:rPr lang="es-CO" sz="1600" b="1" dirty="0" smtClean="0"/>
              <a:t>JUNIO </a:t>
            </a:r>
            <a:r>
              <a:rPr lang="es-CO" sz="1600" b="1" dirty="0" smtClean="0"/>
              <a:t>  </a:t>
            </a:r>
            <a:r>
              <a:rPr lang="es-CO" sz="1600" b="1" dirty="0" smtClean="0"/>
              <a:t>DE 2019.</a:t>
            </a:r>
          </a:p>
          <a:p>
            <a:pPr algn="ctr"/>
            <a:endParaRPr lang="es-CO" sz="1600" b="1" dirty="0"/>
          </a:p>
          <a:p>
            <a:pPr marL="171450" indent="-171450" algn="just">
              <a:buFont typeface="Wingdings" panose="05000000000000000000" pitchFamily="2" charset="2"/>
              <a:buChar char="q"/>
            </a:pPr>
            <a:r>
              <a:rPr lang="es-CO" sz="2000" dirty="0"/>
              <a:t>Se radicaron y direccionaron </a:t>
            </a:r>
            <a:r>
              <a:rPr lang="es-CO" sz="2000" dirty="0" smtClean="0"/>
              <a:t>91</a:t>
            </a:r>
            <a:r>
              <a:rPr lang="es-CO" sz="2000" dirty="0" smtClean="0"/>
              <a:t> </a:t>
            </a:r>
            <a:r>
              <a:rPr lang="es-CO" sz="2000" dirty="0"/>
              <a:t>PQRSD, registradas en la Oficina de Atención al C</a:t>
            </a:r>
            <a:r>
              <a:rPr lang="es-CO" sz="2000" dirty="0" smtClean="0"/>
              <a:t>iudadano por el canal de atención presencial.</a:t>
            </a:r>
          </a:p>
          <a:p>
            <a:pPr marL="171450" indent="-171450" algn="just">
              <a:buFont typeface="Wingdings" panose="05000000000000000000" pitchFamily="2" charset="2"/>
              <a:buChar char="q"/>
            </a:pPr>
            <a:r>
              <a:rPr lang="es-CO" sz="2000" dirty="0" smtClean="0"/>
              <a:t>Atención </a:t>
            </a:r>
            <a:r>
              <a:rPr lang="es-CO" sz="2000" dirty="0"/>
              <a:t>diaria mediante el mecanismo de servicio al ciudadano brindando información de manera personalizada y se contacta con los responsables de la información de acuerdo con la consulta, en el horario de atención establecido mediante Resolución No. 0070 articulo 13, de 8:00am a 12:00m y de 2:00pm a 6:00pm.    </a:t>
            </a:r>
            <a:endParaRPr lang="es-CO" sz="2000" dirty="0" smtClean="0"/>
          </a:p>
          <a:p>
            <a:pPr marL="171450" indent="-171450" algn="just">
              <a:buFont typeface="Wingdings" panose="05000000000000000000" pitchFamily="2" charset="2"/>
              <a:buChar char="q"/>
            </a:pPr>
            <a:r>
              <a:rPr lang="es-CO" sz="2000" dirty="0" smtClean="0"/>
              <a:t>Escaneo de documentos para diferentes dependencias.</a:t>
            </a:r>
          </a:p>
          <a:p>
            <a:pPr marL="171450" indent="-171450" algn="just">
              <a:buFont typeface="Wingdings" panose="05000000000000000000" pitchFamily="2" charset="2"/>
              <a:buChar char="q"/>
            </a:pPr>
            <a:r>
              <a:rPr lang="es-CO" sz="2000" dirty="0" smtClean="0"/>
              <a:t>Entrega de formatos para tramites financieros a estudiantes que solicitan devolución de recursos económicos.</a:t>
            </a:r>
          </a:p>
          <a:p>
            <a:pPr marL="171450" indent="-171450" algn="just">
              <a:buFont typeface="Wingdings" panose="05000000000000000000" pitchFamily="2" charset="2"/>
              <a:buChar char="q"/>
            </a:pPr>
            <a:r>
              <a:rPr lang="es-CO" sz="2000" dirty="0"/>
              <a:t>Recepción de documentos para firma de rectoría</a:t>
            </a:r>
            <a:r>
              <a:rPr lang="es-CO" sz="2000" dirty="0" smtClean="0"/>
              <a:t>.</a:t>
            </a:r>
            <a:endParaRPr lang="es-CO" sz="2800" dirty="0"/>
          </a:p>
        </p:txBody>
      </p:sp>
    </p:spTree>
    <p:extLst>
      <p:ext uri="{BB962C8B-B14F-4D97-AF65-F5344CB8AC3E}">
        <p14:creationId xmlns:p14="http://schemas.microsoft.com/office/powerpoint/2010/main" val="105590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p:cNvSpPr txBox="1">
            <a:spLocks/>
          </p:cNvSpPr>
          <p:nvPr/>
        </p:nvSpPr>
        <p:spPr>
          <a:xfrm>
            <a:off x="395536" y="1340768"/>
            <a:ext cx="8494943" cy="4105739"/>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s-CO" sz="1600" b="1" dirty="0" smtClean="0"/>
          </a:p>
          <a:p>
            <a:pPr marL="0" indent="0" algn="just">
              <a:buFont typeface="Arial" pitchFamily="34" charset="0"/>
              <a:buNone/>
            </a:pPr>
            <a:r>
              <a:rPr lang="es-CO" sz="2400" dirty="0" smtClean="0"/>
              <a:t>En el mes </a:t>
            </a:r>
            <a:r>
              <a:rPr lang="es-CO" sz="2400" dirty="0" smtClean="0"/>
              <a:t>de JUNIO </a:t>
            </a:r>
            <a:r>
              <a:rPr lang="es-CO" sz="2400" dirty="0" smtClean="0"/>
              <a:t>de 2019, se dio oportuna remisión a las </a:t>
            </a:r>
            <a:r>
              <a:rPr lang="es-CO" sz="2400" dirty="0" smtClean="0"/>
              <a:t>91</a:t>
            </a:r>
            <a:r>
              <a:rPr lang="es-CO" sz="2400" dirty="0" smtClean="0"/>
              <a:t> </a:t>
            </a:r>
            <a:r>
              <a:rPr lang="es-CO" sz="2400" dirty="0" smtClean="0"/>
              <a:t>PQRSD, radicadas en la oficina de atención al ciudadano a través del canal presencial, las cuales se direccionaron al personal de las diferentes dependencias administrativas o académicas, los jefes de oficinas, los coordinadores de los grupos internos de trabajo, los docentes y en general, los funcionarios que por delegación se le haya asignado la competencia para decidir, según la materia objeto de la petición, queja, reclamo, sugerencia o denuncia están obligados a responder de manera oportuna dentro de los términos de ley. </a:t>
            </a:r>
            <a:endParaRPr lang="es-CO" sz="2400" dirty="0"/>
          </a:p>
        </p:txBody>
      </p:sp>
      <p:sp>
        <p:nvSpPr>
          <p:cNvPr id="3" name="Título 1"/>
          <p:cNvSpPr txBox="1">
            <a:spLocks/>
          </p:cNvSpPr>
          <p:nvPr/>
        </p:nvSpPr>
        <p:spPr>
          <a:xfrm>
            <a:off x="528207" y="836712"/>
            <a:ext cx="8229600" cy="72008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smtClean="0"/>
              <a:t>OPORTUNIDAD DE REDIRECCIONAMIENTO A LAS PQRSD</a:t>
            </a:r>
            <a:r>
              <a:rPr lang="es-CO" sz="4000" b="1" dirty="0" smtClean="0"/>
              <a:t/>
            </a:r>
            <a:br>
              <a:rPr lang="es-CO" sz="4000" b="1" dirty="0" smtClean="0"/>
            </a:br>
            <a:endParaRPr lang="es-CO" sz="4000" dirty="0"/>
          </a:p>
        </p:txBody>
      </p:sp>
    </p:spTree>
    <p:extLst>
      <p:ext uri="{BB962C8B-B14F-4D97-AF65-F5344CB8AC3E}">
        <p14:creationId xmlns:p14="http://schemas.microsoft.com/office/powerpoint/2010/main" val="725598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8316</TotalTime>
  <Words>1053</Words>
  <Application>Microsoft Office PowerPoint</Application>
  <PresentationFormat>Presentación en pantalla (4:3)</PresentationFormat>
  <Paragraphs>145</Paragraphs>
  <Slides>10</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vt:i4>
      </vt:variant>
    </vt:vector>
  </HeadingPairs>
  <TitlesOfParts>
    <vt:vector size="15" baseType="lpstr">
      <vt:lpstr>Arial</vt:lpstr>
      <vt:lpstr>Calibri</vt:lpstr>
      <vt:lpstr>Times New Roman</vt:lpstr>
      <vt:lpstr>Wingdings</vt:lpstr>
      <vt:lpstr>Tema de Office</vt:lpstr>
      <vt:lpstr>Presentación de PowerPoint</vt:lpstr>
      <vt:lpstr>Presentación de PowerPoint</vt:lpstr>
      <vt:lpstr> INFORME MENSUAL DE PQRSD  JUNIO DE 2019 </vt:lpstr>
      <vt:lpstr>Presentación de PowerPoint</vt:lpstr>
      <vt:lpstr>TIPOLOGÍA O MODALIDADES  </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ITP-ATENCION</cp:lastModifiedBy>
  <cp:revision>981</cp:revision>
  <cp:lastPrinted>2018-12-26T16:46:35Z</cp:lastPrinted>
  <dcterms:created xsi:type="dcterms:W3CDTF">2015-10-02T18:50:31Z</dcterms:created>
  <dcterms:modified xsi:type="dcterms:W3CDTF">2019-07-04T15:43:36Z</dcterms:modified>
</cp:coreProperties>
</file>