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3648" r:id="rId1"/>
  </p:sldMasterIdLst>
  <p:notesMasterIdLst>
    <p:notesMasterId r:id="rId12"/>
  </p:notesMasterIdLst>
  <p:sldIdLst>
    <p:sldId id="288" r:id="rId2"/>
    <p:sldId id="258" r:id="rId3"/>
    <p:sldId id="289" r:id="rId4"/>
    <p:sldId id="297" r:id="rId5"/>
    <p:sldId id="275" r:id="rId6"/>
    <p:sldId id="294" r:id="rId7"/>
    <p:sldId id="298" r:id="rId8"/>
    <p:sldId id="300" r:id="rId9"/>
    <p:sldId id="301" r:id="rId10"/>
    <p:sldId id="299" r:id="rId11"/>
  </p:sldIdLst>
  <p:sldSz cx="9144000" cy="6858000" type="screen4x3"/>
  <p:notesSz cx="6888163" cy="10018713"/>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Estilo temático 1 - Énfasis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5758FB7-9AC5-4552-8A53-C91805E547FA}" styleName="Estilo temático 1 - Énfasis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306799F8-075E-4A3A-A7F6-7FBC6576F1A4}" styleName="Estilo temático 2 - Énfasis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C2FFA5D-87B4-456A-9821-1D502468CF0F}" styleName="Estilo temático 1 - Énfasis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5" d="100"/>
          <a:sy n="105" d="100"/>
        </p:scale>
        <p:origin x="1716" y="1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image" Target="../media/image3.jpeg"/><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oleObject" Target="file:///D:\INFORMES%20ATENCION%20AL%20USUARIO%20A&#209;O%202019\INFORME%20ATENCION%20AL%20USUARIO%20MARZO%202019\PORCENTAJES%20INFORME%20PQRS%20MARZO.xlsx" TargetMode="External"/></Relationships>
</file>

<file path=ppt/charts/_rels/chart2.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MARZO%202019\PORCENTAJES%20INFORME%20PQRS%20MARZO.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image" Target="../media/image4.jpeg"/><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oleObject" Target="file:///D:\INFORMES%20ATENCION%20AL%20USUARIO%20A&#209;O%202019\INFORME%20ATENCION%20AL%20USUARIO%20MARZO%202019\PORCENTAJES%20INFORME%20PQRS%20MARZO.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file:///D:\INFORMES%20ATENCION%20AL%20USUARIO%20A&#209;O%202019\INFORME%20ATENCION%20AL%20USUARIO%20MARZO%202019\PORCENTAJES%20INFORME%20PQRS%20MARZO.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lt1"/>
                </a:solidFill>
                <a:latin typeface="+mn-lt"/>
                <a:ea typeface="+mn-ea"/>
                <a:cs typeface="+mn-cs"/>
              </a:defRPr>
            </a:pPr>
            <a:r>
              <a:rPr lang="es-CO"/>
              <a:t>CANALES DE INTERACCION</a:t>
            </a:r>
          </a:p>
        </c:rich>
      </c:tx>
      <c:layout>
        <c:manualLayout>
          <c:xMode val="edge"/>
          <c:yMode val="edge"/>
          <c:x val="0.61087714269825621"/>
          <c:y val="6.800702560768483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lt1"/>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'total canales de comu marzo'!$G$9</c:f>
              <c:strCache>
                <c:ptCount val="1"/>
                <c:pt idx="0">
                  <c:v>CANTIDAD</c:v>
                </c:pt>
              </c:strCache>
            </c:strRef>
          </c:tx>
          <c:spPr>
            <a:gradFill rotWithShape="1">
              <a:gsLst>
                <a:gs pos="0">
                  <a:schemeClr val="accent3">
                    <a:shade val="51000"/>
                    <a:satMod val="130000"/>
                  </a:schemeClr>
                </a:gs>
                <a:gs pos="80000">
                  <a:schemeClr val="accent3">
                    <a:shade val="93000"/>
                    <a:satMod val="130000"/>
                  </a:schemeClr>
                </a:gs>
                <a:gs pos="100000">
                  <a:schemeClr val="accent3">
                    <a:shade val="94000"/>
                    <a:satMod val="135000"/>
                  </a:schemeClr>
                </a:gs>
              </a:gsLst>
              <a:lin ang="16200000" scaled="0"/>
            </a:gradFill>
            <a:ln>
              <a:solidFill>
                <a:srgbClr val="00B0F0"/>
              </a:solid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contourClr>
                <a:srgbClr val="00B0F0"/>
              </a:contourClr>
            </a:sp3d>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lt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marzo'!$F$10:$F$13</c:f>
              <c:strCache>
                <c:ptCount val="4"/>
                <c:pt idx="0">
                  <c:v>TELEFÓNICO </c:v>
                </c:pt>
                <c:pt idx="1">
                  <c:v>VIRTUAL </c:v>
                </c:pt>
                <c:pt idx="2">
                  <c:v>PRESENCIAL Y ESCRITO </c:v>
                </c:pt>
                <c:pt idx="3">
                  <c:v>TOTAL</c:v>
                </c:pt>
              </c:strCache>
            </c:strRef>
          </c:cat>
          <c:val>
            <c:numRef>
              <c:f>'total canales de comu marzo'!$G$10:$G$13</c:f>
              <c:numCache>
                <c:formatCode>General</c:formatCode>
                <c:ptCount val="4"/>
                <c:pt idx="0">
                  <c:v>75</c:v>
                </c:pt>
                <c:pt idx="1">
                  <c:v>86</c:v>
                </c:pt>
                <c:pt idx="2">
                  <c:v>123</c:v>
                </c:pt>
                <c:pt idx="3">
                  <c:v>284</c:v>
                </c:pt>
              </c:numCache>
            </c:numRef>
          </c:val>
          <c:extLst>
            <c:ext xmlns:c16="http://schemas.microsoft.com/office/drawing/2014/chart" uri="{C3380CC4-5D6E-409C-BE32-E72D297353CC}">
              <c16:uniqueId val="{00000000-5F5A-4A69-8C98-AE524CF6535F}"/>
            </c:ext>
          </c:extLst>
        </c:ser>
        <c:ser>
          <c:idx val="1"/>
          <c:order val="1"/>
          <c:tx>
            <c:strRef>
              <c:f>'total canales de comu marzo'!$H$9</c:f>
              <c:strCache>
                <c:ptCount val="1"/>
                <c:pt idx="0">
                  <c:v>PORCENTAJE </c:v>
                </c:pt>
              </c:strCache>
            </c:strRef>
          </c:tx>
          <c:spPr>
            <a:solidFill>
              <a:schemeClr val="lt1"/>
            </a:solidFill>
            <a:ln w="25400" cap="flat" cmpd="sng" algn="ctr">
              <a:solidFill>
                <a:schemeClr val="accent6"/>
              </a:solidFill>
              <a:prstDash val="solid"/>
            </a:ln>
            <a:effectLst/>
            <a:sp3d contourW="25400">
              <a:contourClr>
                <a:schemeClr val="accent6"/>
              </a:contourClr>
            </a:sp3d>
          </c:spPr>
          <c:invertIfNegative val="0"/>
          <c:dLbls>
            <c:spPr>
              <a:noFill/>
              <a:ln>
                <a:noFill/>
              </a:ln>
              <a:effectLst/>
            </c:spPr>
            <c:txPr>
              <a:bodyPr rot="0" spcFirstLastPara="1" vertOverflow="ellipsis" vert="horz" wrap="square" anchor="ctr" anchorCtr="1"/>
              <a:lstStyle/>
              <a:p>
                <a:pPr>
                  <a:defRPr sz="1000" b="1" i="0" u="none" strike="noStrike" kern="1200" baseline="0">
                    <a:solidFill>
                      <a:schemeClr val="lt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'total canales de comu marzo'!$F$10:$F$13</c:f>
              <c:strCache>
                <c:ptCount val="4"/>
                <c:pt idx="0">
                  <c:v>TELEFÓNICO </c:v>
                </c:pt>
                <c:pt idx="1">
                  <c:v>VIRTUAL </c:v>
                </c:pt>
                <c:pt idx="2">
                  <c:v>PRESENCIAL Y ESCRITO </c:v>
                </c:pt>
                <c:pt idx="3">
                  <c:v>TOTAL</c:v>
                </c:pt>
              </c:strCache>
            </c:strRef>
          </c:cat>
          <c:val>
            <c:numRef>
              <c:f>'total canales de comu marzo'!$H$10:$H$13</c:f>
              <c:numCache>
                <c:formatCode>0%</c:formatCode>
                <c:ptCount val="4"/>
                <c:pt idx="0">
                  <c:v>0.2640845070422535</c:v>
                </c:pt>
                <c:pt idx="1">
                  <c:v>0.30281690140845069</c:v>
                </c:pt>
                <c:pt idx="2">
                  <c:v>0.43309859154929575</c:v>
                </c:pt>
                <c:pt idx="3">
                  <c:v>1</c:v>
                </c:pt>
              </c:numCache>
            </c:numRef>
          </c:val>
          <c:extLst>
            <c:ext xmlns:c16="http://schemas.microsoft.com/office/drawing/2014/chart" uri="{C3380CC4-5D6E-409C-BE32-E72D297353CC}">
              <c16:uniqueId val="{00000001-5F5A-4A69-8C98-AE524CF6535F}"/>
            </c:ext>
          </c:extLst>
        </c:ser>
        <c:dLbls>
          <c:showLegendKey val="0"/>
          <c:showVal val="1"/>
          <c:showCatName val="0"/>
          <c:showSerName val="0"/>
          <c:showPercent val="0"/>
          <c:showBubbleSize val="0"/>
        </c:dLbls>
        <c:gapWidth val="150"/>
        <c:shape val="box"/>
        <c:axId val="1243320208"/>
        <c:axId val="1243325648"/>
        <c:axId val="1391618320"/>
      </c:bar3DChart>
      <c:catAx>
        <c:axId val="12433202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1" i="0" u="none" strike="noStrike" kern="1200" baseline="0">
                <a:solidFill>
                  <a:schemeClr val="lt1"/>
                </a:solidFill>
                <a:latin typeface="+mn-lt"/>
                <a:ea typeface="+mn-ea"/>
                <a:cs typeface="+mn-cs"/>
              </a:defRPr>
            </a:pPr>
            <a:endParaRPr lang="es-CO"/>
          </a:p>
        </c:txPr>
        <c:crossAx val="1243325648"/>
        <c:crosses val="autoZero"/>
        <c:auto val="1"/>
        <c:lblAlgn val="ctr"/>
        <c:lblOffset val="100"/>
        <c:noMultiLvlLbl val="0"/>
      </c:catAx>
      <c:valAx>
        <c:axId val="124332564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solidFill>
                <a:latin typeface="+mn-lt"/>
                <a:ea typeface="+mn-ea"/>
                <a:cs typeface="+mn-cs"/>
              </a:defRPr>
            </a:pPr>
            <a:endParaRPr lang="es-CO"/>
          </a:p>
        </c:txPr>
        <c:crossAx val="1243320208"/>
        <c:crosses val="autoZero"/>
        <c:crossBetween val="between"/>
      </c:valAx>
      <c:serAx>
        <c:axId val="1391618320"/>
        <c:scaling>
          <c:orientation val="minMax"/>
        </c:scaling>
        <c:delete val="0"/>
        <c:axPos val="b"/>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lt1"/>
                </a:solidFill>
                <a:latin typeface="+mn-lt"/>
                <a:ea typeface="+mn-ea"/>
                <a:cs typeface="+mn-cs"/>
              </a:defRPr>
            </a:pPr>
            <a:endParaRPr lang="es-CO"/>
          </a:p>
        </c:txPr>
        <c:crossAx val="1243325648"/>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000" b="1" i="0" u="none" strike="noStrike" kern="1200" baseline="0">
              <a:solidFill>
                <a:schemeClr val="lt1"/>
              </a:solidFill>
              <a:latin typeface="+mn-lt"/>
              <a:ea typeface="+mn-ea"/>
              <a:cs typeface="+mn-cs"/>
            </a:defRPr>
          </a:pPr>
          <a:endParaRPr lang="es-CO"/>
        </a:p>
      </c:txPr>
    </c:legend>
    <c:plotVisOnly val="1"/>
    <c:dispBlanksAs val="gap"/>
    <c:showDLblsOverMax val="0"/>
  </c:chart>
  <c:spPr>
    <a:blipFill>
      <a:blip xmlns:r="http://schemas.openxmlformats.org/officeDocument/2006/relationships" r:embed="rId3"/>
      <a:tile tx="0" ty="0" sx="100000" sy="100000" flip="none" algn="tl"/>
    </a:blipFill>
    <a:ln>
      <a:noFill/>
    </a:ln>
    <a:effectLst/>
  </c:spPr>
  <c:txPr>
    <a:bodyPr/>
    <a:lstStyle/>
    <a:p>
      <a:pPr>
        <a:defRPr>
          <a:solidFill>
            <a:schemeClr val="lt1"/>
          </a:solidFill>
          <a:latin typeface="+mn-lt"/>
          <a:ea typeface="+mn-ea"/>
          <a:cs typeface="+mn-cs"/>
        </a:defRPr>
      </a:pPr>
      <a:endParaRPr lang="es-CO"/>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CO" b="1" dirty="0" smtClean="0">
                <a:solidFill>
                  <a:schemeClr val="tx1"/>
                </a:solidFill>
              </a:rPr>
              <a:t>CORREOS INSTITUCIONALES</a:t>
            </a:r>
            <a:endParaRPr lang="es-CO" b="1" dirty="0">
              <a:solidFill>
                <a:schemeClr val="tx1"/>
              </a:solidFill>
            </a:endParaRPr>
          </a:p>
        </c:rich>
      </c:tx>
      <c:layout>
        <c:manualLayout>
          <c:xMode val="edge"/>
          <c:yMode val="edge"/>
          <c:x val="0.28244953101792508"/>
          <c:y val="4.0201005025125629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 virtual marzo'!$G$9</c:f>
              <c:strCache>
                <c:ptCount val="1"/>
                <c:pt idx="0">
                  <c:v>CANTIDAD</c:v>
                </c:pt>
              </c:strCache>
            </c:strRef>
          </c:tx>
          <c:spPr>
            <a:solidFill>
              <a:schemeClr val="accent3">
                <a:lumMod val="60000"/>
                <a:lumOff val="40000"/>
              </a:schemeClr>
            </a:solidFill>
            <a:ln>
              <a:solidFill>
                <a:schemeClr val="bg1">
                  <a:lumMod val="50000"/>
                </a:schemeClr>
              </a:solidFill>
            </a:ln>
            <a:effectLst>
              <a:outerShdw blurRad="57150" dist="19050" dir="5400000" algn="ctr" rotWithShape="0">
                <a:srgbClr val="000000">
                  <a:alpha val="63000"/>
                </a:srgbClr>
              </a:outerShdw>
            </a:effectLst>
            <a:scene3d>
              <a:camera prst="orthographicFront">
                <a:rot lat="0" lon="0" rev="0"/>
              </a:camera>
              <a:lightRig rig="threePt" dir="t">
                <a:rot lat="0" lon="0" rev="1200000"/>
              </a:lightRig>
            </a:scene3d>
            <a:sp3d>
              <a:contourClr>
                <a:schemeClr val="bg1">
                  <a:lumMod val="50000"/>
                </a:schemeClr>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marzo'!$F$10:$F$13</c:f>
              <c:strCache>
                <c:ptCount val="3"/>
                <c:pt idx="0">
                  <c:v>ATENCION AL USUARIO</c:v>
                </c:pt>
                <c:pt idx="1">
                  <c:v>NOTIFICACIONES JUDICIALES</c:v>
                </c:pt>
                <c:pt idx="2">
                  <c:v>TOTAL VIRTUAL </c:v>
                </c:pt>
              </c:strCache>
            </c:strRef>
          </c:cat>
          <c:val>
            <c:numRef>
              <c:f>'canales de comun virtual marzo'!$G$10:$G$13</c:f>
              <c:numCache>
                <c:formatCode>General</c:formatCode>
                <c:ptCount val="4"/>
                <c:pt idx="0">
                  <c:v>81</c:v>
                </c:pt>
                <c:pt idx="1">
                  <c:v>5</c:v>
                </c:pt>
                <c:pt idx="2">
                  <c:v>86</c:v>
                </c:pt>
              </c:numCache>
            </c:numRef>
          </c:val>
          <c:extLst>
            <c:ext xmlns:c16="http://schemas.microsoft.com/office/drawing/2014/chart" uri="{C3380CC4-5D6E-409C-BE32-E72D297353CC}">
              <c16:uniqueId val="{00000000-6009-4869-B066-38C4FABE9AA7}"/>
            </c:ext>
          </c:extLst>
        </c:ser>
        <c:ser>
          <c:idx val="1"/>
          <c:order val="1"/>
          <c:tx>
            <c:strRef>
              <c:f>'canales de comun virtual marzo'!$H$9</c:f>
              <c:strCache>
                <c:ptCount val="1"/>
                <c:pt idx="0">
                  <c:v>PORCENTAJE </c:v>
                </c:pt>
              </c:strCache>
            </c:strRef>
          </c:tx>
          <c:spPr>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 virtual marzo'!$F$10:$F$13</c:f>
              <c:strCache>
                <c:ptCount val="3"/>
                <c:pt idx="0">
                  <c:v>ATENCION AL USUARIO</c:v>
                </c:pt>
                <c:pt idx="1">
                  <c:v>NOTIFICACIONES JUDICIALES</c:v>
                </c:pt>
                <c:pt idx="2">
                  <c:v>TOTAL VIRTUAL </c:v>
                </c:pt>
              </c:strCache>
            </c:strRef>
          </c:cat>
          <c:val>
            <c:numRef>
              <c:f>'canales de comun virtual marzo'!$H$10:$H$13</c:f>
              <c:numCache>
                <c:formatCode>0%</c:formatCode>
                <c:ptCount val="4"/>
                <c:pt idx="0">
                  <c:v>0.97399999999999998</c:v>
                </c:pt>
                <c:pt idx="1">
                  <c:v>2.5899999999999999E-2</c:v>
                </c:pt>
                <c:pt idx="2">
                  <c:v>1</c:v>
                </c:pt>
              </c:numCache>
            </c:numRef>
          </c:val>
          <c:extLst>
            <c:ext xmlns:c16="http://schemas.microsoft.com/office/drawing/2014/chart" uri="{C3380CC4-5D6E-409C-BE32-E72D297353CC}">
              <c16:uniqueId val="{00000001-6009-4869-B066-38C4FABE9AA7}"/>
            </c:ext>
          </c:extLst>
        </c:ser>
        <c:dLbls>
          <c:showLegendKey val="0"/>
          <c:showVal val="1"/>
          <c:showCatName val="0"/>
          <c:showSerName val="0"/>
          <c:showPercent val="0"/>
          <c:showBubbleSize val="0"/>
        </c:dLbls>
        <c:gapWidth val="150"/>
        <c:shape val="box"/>
        <c:axId val="1243318576"/>
        <c:axId val="1243329456"/>
        <c:axId val="1391380032"/>
      </c:bar3DChart>
      <c:catAx>
        <c:axId val="1243318576"/>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CO"/>
          </a:p>
        </c:txPr>
        <c:crossAx val="1243329456"/>
        <c:crosses val="autoZero"/>
        <c:auto val="1"/>
        <c:lblAlgn val="ctr"/>
        <c:lblOffset val="100"/>
        <c:noMultiLvlLbl val="0"/>
      </c:catAx>
      <c:valAx>
        <c:axId val="1243329456"/>
        <c:scaling>
          <c:orientation val="minMax"/>
        </c:scaling>
        <c:delete val="0"/>
        <c:axPos val="l"/>
        <c:majorGridlines>
          <c:spPr>
            <a:ln w="38100" cap="flat" cmpd="sng" algn="ctr">
              <a:solidFill>
                <a:schemeClr val="accent5"/>
              </a:solidFill>
              <a:prstDash val="solid"/>
              <a:round/>
            </a:ln>
            <a:effectLst>
              <a:outerShdw blurRad="40000" dist="23000" dir="5400000" rotWithShape="0">
                <a:srgbClr val="000000">
                  <a:alpha val="35000"/>
                </a:srgbClr>
              </a:outerShdw>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8576"/>
        <c:crosses val="autoZero"/>
        <c:crossBetween val="between"/>
      </c:valAx>
      <c:serAx>
        <c:axId val="1391380032"/>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CO"/>
          </a:p>
        </c:txPr>
        <c:crossAx val="1243329456"/>
        <c:crosses val="autoZero"/>
      </c:ser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r>
              <a:rPr lang="es-CO" b="1">
                <a:solidFill>
                  <a:schemeClr val="tx1"/>
                </a:solidFill>
              </a:rPr>
              <a:t>LINEA MOVIL 3103310083   </a:t>
            </a:r>
          </a:p>
        </c:rich>
      </c:tx>
      <c:layout>
        <c:manualLayout>
          <c:xMode val="edge"/>
          <c:yMode val="edge"/>
          <c:x val="0.44912407955284167"/>
          <c:y val="2.7729045293771661E-2"/>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1"/>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ndard"/>
        <c:varyColors val="0"/>
        <c:ser>
          <c:idx val="0"/>
          <c:order val="0"/>
          <c:tx>
            <c:strRef>
              <c:f>'canales de comunicacion marzo'!$G$9</c:f>
              <c:strCache>
                <c:ptCount val="1"/>
                <c:pt idx="0">
                  <c:v>CANTIDAD</c:v>
                </c:pt>
              </c:strCache>
            </c:strRef>
          </c:tx>
          <c:spPr>
            <a:blipFill>
              <a:blip xmlns:r="http://schemas.openxmlformats.org/officeDocument/2006/relationships" r:embed="rId3"/>
              <a:tile tx="0" ty="0" sx="100000" sy="100000" flip="none" algn="tl"/>
            </a:blipFill>
            <a:ln>
              <a:solidFill>
                <a:schemeClr val="tx1"/>
              </a:solidFill>
            </a:ln>
            <a:effectLst/>
            <a:scene3d>
              <a:camera prst="orthographicFront">
                <a:rot lat="0" lon="0" rev="0"/>
              </a:camera>
              <a:lightRig rig="threePt" dir="t">
                <a:rot lat="0" lon="0" rev="1200000"/>
              </a:lightRig>
            </a:scene3d>
            <a:sp3d>
              <a:bevelT w="63500" h="25400"/>
              <a:contourClr>
                <a:schemeClr val="tx1"/>
              </a:contourClr>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marzo'!$F$10:$F$13</c:f>
              <c:strCache>
                <c:ptCount val="4"/>
                <c:pt idx="0">
                  <c:v>LLAMADAS RECIBIDAS</c:v>
                </c:pt>
                <c:pt idx="1">
                  <c:v>LLAMADAS REALIZADAS</c:v>
                </c:pt>
                <c:pt idx="2">
                  <c:v>LLAMADAS PERDIDAS</c:v>
                </c:pt>
                <c:pt idx="3">
                  <c:v>TOTAL DE LLAMADAS</c:v>
                </c:pt>
              </c:strCache>
            </c:strRef>
          </c:cat>
          <c:val>
            <c:numRef>
              <c:f>'canales de comunicacion marzo'!$G$10:$G$13</c:f>
              <c:numCache>
                <c:formatCode>General</c:formatCode>
                <c:ptCount val="4"/>
                <c:pt idx="0">
                  <c:v>31</c:v>
                </c:pt>
                <c:pt idx="1">
                  <c:v>44</c:v>
                </c:pt>
                <c:pt idx="2">
                  <c:v>8</c:v>
                </c:pt>
                <c:pt idx="3">
                  <c:v>83</c:v>
                </c:pt>
              </c:numCache>
            </c:numRef>
          </c:val>
          <c:extLst>
            <c:ext xmlns:c16="http://schemas.microsoft.com/office/drawing/2014/chart" uri="{C3380CC4-5D6E-409C-BE32-E72D297353CC}">
              <c16:uniqueId val="{00000000-9E96-445E-B6FC-44BB97FF8EF5}"/>
            </c:ext>
          </c:extLst>
        </c:ser>
        <c:ser>
          <c:idx val="1"/>
          <c:order val="1"/>
          <c:tx>
            <c:strRef>
              <c:f>'canales de comunicacion marzo'!$H$9</c:f>
              <c:strCache>
                <c:ptCount val="1"/>
                <c:pt idx="0">
                  <c:v>PORCENTAJE </c:v>
                </c:pt>
              </c:strCache>
            </c:strRef>
          </c:tx>
          <c:spPr>
            <a:gradFill rotWithShape="1">
              <a:gsLst>
                <a:gs pos="0">
                  <a:schemeClr val="accent4">
                    <a:shade val="51000"/>
                    <a:satMod val="130000"/>
                  </a:schemeClr>
                </a:gs>
                <a:gs pos="80000">
                  <a:schemeClr val="accent4">
                    <a:shade val="93000"/>
                    <a:satMod val="130000"/>
                  </a:schemeClr>
                </a:gs>
                <a:gs pos="100000">
                  <a:schemeClr val="accent4">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tx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cap="flat" cmpd="sng" algn="ctr">
                      <a:solidFill>
                        <a:schemeClr val="tx1">
                          <a:lumMod val="35000"/>
                          <a:lumOff val="65000"/>
                        </a:schemeClr>
                      </a:solidFill>
                      <a:round/>
                    </a:ln>
                    <a:effectLst/>
                  </c:spPr>
                </c15:leaderLines>
              </c:ext>
            </c:extLst>
          </c:dLbls>
          <c:cat>
            <c:strRef>
              <c:f>'canales de comunicacion marzo'!$F$10:$F$13</c:f>
              <c:strCache>
                <c:ptCount val="4"/>
                <c:pt idx="0">
                  <c:v>LLAMADAS RECIBIDAS</c:v>
                </c:pt>
                <c:pt idx="1">
                  <c:v>LLAMADAS REALIZADAS</c:v>
                </c:pt>
                <c:pt idx="2">
                  <c:v>LLAMADAS PERDIDAS</c:v>
                </c:pt>
                <c:pt idx="3">
                  <c:v>TOTAL DE LLAMADAS</c:v>
                </c:pt>
              </c:strCache>
            </c:strRef>
          </c:cat>
          <c:val>
            <c:numRef>
              <c:f>'canales de comunicacion marzo'!$H$10:$H$13</c:f>
              <c:numCache>
                <c:formatCode>0%</c:formatCode>
                <c:ptCount val="4"/>
                <c:pt idx="0">
                  <c:v>0.37349397590361444</c:v>
                </c:pt>
                <c:pt idx="1">
                  <c:v>0.53012048192771088</c:v>
                </c:pt>
                <c:pt idx="2">
                  <c:v>9.6385542168674704E-2</c:v>
                </c:pt>
                <c:pt idx="3">
                  <c:v>1</c:v>
                </c:pt>
              </c:numCache>
            </c:numRef>
          </c:val>
          <c:extLst>
            <c:ext xmlns:c16="http://schemas.microsoft.com/office/drawing/2014/chart" uri="{C3380CC4-5D6E-409C-BE32-E72D297353CC}">
              <c16:uniqueId val="{00000001-9E96-445E-B6FC-44BB97FF8EF5}"/>
            </c:ext>
          </c:extLst>
        </c:ser>
        <c:dLbls>
          <c:showLegendKey val="0"/>
          <c:showVal val="1"/>
          <c:showCatName val="0"/>
          <c:showSerName val="0"/>
          <c:showPercent val="0"/>
          <c:showBubbleSize val="0"/>
        </c:dLbls>
        <c:gapWidth val="150"/>
        <c:shape val="box"/>
        <c:axId val="1243316944"/>
        <c:axId val="1243331088"/>
        <c:axId val="1351592320"/>
      </c:bar3DChart>
      <c:catAx>
        <c:axId val="1243316944"/>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CO"/>
          </a:p>
        </c:txPr>
        <c:crossAx val="1243331088"/>
        <c:crosses val="autoZero"/>
        <c:auto val="1"/>
        <c:lblAlgn val="ctr"/>
        <c:lblOffset val="100"/>
        <c:noMultiLvlLbl val="0"/>
      </c:catAx>
      <c:valAx>
        <c:axId val="1243331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CO"/>
          </a:p>
        </c:txPr>
        <c:crossAx val="1243316944"/>
        <c:crosses val="autoZero"/>
        <c:crossBetween val="between"/>
      </c:valAx>
      <c:serAx>
        <c:axId val="1351592320"/>
        <c:scaling>
          <c:orientation val="minMax"/>
        </c:scaling>
        <c:delete val="0"/>
        <c:axPos val="b"/>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CO"/>
          </a:p>
        </c:txPr>
        <c:crossAx val="1243331088"/>
        <c:crosses val="autoZero"/>
      </c:serAx>
      <c:spPr>
        <a:gradFill flip="none" rotWithShape="1">
          <a:gsLst>
            <a:gs pos="0">
              <a:schemeClr val="accent5">
                <a:tint val="66000"/>
                <a:satMod val="160000"/>
              </a:schemeClr>
            </a:gs>
            <a:gs pos="50000">
              <a:schemeClr val="accent5">
                <a:tint val="44500"/>
                <a:satMod val="160000"/>
              </a:schemeClr>
            </a:gs>
            <a:gs pos="100000">
              <a:schemeClr val="accent5">
                <a:tint val="23500"/>
                <a:satMod val="160000"/>
              </a:schemeClr>
            </a:gs>
          </a:gsLst>
          <a:lin ang="0" scaled="1"/>
          <a:tileRect/>
        </a:gradFill>
        <a:ln>
          <a:noFill/>
        </a:ln>
        <a:effectLst/>
      </c:spPr>
    </c:plotArea>
    <c:legend>
      <c:legendPos val="b"/>
      <c:layout/>
      <c:overlay val="0"/>
      <c:spPr>
        <a:noFill/>
        <a:ln>
          <a:noFill/>
        </a:ln>
        <a:effectLst/>
      </c:spPr>
      <c:txPr>
        <a:bodyPr rot="0" spcFirstLastPara="1" vertOverflow="ellipsis" vert="horz" wrap="square" anchor="ctr" anchorCtr="1"/>
        <a:lstStyle/>
        <a:p>
          <a:pPr>
            <a:defRPr sz="800" b="1" i="0" u="none" strike="noStrike" kern="1200" baseline="0">
              <a:solidFill>
                <a:schemeClr val="tx1"/>
              </a:solidFill>
              <a:latin typeface="+mn-lt"/>
              <a:ea typeface="+mn-ea"/>
              <a:cs typeface="+mn-cs"/>
            </a:defRPr>
          </a:pPr>
          <a:endParaRPr lang="es-CO"/>
        </a:p>
      </c:txPr>
    </c:legend>
    <c:plotVisOnly val="1"/>
    <c:dispBlanksAs val="gap"/>
    <c:showDLblsOverMax val="0"/>
  </c:chart>
  <c:spPr>
    <a:noFill/>
    <a:ln>
      <a:noFill/>
    </a:ln>
    <a:effectLst/>
  </c:spPr>
  <c:txPr>
    <a:bodyPr/>
    <a:lstStyle/>
    <a:p>
      <a:pPr>
        <a:defRPr/>
      </a:pPr>
      <a:endParaRPr lang="es-CO"/>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000" b="0" i="0" u="none" strike="noStrike" kern="1200" cap="none" spc="0" normalizeH="0" baseline="0">
                <a:solidFill>
                  <a:schemeClr val="dk1"/>
                </a:solidFill>
                <a:latin typeface="+mn-lt"/>
                <a:ea typeface="+mn-ea"/>
                <a:cs typeface="+mn-cs"/>
              </a:defRPr>
            </a:pPr>
            <a:r>
              <a:rPr lang="es-CO"/>
              <a:t>TIPOS DE PQRSD CANAL PRESENCIAL</a:t>
            </a:r>
          </a:p>
        </c:rich>
      </c:tx>
      <c:layout>
        <c:manualLayout>
          <c:xMode val="edge"/>
          <c:yMode val="edge"/>
          <c:x val="0.25982302808836599"/>
          <c:y val="6.1628812565022E-2"/>
        </c:manualLayout>
      </c:layout>
      <c:overlay val="0"/>
      <c:spPr>
        <a:noFill/>
        <a:ln>
          <a:noFill/>
        </a:ln>
        <a:effectLst/>
      </c:spPr>
      <c:txPr>
        <a:bodyPr rot="0" spcFirstLastPara="1" vertOverflow="ellipsis" vert="horz" wrap="square" anchor="ctr" anchorCtr="1"/>
        <a:lstStyle/>
        <a:p>
          <a:pPr>
            <a:defRPr sz="2000" b="0" i="0" u="none" strike="noStrike" kern="1200" cap="none" spc="0" normalizeH="0" baseline="0">
              <a:solidFill>
                <a:schemeClr val="dk1"/>
              </a:solidFill>
              <a:latin typeface="+mn-lt"/>
              <a:ea typeface="+mn-ea"/>
              <a:cs typeface="+mn-cs"/>
            </a:defRPr>
          </a:pPr>
          <a:endParaRPr lang="es-CO"/>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3.2055988735401969E-2"/>
          <c:y val="7.0640732722066474E-2"/>
          <c:w val="0.85575523610334536"/>
          <c:h val="0.75348202616009341"/>
        </c:manualLayout>
      </c:layout>
      <c:bar3DChart>
        <c:barDir val="col"/>
        <c:grouping val="standard"/>
        <c:varyColors val="0"/>
        <c:ser>
          <c:idx val="0"/>
          <c:order val="0"/>
          <c:tx>
            <c:strRef>
              <c:f>'tipos pqrs marzo 2019'!$G$9</c:f>
              <c:strCache>
                <c:ptCount val="1"/>
                <c:pt idx="0">
                  <c:v>CANTIDAD</c:v>
                </c:pt>
              </c:strCache>
            </c:strRef>
          </c:tx>
          <c:spPr>
            <a:gradFill rotWithShape="1">
              <a:gsLst>
                <a:gs pos="0">
                  <a:schemeClr val="accent2">
                    <a:shade val="51000"/>
                    <a:satMod val="130000"/>
                  </a:schemeClr>
                </a:gs>
                <a:gs pos="80000">
                  <a:schemeClr val="accent2">
                    <a:shade val="93000"/>
                    <a:satMod val="130000"/>
                  </a:schemeClr>
                </a:gs>
                <a:gs pos="100000">
                  <a:schemeClr val="accent2">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dLbl>
              <c:idx val="5"/>
              <c:layout/>
              <c:tx>
                <c:rich>
                  <a:bodyPr/>
                  <a:lstStyle/>
                  <a:p>
                    <a:r>
                      <a:rPr lang="en-US" smtClean="0"/>
                      <a:t>31</a:t>
                    </a:r>
                    <a:endParaRPr lang="en-US" dirty="0"/>
                  </a:p>
                </c:rich>
              </c:tx>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0-6B4C-4612-A10A-F9F06D0D3F34}"/>
                </c:ext>
              </c:extLst>
            </c:dLbl>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'tipos pqrs marzo 2019'!$F$10:$F$16</c:f>
              <c:strCache>
                <c:ptCount val="7"/>
                <c:pt idx="0">
                  <c:v>PETICIONES</c:v>
                </c:pt>
                <c:pt idx="1">
                  <c:v>QUEJAS </c:v>
                </c:pt>
                <c:pt idx="2">
                  <c:v>RECLAMOS</c:v>
                </c:pt>
                <c:pt idx="3">
                  <c:v>SUGERENCIAS </c:v>
                </c:pt>
                <c:pt idx="4">
                  <c:v>DENUNCIAS</c:v>
                </c:pt>
                <c:pt idx="5">
                  <c:v>OTROS</c:v>
                </c:pt>
                <c:pt idx="6">
                  <c:v>TOTAL</c:v>
                </c:pt>
              </c:strCache>
            </c:strRef>
          </c:cat>
          <c:val>
            <c:numRef>
              <c:f>'tipos pqrs marzo 2019'!$G$10:$G$16</c:f>
              <c:numCache>
                <c:formatCode>General</c:formatCode>
                <c:ptCount val="7"/>
                <c:pt idx="0">
                  <c:v>89</c:v>
                </c:pt>
                <c:pt idx="1">
                  <c:v>2</c:v>
                </c:pt>
                <c:pt idx="2">
                  <c:v>0</c:v>
                </c:pt>
                <c:pt idx="3">
                  <c:v>0</c:v>
                </c:pt>
                <c:pt idx="4">
                  <c:v>0</c:v>
                </c:pt>
                <c:pt idx="5">
                  <c:v>32</c:v>
                </c:pt>
                <c:pt idx="6">
                  <c:v>123</c:v>
                </c:pt>
              </c:numCache>
            </c:numRef>
          </c:val>
          <c:extLst>
            <c:ext xmlns:c16="http://schemas.microsoft.com/office/drawing/2014/chart" uri="{C3380CC4-5D6E-409C-BE32-E72D297353CC}">
              <c16:uniqueId val="{00000000-3C16-41C9-838D-3750773405BD}"/>
            </c:ext>
          </c:extLst>
        </c:ser>
        <c:ser>
          <c:idx val="1"/>
          <c:order val="1"/>
          <c:tx>
            <c:strRef>
              <c:f>'tipos pqrs marzo 2019'!$H$9</c:f>
              <c:strCache>
                <c:ptCount val="1"/>
                <c:pt idx="0">
                  <c:v>PORCENTAJE </c:v>
                </c:pt>
              </c:strCache>
            </c:strRef>
          </c:tx>
          <c:spPr>
            <a:gradFill rotWithShape="1">
              <a:gsLst>
                <a:gs pos="0">
                  <a:schemeClr val="accent5">
                    <a:shade val="51000"/>
                    <a:satMod val="130000"/>
                  </a:schemeClr>
                </a:gs>
                <a:gs pos="80000">
                  <a:schemeClr val="accent5">
                    <a:shade val="93000"/>
                    <a:satMod val="130000"/>
                  </a:schemeClr>
                </a:gs>
                <a:gs pos="100000">
                  <a:schemeClr val="accent5">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tx1">
                          <a:lumMod val="35000"/>
                          <a:lumOff val="65000"/>
                        </a:schemeClr>
                      </a:solidFill>
                    </a:ln>
                    <a:effectLst/>
                  </c:spPr>
                </c15:leaderLines>
              </c:ext>
            </c:extLst>
          </c:dLbls>
          <c:cat>
            <c:strRef>
              <c:f>'tipos pqrs marzo 2019'!$F$10:$F$16</c:f>
              <c:strCache>
                <c:ptCount val="7"/>
                <c:pt idx="0">
                  <c:v>PETICIONES</c:v>
                </c:pt>
                <c:pt idx="1">
                  <c:v>QUEJAS </c:v>
                </c:pt>
                <c:pt idx="2">
                  <c:v>RECLAMOS</c:v>
                </c:pt>
                <c:pt idx="3">
                  <c:v>SUGERENCIAS </c:v>
                </c:pt>
                <c:pt idx="4">
                  <c:v>DENUNCIAS</c:v>
                </c:pt>
                <c:pt idx="5">
                  <c:v>OTROS</c:v>
                </c:pt>
                <c:pt idx="6">
                  <c:v>TOTAL</c:v>
                </c:pt>
              </c:strCache>
            </c:strRef>
          </c:cat>
          <c:val>
            <c:numRef>
              <c:f>'tipos pqrs marzo 2019'!$H$10:$H$16</c:f>
              <c:numCache>
                <c:formatCode>0.0%</c:formatCode>
                <c:ptCount val="7"/>
                <c:pt idx="0" formatCode="0%">
                  <c:v>0.72357723577235777</c:v>
                </c:pt>
                <c:pt idx="1">
                  <c:v>1.6260162601626018E-2</c:v>
                </c:pt>
                <c:pt idx="2">
                  <c:v>0</c:v>
                </c:pt>
                <c:pt idx="3">
                  <c:v>0</c:v>
                </c:pt>
                <c:pt idx="4">
                  <c:v>0</c:v>
                </c:pt>
                <c:pt idx="5" formatCode="0%">
                  <c:v>0.26016260162601629</c:v>
                </c:pt>
                <c:pt idx="6" formatCode="0%">
                  <c:v>1</c:v>
                </c:pt>
              </c:numCache>
            </c:numRef>
          </c:val>
          <c:extLst>
            <c:ext xmlns:c16="http://schemas.microsoft.com/office/drawing/2014/chart" uri="{C3380CC4-5D6E-409C-BE32-E72D297353CC}">
              <c16:uniqueId val="{00000001-3C16-41C9-838D-3750773405BD}"/>
            </c:ext>
          </c:extLst>
        </c:ser>
        <c:dLbls>
          <c:showLegendKey val="0"/>
          <c:showVal val="1"/>
          <c:showCatName val="0"/>
          <c:showSerName val="0"/>
          <c:showPercent val="0"/>
          <c:showBubbleSize val="0"/>
        </c:dLbls>
        <c:gapWidth val="150"/>
        <c:shape val="box"/>
        <c:axId val="1243316400"/>
        <c:axId val="1243328368"/>
        <c:axId val="1352412496"/>
      </c:bar3DChart>
      <c:catAx>
        <c:axId val="1243316400"/>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cap="none" spc="0" normalizeH="0" baseline="0">
                <a:solidFill>
                  <a:schemeClr val="dk1"/>
                </a:solidFill>
                <a:latin typeface="+mn-lt"/>
                <a:ea typeface="+mn-ea"/>
                <a:cs typeface="+mn-cs"/>
              </a:defRPr>
            </a:pPr>
            <a:endParaRPr lang="es-CO"/>
          </a:p>
        </c:txPr>
        <c:crossAx val="1243328368"/>
        <c:crosses val="autoZero"/>
        <c:auto val="1"/>
        <c:lblAlgn val="ctr"/>
        <c:lblOffset val="100"/>
        <c:noMultiLvlLbl val="0"/>
      </c:catAx>
      <c:valAx>
        <c:axId val="124332836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25400" cap="flat" cmpd="sng" algn="ctr">
              <a:solidFill>
                <a:schemeClr val="accent3"/>
              </a:solidFill>
              <a:prstDash val="solid"/>
              <a:round/>
            </a:ln>
            <a:effectLst>
              <a:outerShdw blurRad="40000" dist="20000" dir="5400000" rotWithShape="0">
                <a:srgbClr val="000000">
                  <a:alpha val="38000"/>
                </a:srgbClr>
              </a:outerShdw>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crossAx val="1243316400"/>
        <c:crosses val="autoZero"/>
        <c:crossBetween val="between"/>
      </c:valAx>
      <c:serAx>
        <c:axId val="1352412496"/>
        <c:scaling>
          <c:orientation val="minMax"/>
        </c:scaling>
        <c:delete val="0"/>
        <c:axPos val="b"/>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crossAx val="1243328368"/>
        <c:crosses val="autoZero"/>
      </c:serAx>
      <c:spPr>
        <a:noFill/>
        <a:ln>
          <a:noFill/>
        </a:ln>
        <a:effectLst/>
      </c:spPr>
    </c:plotArea>
    <c:legend>
      <c:legendPos val="b"/>
      <c:layout>
        <c:manualLayout>
          <c:xMode val="edge"/>
          <c:yMode val="edge"/>
          <c:x val="0.36180566115290125"/>
          <c:y val="0.87492045404661356"/>
          <c:w val="0.2763886776941975"/>
          <c:h val="7.0498666022419915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dk1"/>
              </a:solidFill>
              <a:latin typeface="+mn-lt"/>
              <a:ea typeface="+mn-ea"/>
              <a:cs typeface="+mn-cs"/>
            </a:defRPr>
          </a:pPr>
          <a:endParaRPr lang="es-CO"/>
        </a:p>
      </c:txPr>
    </c:legend>
    <c:plotVisOnly val="1"/>
    <c:dispBlanksAs val="gap"/>
    <c:showDLblsOverMax val="0"/>
  </c:chart>
  <c:spPr>
    <a:gradFill flip="none" rotWithShape="1">
      <a:gsLst>
        <a:gs pos="0">
          <a:schemeClr val="accent3">
            <a:tint val="50000"/>
            <a:satMod val="300000"/>
          </a:schemeClr>
        </a:gs>
        <a:gs pos="35000">
          <a:schemeClr val="accent3">
            <a:tint val="37000"/>
            <a:satMod val="300000"/>
          </a:schemeClr>
        </a:gs>
        <a:gs pos="100000">
          <a:schemeClr val="accent3">
            <a:tint val="15000"/>
            <a:satMod val="350000"/>
          </a:schemeClr>
        </a:gs>
      </a:gsLst>
      <a:path path="circle">
        <a:fillToRect l="50000" t="50000" r="50000" b="50000"/>
      </a:path>
      <a:tileRect/>
    </a:gradFill>
    <a:ln w="9525" cap="flat" cmpd="sng" algn="ctr">
      <a:solidFill>
        <a:schemeClr val="accent3">
          <a:shade val="95000"/>
          <a:satMod val="105000"/>
        </a:schemeClr>
      </a:solidFill>
      <a:prstDash val="solid"/>
    </a:ln>
    <a:effectLst>
      <a:outerShdw blurRad="40000" dist="20000" dir="5400000" rotWithShape="0">
        <a:srgbClr val="000000">
          <a:alpha val="38000"/>
        </a:srgbClr>
      </a:outerShdw>
    </a:effectLst>
  </c:spPr>
  <c:txPr>
    <a:bodyPr/>
    <a:lstStyle/>
    <a:p>
      <a:pPr>
        <a:defRPr>
          <a:solidFill>
            <a:schemeClr val="dk1"/>
          </a:solidFill>
          <a:latin typeface="+mn-lt"/>
          <a:ea typeface="+mn-ea"/>
          <a:cs typeface="+mn-cs"/>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347">
  <cs:axisTitle>
    <cs:lnRef idx="0"/>
    <cs:fillRef idx="0"/>
    <cs:effectRef idx="0"/>
    <cs:fontRef idx="minor">
      <a:schemeClr val="tx1">
        <a:lumMod val="65000"/>
        <a:lumOff val="35000"/>
      </a:schemeClr>
    </cs:fontRef>
    <cs:defRPr sz="900"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84500" cy="501650"/>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902075" y="0"/>
            <a:ext cx="2984500" cy="501650"/>
          </a:xfrm>
          <a:prstGeom prst="rect">
            <a:avLst/>
          </a:prstGeom>
        </p:spPr>
        <p:txBody>
          <a:bodyPr vert="horz" lIns="91440" tIns="45720" rIns="91440" bIns="45720" rtlCol="0"/>
          <a:lstStyle>
            <a:lvl1pPr algn="r">
              <a:defRPr sz="1200"/>
            </a:lvl1pPr>
          </a:lstStyle>
          <a:p>
            <a:fld id="{69EB0BC0-9BA3-46B9-936A-0C4C43B550CF}" type="datetimeFigureOut">
              <a:rPr lang="es-CO" smtClean="0"/>
              <a:t>25/04/2019</a:t>
            </a:fld>
            <a:endParaRPr lang="es-CO"/>
          </a:p>
        </p:txBody>
      </p:sp>
      <p:sp>
        <p:nvSpPr>
          <p:cNvPr id="4" name="Marcador de imagen de diapositiva 3"/>
          <p:cNvSpPr>
            <a:spLocks noGrp="1" noRot="1" noChangeAspect="1"/>
          </p:cNvSpPr>
          <p:nvPr>
            <p:ph type="sldImg" idx="2"/>
          </p:nvPr>
        </p:nvSpPr>
        <p:spPr>
          <a:xfrm>
            <a:off x="1189038" y="1252538"/>
            <a:ext cx="4510087" cy="3381375"/>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8975" y="4821238"/>
            <a:ext cx="5510213" cy="3944937"/>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9517063"/>
            <a:ext cx="2984500" cy="501650"/>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902075" y="9517063"/>
            <a:ext cx="2984500" cy="501650"/>
          </a:xfrm>
          <a:prstGeom prst="rect">
            <a:avLst/>
          </a:prstGeom>
        </p:spPr>
        <p:txBody>
          <a:bodyPr vert="horz" lIns="91440" tIns="45720" rIns="91440" bIns="45720" rtlCol="0" anchor="b"/>
          <a:lstStyle>
            <a:lvl1pPr algn="r">
              <a:defRPr sz="1200"/>
            </a:lvl1pPr>
          </a:lstStyle>
          <a:p>
            <a:fld id="{B148909F-E698-4822-9125-D2CD0217EB14}" type="slidenum">
              <a:rPr lang="es-CO" smtClean="0"/>
              <a:t>‹Nº›</a:t>
            </a:fld>
            <a:endParaRPr lang="es-CO"/>
          </a:p>
        </p:txBody>
      </p:sp>
    </p:spTree>
    <p:extLst>
      <p:ext uri="{BB962C8B-B14F-4D97-AF65-F5344CB8AC3E}">
        <p14:creationId xmlns:p14="http://schemas.microsoft.com/office/powerpoint/2010/main" val="3978576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B148909F-E698-4822-9125-D2CD0217EB14}" type="slidenum">
              <a:rPr lang="es-CO" smtClean="0"/>
              <a:t>4</a:t>
            </a:fld>
            <a:endParaRPr lang="es-CO"/>
          </a:p>
        </p:txBody>
      </p:sp>
    </p:spTree>
    <p:extLst>
      <p:ext uri="{BB962C8B-B14F-4D97-AF65-F5344CB8AC3E}">
        <p14:creationId xmlns:p14="http://schemas.microsoft.com/office/powerpoint/2010/main" val="39180130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6"/>
            <a:ext cx="7772400" cy="1470025"/>
          </a:xfrm>
        </p:spPr>
        <p:txBody>
          <a:bodyPr/>
          <a:lstStyle/>
          <a:p>
            <a:r>
              <a:rPr lang="es-ES" smtClean="0"/>
              <a:t>Haga clic para modificar el estilo de título del patrón</a:t>
            </a:r>
            <a:endParaRPr lang="es-CO"/>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9"/>
            <a:ext cx="2057400" cy="5851525"/>
          </a:xfrm>
        </p:spPr>
        <p:txBody>
          <a:bodyPr vert="eaVert"/>
          <a:lstStyle/>
          <a:p>
            <a:r>
              <a:rPr lang="es-ES" smtClean="0"/>
              <a:t>Haga clic para modificar el estilo de título del patrón</a:t>
            </a:r>
            <a:endParaRPr lang="es-CO"/>
          </a:p>
        </p:txBody>
      </p:sp>
      <p:sp>
        <p:nvSpPr>
          <p:cNvPr id="3" name="2 Marcador de texto vertical"/>
          <p:cNvSpPr>
            <a:spLocks noGrp="1"/>
          </p:cNvSpPr>
          <p:nvPr>
            <p:ph type="body" orient="vert" idx="1"/>
          </p:nvPr>
        </p:nvSpPr>
        <p:spPr>
          <a:xfrm>
            <a:off x="457200" y="274639"/>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1"/>
            <a:ext cx="7772400" cy="1362075"/>
          </a:xfrm>
        </p:spPr>
        <p:txBody>
          <a:bodyPr anchor="t"/>
          <a:lstStyle>
            <a:lvl1pPr algn="l">
              <a:defRPr sz="4000" b="1" cap="all"/>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5" name="4 Marcador de pie de página"/>
          <p:cNvSpPr>
            <a:spLocks noGrp="1"/>
          </p:cNvSpPr>
          <p:nvPr>
            <p:ph type="ftr" sz="quarter" idx="11"/>
          </p:nvPr>
        </p:nvSpPr>
        <p:spPr/>
        <p:txBody>
          <a:bodyPr/>
          <a:lstStyle/>
          <a:p>
            <a:endParaRPr lang="es-CO"/>
          </a:p>
        </p:txBody>
      </p:sp>
      <p:sp>
        <p:nvSpPr>
          <p:cNvPr id="6" name="5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contenido"/>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contenido"/>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5" name="4 Marcador de texto"/>
          <p:cNvSpPr>
            <a:spLocks noGrp="1"/>
          </p:cNvSpPr>
          <p:nvPr>
            <p:ph type="body" sz="quarter" idx="3"/>
          </p:nvPr>
        </p:nvSpPr>
        <p:spPr>
          <a:xfrm>
            <a:off x="4645027"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7" name="6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8" name="7 Marcador de pie de página"/>
          <p:cNvSpPr>
            <a:spLocks noGrp="1"/>
          </p:cNvSpPr>
          <p:nvPr>
            <p:ph type="ftr" sz="quarter" idx="11"/>
          </p:nvPr>
        </p:nvSpPr>
        <p:spPr/>
        <p:txBody>
          <a:bodyPr/>
          <a:lstStyle/>
          <a:p>
            <a:endParaRPr lang="es-CO"/>
          </a:p>
        </p:txBody>
      </p:sp>
      <p:sp>
        <p:nvSpPr>
          <p:cNvPr id="9" name="8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O"/>
          </a:p>
        </p:txBody>
      </p:sp>
      <p:sp>
        <p:nvSpPr>
          <p:cNvPr id="3" name="2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4" name="3 Marcador de pie de página"/>
          <p:cNvSpPr>
            <a:spLocks noGrp="1"/>
          </p:cNvSpPr>
          <p:nvPr>
            <p:ph type="ftr" sz="quarter" idx="11"/>
          </p:nvPr>
        </p:nvSpPr>
        <p:spPr/>
        <p:txBody>
          <a:bodyPr/>
          <a:lstStyle/>
          <a:p>
            <a:endParaRPr lang="es-CO"/>
          </a:p>
        </p:txBody>
      </p:sp>
      <p:sp>
        <p:nvSpPr>
          <p:cNvPr id="5" name="4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3" name="2 Marcador de pie de página"/>
          <p:cNvSpPr>
            <a:spLocks noGrp="1"/>
          </p:cNvSpPr>
          <p:nvPr>
            <p:ph type="ftr" sz="quarter" idx="11"/>
          </p:nvPr>
        </p:nvSpPr>
        <p:spPr/>
        <p:txBody>
          <a:bodyPr/>
          <a:lstStyle/>
          <a:p>
            <a:endParaRPr lang="es-CO"/>
          </a:p>
        </p:txBody>
      </p:sp>
      <p:sp>
        <p:nvSpPr>
          <p:cNvPr id="4" name="3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2" y="273049"/>
            <a:ext cx="3008313" cy="1162051"/>
          </a:xfrm>
        </p:spPr>
        <p:txBody>
          <a:bodyPr anchor="b"/>
          <a:lstStyle>
            <a:lvl1pPr algn="l">
              <a:defRPr sz="2000" b="1"/>
            </a:lvl1pPr>
          </a:lstStyle>
          <a:p>
            <a:r>
              <a:rPr lang="es-ES" smtClean="0"/>
              <a:t>Haga clic para modificar el estilo de título del patrón</a:t>
            </a:r>
            <a:endParaRPr lang="es-CO"/>
          </a:p>
        </p:txBody>
      </p:sp>
      <p:sp>
        <p:nvSpPr>
          <p:cNvPr id="3" name="2 Marcador de contenido"/>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texto"/>
          <p:cNvSpPr>
            <a:spLocks noGrp="1"/>
          </p:cNvSpPr>
          <p:nvPr>
            <p:ph type="body" sz="half" idx="2"/>
          </p:nvPr>
        </p:nvSpPr>
        <p:spPr>
          <a:xfrm>
            <a:off x="457202"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9"/>
          </a:xfrm>
        </p:spPr>
        <p:txBody>
          <a:bodyPr anchor="b"/>
          <a:lstStyle>
            <a:lvl1pPr algn="l">
              <a:defRPr sz="2000" b="1"/>
            </a:lvl1pPr>
          </a:lstStyle>
          <a:p>
            <a:r>
              <a:rPr lang="es-ES" smtClean="0"/>
              <a:t>Haga clic para modificar el estilo de título del patrón</a:t>
            </a:r>
            <a:endParaRPr lang="es-CO"/>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3 Marcador de texto"/>
          <p:cNvSpPr>
            <a:spLocks noGrp="1"/>
          </p:cNvSpPr>
          <p:nvPr>
            <p:ph type="body" sz="half" idx="2"/>
          </p:nvPr>
        </p:nvSpPr>
        <p:spPr>
          <a:xfrm>
            <a:off x="1792288" y="5367338"/>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50FB1842-FFE9-409B-8A37-04893FFE368D}" type="datetimeFigureOut">
              <a:rPr lang="es-CO" smtClean="0"/>
              <a:pPr/>
              <a:t>25/04/2019</a:t>
            </a:fld>
            <a:endParaRPr lang="es-CO"/>
          </a:p>
        </p:txBody>
      </p:sp>
      <p:sp>
        <p:nvSpPr>
          <p:cNvPr id="6" name="5 Marcador de pie de página"/>
          <p:cNvSpPr>
            <a:spLocks noGrp="1"/>
          </p:cNvSpPr>
          <p:nvPr>
            <p:ph type="ftr" sz="quarter" idx="11"/>
          </p:nvPr>
        </p:nvSpPr>
        <p:spPr/>
        <p:txBody>
          <a:bodyPr/>
          <a:lstStyle/>
          <a:p>
            <a:endParaRPr lang="es-CO"/>
          </a:p>
        </p:txBody>
      </p:sp>
      <p:sp>
        <p:nvSpPr>
          <p:cNvPr id="7" name="6 Marcador de número de diapositiva"/>
          <p:cNvSpPr>
            <a:spLocks noGrp="1"/>
          </p:cNvSpPr>
          <p:nvPr>
            <p:ph type="sldNum" sz="quarter" idx="12"/>
          </p:nvPr>
        </p:nvSpPr>
        <p:spPr/>
        <p:txBody>
          <a:bodyPr/>
          <a:lstStyle/>
          <a:p>
            <a:fld id="{158E616C-18FC-48D7-8B7C-FD5B3D61267F}" type="slidenum">
              <a:rPr lang="es-CO" smtClean="0"/>
              <a:pPr/>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O"/>
          </a:p>
        </p:txBody>
      </p:sp>
      <p:sp>
        <p:nvSpPr>
          <p:cNvPr id="3" name="2 Marcador de texto"/>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4" name="3 Marcador de fecha"/>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FB1842-FFE9-409B-8A37-04893FFE368D}" type="datetimeFigureOut">
              <a:rPr lang="es-CO" smtClean="0"/>
              <a:pPr/>
              <a:t>25/04/2019</a:t>
            </a:fld>
            <a:endParaRPr lang="es-CO"/>
          </a:p>
        </p:txBody>
      </p:sp>
      <p:sp>
        <p:nvSpPr>
          <p:cNvPr id="5" name="4 Marcador de pie de página"/>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5 Marcador de número de diapositiva"/>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8E616C-18FC-48D7-8B7C-FD5B3D61267F}" type="slidenum">
              <a:rPr lang="es-CO" smtClean="0"/>
              <a:pPr/>
              <a:t>‹Nº›</a:t>
            </a:fld>
            <a:endParaRPr lang="es-C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mailto:notificacionesjudiciales@itp.edu.co"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0" y="548680"/>
            <a:ext cx="9144000" cy="4524315"/>
          </a:xfrm>
          <a:prstGeom prst="rect">
            <a:avLst/>
          </a:prstGeom>
          <a:noFill/>
        </p:spPr>
        <p:txBody>
          <a:bodyPr wrap="square" rtlCol="0">
            <a:spAutoFit/>
          </a:bodyPr>
          <a:lstStyle/>
          <a:p>
            <a:pPr algn="ctr"/>
            <a:r>
              <a:rPr lang="es-CO" dirty="0"/>
              <a:t>OFICINA DE ATENCIÓN AL </a:t>
            </a:r>
            <a:r>
              <a:rPr lang="es-CO" dirty="0" smtClean="0"/>
              <a:t>USUARIO </a:t>
            </a:r>
            <a:r>
              <a:rPr lang="es-CO" dirty="0"/>
              <a:t>INSTITUTO TECNOLÓGICO DEL PUTUMAYO </a:t>
            </a:r>
          </a:p>
          <a:p>
            <a:pPr algn="ctr"/>
            <a:r>
              <a:rPr lang="es-CO" dirty="0"/>
              <a:t>RESOLUCIONES </a:t>
            </a:r>
            <a:r>
              <a:rPr lang="es-CO" dirty="0" err="1"/>
              <a:t>Nros</a:t>
            </a:r>
            <a:r>
              <a:rPr lang="es-CO" dirty="0"/>
              <a:t>. 0316/2015 - 0070/2016 </a:t>
            </a:r>
          </a:p>
          <a:p>
            <a:r>
              <a:rPr lang="es-CO" dirty="0">
                <a:solidFill>
                  <a:schemeClr val="bg1"/>
                </a:solidFill>
              </a:rPr>
              <a:t> </a:t>
            </a:r>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pPr algn="ctr"/>
            <a:endParaRPr lang="es-CO" dirty="0" smtClean="0"/>
          </a:p>
          <a:p>
            <a:pPr algn="ctr"/>
            <a:endParaRPr lang="es-CO" dirty="0"/>
          </a:p>
          <a:p>
            <a:endParaRPr lang="es-CO" dirty="0"/>
          </a:p>
        </p:txBody>
      </p:sp>
      <p:pic>
        <p:nvPicPr>
          <p:cNvPr id="5" name="Imagen 4" descr="web itp.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43808" y="1340768"/>
            <a:ext cx="3429000" cy="3596640"/>
          </a:xfrm>
          <a:prstGeom prst="rect">
            <a:avLst/>
          </a:prstGeom>
        </p:spPr>
      </p:pic>
    </p:spTree>
    <p:extLst>
      <p:ext uri="{BB962C8B-B14F-4D97-AF65-F5344CB8AC3E}">
        <p14:creationId xmlns:p14="http://schemas.microsoft.com/office/powerpoint/2010/main" val="2934036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LOGO 2.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50806" y="3429000"/>
            <a:ext cx="3672408" cy="1610970"/>
          </a:xfrm>
          <a:prstGeom prst="rect">
            <a:avLst/>
          </a:prstGeom>
        </p:spPr>
      </p:pic>
      <p:sp>
        <p:nvSpPr>
          <p:cNvPr id="5" name="CuadroTexto 4"/>
          <p:cNvSpPr txBox="1"/>
          <p:nvPr/>
        </p:nvSpPr>
        <p:spPr>
          <a:xfrm>
            <a:off x="2267744" y="1499300"/>
            <a:ext cx="4838533" cy="1569660"/>
          </a:xfrm>
          <a:prstGeom prst="rect">
            <a:avLst/>
          </a:prstGeom>
          <a:noFill/>
        </p:spPr>
        <p:txBody>
          <a:bodyPr wrap="square" rtlCol="0">
            <a:spAutoFit/>
          </a:bodyPr>
          <a:lstStyle/>
          <a:p>
            <a:pPr algn="ctr"/>
            <a:r>
              <a:rPr lang="es-ES" sz="9600" b="1" dirty="0" smtClean="0"/>
              <a:t>GRACIAS </a:t>
            </a:r>
            <a:endParaRPr lang="es-CO" sz="9600" b="1" dirty="0"/>
          </a:p>
        </p:txBody>
      </p:sp>
    </p:spTree>
    <p:extLst>
      <p:ext uri="{BB962C8B-B14F-4D97-AF65-F5344CB8AC3E}">
        <p14:creationId xmlns:p14="http://schemas.microsoft.com/office/powerpoint/2010/main" val="1704964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p:cNvSpPr txBox="1"/>
          <p:nvPr/>
        </p:nvSpPr>
        <p:spPr>
          <a:xfrm>
            <a:off x="1043608" y="836712"/>
            <a:ext cx="6912768" cy="5632311"/>
          </a:xfrm>
          <a:prstGeom prst="rect">
            <a:avLst/>
          </a:prstGeom>
          <a:noFill/>
        </p:spPr>
        <p:txBody>
          <a:bodyPr wrap="square" rtlCol="0">
            <a:spAutoFit/>
          </a:bodyPr>
          <a:lstStyle/>
          <a:p>
            <a:pPr algn="ctr"/>
            <a:r>
              <a:rPr lang="es-CO" dirty="0" smtClean="0"/>
              <a:t>Rectoría</a:t>
            </a:r>
          </a:p>
          <a:p>
            <a:pPr algn="ctr"/>
            <a:r>
              <a:rPr lang="es-CO" dirty="0" smtClean="0"/>
              <a:t>Especialista Marisol González Ossa </a:t>
            </a:r>
            <a:endParaRPr lang="es-CO" dirty="0"/>
          </a:p>
          <a:p>
            <a:pPr algn="ctr"/>
            <a:r>
              <a:rPr lang="es-CO" dirty="0" smtClean="0"/>
              <a:t>Rectora</a:t>
            </a:r>
          </a:p>
          <a:p>
            <a:pPr algn="ctr"/>
            <a:endParaRPr lang="es-CO" dirty="0" smtClean="0"/>
          </a:p>
          <a:p>
            <a:pPr algn="ctr"/>
            <a:r>
              <a:rPr lang="es-CO" dirty="0" smtClean="0"/>
              <a:t>Vicerrectoría Administrativa </a:t>
            </a:r>
          </a:p>
          <a:p>
            <a:pPr algn="ctr"/>
            <a:r>
              <a:rPr lang="es-CO" dirty="0" smtClean="0"/>
              <a:t>Especialista Laura Cristina Benavides Prieto  </a:t>
            </a:r>
            <a:endParaRPr lang="es-CO" dirty="0"/>
          </a:p>
          <a:p>
            <a:pPr algn="ctr"/>
            <a:r>
              <a:rPr lang="es-CO" dirty="0" smtClean="0"/>
              <a:t>Vicerrectora Administrativa </a:t>
            </a:r>
          </a:p>
          <a:p>
            <a:pPr algn="ctr"/>
            <a:endParaRPr lang="es-CO" dirty="0"/>
          </a:p>
          <a:p>
            <a:pPr algn="ctr"/>
            <a:r>
              <a:rPr lang="es-CO" dirty="0"/>
              <a:t>Oficina de </a:t>
            </a:r>
            <a:r>
              <a:rPr lang="es-CO" dirty="0" smtClean="0"/>
              <a:t>Atención al Ciudadano </a:t>
            </a:r>
            <a:endParaRPr lang="es-CO" dirty="0"/>
          </a:p>
          <a:p>
            <a:pPr algn="ctr"/>
            <a:r>
              <a:rPr lang="es-CO" dirty="0" smtClean="0"/>
              <a:t>Responsable Martha Judith Pérez</a:t>
            </a:r>
          </a:p>
          <a:p>
            <a:pPr algn="ctr"/>
            <a:r>
              <a:rPr lang="es-CO" dirty="0" smtClean="0"/>
              <a:t>Apoyo a Vicerrectoría Administrativas </a:t>
            </a:r>
          </a:p>
          <a:p>
            <a:pPr algn="ctr"/>
            <a:endParaRPr lang="es-CO" dirty="0"/>
          </a:p>
          <a:p>
            <a:pPr algn="ctr"/>
            <a:r>
              <a:rPr lang="es-CO" dirty="0" smtClean="0"/>
              <a:t>Documento Elaborado por: </a:t>
            </a:r>
            <a:r>
              <a:rPr lang="es-CO" dirty="0"/>
              <a:t>Luz Yanuba Cabezas Isaza                                                         </a:t>
            </a:r>
            <a:r>
              <a:rPr lang="es-CO" dirty="0" smtClean="0"/>
              <a:t>Apoyo </a:t>
            </a:r>
            <a:r>
              <a:rPr lang="es-CO" dirty="0"/>
              <a:t>a Vicerrectoría Administrativas </a:t>
            </a:r>
          </a:p>
          <a:p>
            <a:pPr algn="ctr"/>
            <a:endParaRPr lang="es-CO" dirty="0"/>
          </a:p>
          <a:p>
            <a:pPr algn="ctr"/>
            <a:endParaRPr lang="es-CO" dirty="0" smtClean="0"/>
          </a:p>
          <a:p>
            <a:pPr algn="ctr"/>
            <a:endParaRPr lang="es-CO" dirty="0" smtClean="0"/>
          </a:p>
          <a:p>
            <a:pPr algn="ctr"/>
            <a:endParaRPr lang="es-CO" dirty="0"/>
          </a:p>
          <a:p>
            <a:pPr algn="ctr"/>
            <a:endParaRPr lang="es-CO" dirty="0" smtClean="0"/>
          </a:p>
          <a:p>
            <a:pPr algn="ctr"/>
            <a:endParaRPr lang="es-CO" dirty="0"/>
          </a:p>
        </p:txBody>
      </p:sp>
    </p:spTree>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xmlns:p14="http://schemas.microsoft.com/office/powerpoint/2010/main" spd="slow">
        <p:checker/>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922113"/>
          </a:xfrm>
        </p:spPr>
        <p:txBody>
          <a:bodyPr>
            <a:normAutofit fontScale="90000"/>
          </a:bodyPr>
          <a:lstStyle/>
          <a:p>
            <a:r>
              <a:rPr lang="es-CO" sz="2200" dirty="0"/>
              <a:t/>
            </a:r>
            <a:br>
              <a:rPr lang="es-CO" sz="2200" dirty="0"/>
            </a:br>
            <a:r>
              <a:rPr lang="es-CO" sz="2000" b="1" dirty="0"/>
              <a:t>INFORME MENSUAL DE </a:t>
            </a:r>
            <a:r>
              <a:rPr lang="es-CO" sz="2000" b="1" dirty="0" smtClean="0"/>
              <a:t>PQRSD </a:t>
            </a:r>
            <a:r>
              <a:rPr lang="es-CO" sz="2000" b="1" dirty="0"/>
              <a:t/>
            </a:r>
            <a:br>
              <a:rPr lang="es-CO" sz="2000" b="1" dirty="0"/>
            </a:br>
            <a:r>
              <a:rPr lang="es-CO" sz="2000" b="1" dirty="0" smtClean="0"/>
              <a:t>MARZO DE 2019</a:t>
            </a:r>
            <a:r>
              <a:rPr lang="es-CO" sz="2000" dirty="0"/>
              <a:t/>
            </a:r>
            <a:br>
              <a:rPr lang="es-CO" sz="2000" dirty="0"/>
            </a:br>
            <a:endParaRPr lang="es-CO" sz="2000" dirty="0"/>
          </a:p>
        </p:txBody>
      </p:sp>
      <p:sp>
        <p:nvSpPr>
          <p:cNvPr id="4" name="Marcador de contenido 2"/>
          <p:cNvSpPr>
            <a:spLocks noGrp="1"/>
          </p:cNvSpPr>
          <p:nvPr>
            <p:ph idx="1"/>
          </p:nvPr>
        </p:nvSpPr>
        <p:spPr>
          <a:xfrm>
            <a:off x="605823" y="1051720"/>
            <a:ext cx="7884876" cy="242239"/>
          </a:xfrm>
        </p:spPr>
        <p:txBody>
          <a:bodyPr>
            <a:noAutofit/>
          </a:bodyPr>
          <a:lstStyle/>
          <a:p>
            <a:pPr marL="0" indent="0" algn="ctr">
              <a:buNone/>
            </a:pPr>
            <a:r>
              <a:rPr lang="es-CO" sz="1200" b="1" dirty="0" smtClean="0"/>
              <a:t>TOTAL PQRSD RECIBIDAS </a:t>
            </a:r>
            <a:r>
              <a:rPr lang="es-CO" sz="1200" b="1" dirty="0"/>
              <a:t>POR LA </a:t>
            </a:r>
            <a:r>
              <a:rPr lang="es-CO" sz="1200" b="1" dirty="0" smtClean="0"/>
              <a:t>OFICINA: </a:t>
            </a:r>
            <a:r>
              <a:rPr lang="es-CO" sz="1400" dirty="0">
                <a:solidFill>
                  <a:srgbClr val="FF0000"/>
                </a:solidFill>
              </a:rPr>
              <a:t/>
            </a:r>
            <a:br>
              <a:rPr lang="es-CO" sz="1400" dirty="0">
                <a:solidFill>
                  <a:srgbClr val="FF0000"/>
                </a:solidFill>
              </a:rPr>
            </a:br>
            <a:endParaRPr lang="es-CO" sz="1400" dirty="0" smtClean="0">
              <a:solidFill>
                <a:srgbClr val="FF0000"/>
              </a:solidFill>
            </a:endParaRPr>
          </a:p>
          <a:p>
            <a:pPr marL="0" indent="0" algn="ctr">
              <a:buNone/>
            </a:pPr>
            <a:endParaRPr lang="es-CO" sz="1400" dirty="0" smtClean="0"/>
          </a:p>
          <a:p>
            <a:pPr marL="0" indent="0" algn="ctr">
              <a:buNone/>
            </a:pPr>
            <a:endParaRPr lang="es-CO" sz="1400" dirty="0"/>
          </a:p>
          <a:p>
            <a:pPr marL="0" indent="0" algn="ctr">
              <a:buNone/>
            </a:pPr>
            <a:endParaRPr lang="es-CO" sz="1400" dirty="0"/>
          </a:p>
          <a:p>
            <a:pPr marL="0" indent="0" algn="just">
              <a:buNone/>
            </a:pPr>
            <a:endParaRPr lang="es-CO" sz="1400" dirty="0" smtClean="0"/>
          </a:p>
          <a:p>
            <a:pPr marL="0" indent="0" algn="just">
              <a:buNone/>
            </a:pPr>
            <a:endParaRPr lang="es-CO" sz="1200" dirty="0"/>
          </a:p>
          <a:p>
            <a:pPr marL="0" indent="0" algn="just">
              <a:buNone/>
            </a:pPr>
            <a:endParaRPr lang="es-CO" sz="1400" dirty="0" smtClean="0"/>
          </a:p>
          <a:p>
            <a:pPr marL="0" indent="0" algn="just">
              <a:buNone/>
            </a:pPr>
            <a:endParaRPr lang="es-CO" sz="1400" dirty="0" smtClean="0"/>
          </a:p>
          <a:p>
            <a:pPr marL="0" indent="0" algn="just">
              <a:buNone/>
            </a:pPr>
            <a:endParaRPr lang="es-CO" sz="1400" dirty="0"/>
          </a:p>
          <a:p>
            <a:pPr marL="0" indent="0" algn="just">
              <a:buNone/>
            </a:pPr>
            <a:endParaRPr lang="es-CO" sz="1400" dirty="0" smtClean="0"/>
          </a:p>
          <a:p>
            <a:pPr marL="0" indent="0" algn="just">
              <a:buNone/>
            </a:pPr>
            <a:endParaRPr lang="es-CO" sz="1400" dirty="0" smtClean="0"/>
          </a:p>
          <a:p>
            <a:pPr marL="0" indent="0" algn="just">
              <a:buNone/>
            </a:pPr>
            <a:endParaRPr lang="es-CO" sz="1600"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dirty="0"/>
          </a:p>
          <a:p>
            <a:pPr marL="0" indent="0" algn="just">
              <a:buNone/>
            </a:pPr>
            <a:endParaRPr lang="es-CO" dirty="0" smtClean="0"/>
          </a:p>
          <a:p>
            <a:pPr marL="0" indent="0" algn="just">
              <a:buNone/>
            </a:pPr>
            <a:endParaRPr lang="es-CO" sz="1400" dirty="0"/>
          </a:p>
          <a:p>
            <a:pPr marL="0" indent="0" algn="just">
              <a:buNone/>
            </a:pPr>
            <a:endParaRPr lang="es-CO" sz="1400" dirty="0" smtClean="0"/>
          </a:p>
          <a:p>
            <a:pPr marL="0" indent="0" algn="just">
              <a:buNone/>
            </a:pPr>
            <a:endParaRPr lang="es-CO" sz="1400" dirty="0"/>
          </a:p>
          <a:p>
            <a:pPr marL="0" indent="0" algn="just">
              <a:buNone/>
            </a:pPr>
            <a:endParaRPr lang="es-CO" sz="1400" i="1" dirty="0"/>
          </a:p>
          <a:p>
            <a:pPr marL="0" indent="0" algn="just">
              <a:buNone/>
            </a:pPr>
            <a:endParaRPr lang="es-CO" sz="1400" dirty="0">
              <a:solidFill>
                <a:srgbClr val="FF0000"/>
              </a:solidFill>
            </a:endParaRPr>
          </a:p>
        </p:txBody>
      </p:sp>
      <p:graphicFrame>
        <p:nvGraphicFramePr>
          <p:cNvPr id="7" name="Gráfico 6"/>
          <p:cNvGraphicFramePr>
            <a:graphicFrameLocks/>
          </p:cNvGraphicFramePr>
          <p:nvPr>
            <p:extLst>
              <p:ext uri="{D42A27DB-BD31-4B8C-83A1-F6EECF244321}">
                <p14:modId xmlns:p14="http://schemas.microsoft.com/office/powerpoint/2010/main" val="4168238440"/>
              </p:ext>
            </p:extLst>
          </p:nvPr>
        </p:nvGraphicFramePr>
        <p:xfrm>
          <a:off x="1500187" y="1262441"/>
          <a:ext cx="6096149" cy="3174672"/>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ángulo 2"/>
          <p:cNvSpPr/>
          <p:nvPr/>
        </p:nvSpPr>
        <p:spPr>
          <a:xfrm>
            <a:off x="287524" y="4502802"/>
            <a:ext cx="8568952" cy="1015663"/>
          </a:xfrm>
          <a:prstGeom prst="rect">
            <a:avLst/>
          </a:prstGeom>
        </p:spPr>
        <p:txBody>
          <a:bodyPr wrap="square">
            <a:spAutoFit/>
          </a:bodyPr>
          <a:lstStyle/>
          <a:p>
            <a:pPr algn="just"/>
            <a:r>
              <a:rPr lang="es-CO" sz="1500" dirty="0"/>
              <a:t>A través de la oficina de atención al ciudadano en el mes de Marzo de 2019 se recibieron 123</a:t>
            </a:r>
            <a:r>
              <a:rPr lang="es-CO" sz="1500" dirty="0">
                <a:solidFill>
                  <a:srgbClr val="FF0000"/>
                </a:solidFill>
              </a:rPr>
              <a:t> </a:t>
            </a:r>
            <a:r>
              <a:rPr lang="es-CO" sz="1500" dirty="0"/>
              <a:t>requerimientos por el canal de atención presencial, 86 por el canal virtual y 75 a través del canal telefónico, para un total de 284 PQRSD,  garantizando el registro del 100% de las PQRSD recibidas en el canal presencial y el oportuno redireccionamiento a las dependencias competentes para el tramite pertinente.</a:t>
            </a:r>
          </a:p>
        </p:txBody>
      </p:sp>
    </p:spTree>
    <p:extLst>
      <p:ext uri="{BB962C8B-B14F-4D97-AF65-F5344CB8AC3E}">
        <p14:creationId xmlns:p14="http://schemas.microsoft.com/office/powerpoint/2010/main" val="41871738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251520" y="404664"/>
            <a:ext cx="8640960" cy="2169063"/>
          </a:xfrm>
        </p:spPr>
        <p:txBody>
          <a:bodyPr>
            <a:noAutofit/>
          </a:bodyPr>
          <a:lstStyle/>
          <a:p>
            <a:pPr marL="0" indent="0" algn="just">
              <a:buNone/>
            </a:pPr>
            <a:r>
              <a:rPr lang="es-CO" sz="1500" dirty="0" smtClean="0"/>
              <a:t>Los </a:t>
            </a:r>
            <a:r>
              <a:rPr lang="es-CO" sz="1500" dirty="0"/>
              <a:t>correos electrónicos </a:t>
            </a:r>
            <a:r>
              <a:rPr lang="es-CO" sz="1500" u="sng" dirty="0" smtClean="0">
                <a:solidFill>
                  <a:srgbClr val="00B0F0"/>
                </a:solidFill>
              </a:rPr>
              <a:t>atencionalusuario@itp.edu.co</a:t>
            </a:r>
            <a:r>
              <a:rPr lang="es-CO" sz="1500" dirty="0" smtClean="0">
                <a:solidFill>
                  <a:srgbClr val="00B0F0"/>
                </a:solidFill>
              </a:rPr>
              <a:t> </a:t>
            </a:r>
            <a:r>
              <a:rPr lang="es-CO" sz="1500" dirty="0"/>
              <a:t>y  </a:t>
            </a:r>
            <a:r>
              <a:rPr lang="es-CO" sz="1500" dirty="0">
                <a:hlinkClick r:id="rId3"/>
              </a:rPr>
              <a:t>notificacionesjudiciales@itp.edu.co</a:t>
            </a:r>
            <a:r>
              <a:rPr lang="es-CO" sz="1500" dirty="0"/>
              <a:t> , se encuentra activo las 24 horas, no obstante las peticiones, quejas, reclamos y notificaciones enviadas por estos medios se gestionan en horas y días </a:t>
            </a:r>
            <a:r>
              <a:rPr lang="es-CO" sz="1500" dirty="0" smtClean="0"/>
              <a:t>hábiles, una </a:t>
            </a:r>
            <a:r>
              <a:rPr lang="es-CO" sz="1500" dirty="0"/>
              <a:t>vez </a:t>
            </a:r>
            <a:r>
              <a:rPr lang="es-CO" sz="1500" dirty="0" smtClean="0"/>
              <a:t>verificado  </a:t>
            </a:r>
            <a:r>
              <a:rPr lang="es-CO" sz="1500" dirty="0"/>
              <a:t>se constató que en el mes de </a:t>
            </a:r>
            <a:r>
              <a:rPr lang="es-CO" sz="1500" dirty="0" smtClean="0"/>
              <a:t>marzo </a:t>
            </a:r>
            <a:r>
              <a:rPr lang="es-CO" sz="1500" dirty="0"/>
              <a:t>de </a:t>
            </a:r>
            <a:r>
              <a:rPr lang="es-CO" sz="1500" dirty="0" smtClean="0"/>
              <a:t>2019 a través del correo de notificaciones se recibieron cinco (5) requerimientos y/o notificaciones,  y al correo de atención al usuario llegaron ochenta y seis (86) PQRSD, por </a:t>
            </a:r>
            <a:r>
              <a:rPr lang="es-CO" sz="1500" dirty="0"/>
              <a:t>la línea móvil </a:t>
            </a:r>
            <a:r>
              <a:rPr lang="es-CO" sz="1500" dirty="0" smtClean="0"/>
              <a:t>3103310083 </a:t>
            </a:r>
            <a:r>
              <a:rPr lang="es-CO" sz="1500" dirty="0"/>
              <a:t>de atención al ciudadano </a:t>
            </a:r>
            <a:r>
              <a:rPr lang="es-CO" sz="1500" dirty="0" smtClean="0"/>
              <a:t>se atendieron setenta y cinco (75) llamadas entre realizadas y recibidas, y perdidas ocho (</a:t>
            </a:r>
            <a:r>
              <a:rPr lang="es-CO" sz="1500" dirty="0"/>
              <a:t>8</a:t>
            </a:r>
            <a:r>
              <a:rPr lang="es-CO" sz="1500" dirty="0" smtClean="0"/>
              <a:t>), dónde </a:t>
            </a:r>
            <a:r>
              <a:rPr lang="es-CO" sz="1500" dirty="0"/>
              <a:t>se brindó información tendiente a la oferta </a:t>
            </a:r>
            <a:r>
              <a:rPr lang="es-CO" sz="1500" dirty="0" smtClean="0"/>
              <a:t>académica, fechas de matriculas, valores de pago para diferentes tramites Institucionales, información de respuestas a solicitudes, información para contactar a otras dependencias y </a:t>
            </a:r>
            <a:r>
              <a:rPr lang="es-CO" sz="1500" dirty="0"/>
              <a:t>orientación sobre temas y servicios que son competencia del ITP.    </a:t>
            </a:r>
          </a:p>
          <a:p>
            <a:pPr marL="0" indent="0" algn="ctr">
              <a:buNone/>
            </a:pPr>
            <a:endParaRPr lang="es-CO" sz="800" dirty="0" smtClean="0"/>
          </a:p>
          <a:p>
            <a:pPr marL="0" indent="0" algn="just">
              <a:buNone/>
            </a:pPr>
            <a:endParaRPr lang="es-CO" sz="600" dirty="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smtClean="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a:p>
            <a:pPr marL="0" indent="0" algn="just">
              <a:buNone/>
            </a:pPr>
            <a:endParaRPr lang="es-CO" sz="600" dirty="0"/>
          </a:p>
          <a:p>
            <a:pPr marL="0" indent="0" algn="just">
              <a:buNone/>
            </a:pPr>
            <a:endParaRPr lang="es-CO" sz="600" dirty="0" smtClean="0"/>
          </a:p>
        </p:txBody>
      </p:sp>
      <p:graphicFrame>
        <p:nvGraphicFramePr>
          <p:cNvPr id="4" name="Gráfico 3"/>
          <p:cNvGraphicFramePr>
            <a:graphicFrameLocks/>
          </p:cNvGraphicFramePr>
          <p:nvPr>
            <p:extLst>
              <p:ext uri="{D42A27DB-BD31-4B8C-83A1-F6EECF244321}">
                <p14:modId xmlns:p14="http://schemas.microsoft.com/office/powerpoint/2010/main" val="2041881327"/>
              </p:ext>
            </p:extLst>
          </p:nvPr>
        </p:nvGraphicFramePr>
        <p:xfrm>
          <a:off x="0" y="2430957"/>
          <a:ext cx="4896543" cy="3169597"/>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Gráfico 4"/>
          <p:cNvGraphicFramePr>
            <a:graphicFrameLocks/>
          </p:cNvGraphicFramePr>
          <p:nvPr>
            <p:extLst>
              <p:ext uri="{D42A27DB-BD31-4B8C-83A1-F6EECF244321}">
                <p14:modId xmlns:p14="http://schemas.microsoft.com/office/powerpoint/2010/main" val="1260213086"/>
              </p:ext>
            </p:extLst>
          </p:nvPr>
        </p:nvGraphicFramePr>
        <p:xfrm>
          <a:off x="4866609" y="2492896"/>
          <a:ext cx="4304158" cy="310765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0115037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40930"/>
            <a:ext cx="8229600" cy="666080"/>
          </a:xfrm>
        </p:spPr>
        <p:txBody>
          <a:bodyPr>
            <a:normAutofit/>
          </a:bodyPr>
          <a:lstStyle/>
          <a:p>
            <a:r>
              <a:rPr lang="es-CO" sz="2000" dirty="0" smtClean="0"/>
              <a:t>TIPOLOGÍA O MODALIDADES  </a:t>
            </a:r>
            <a:endParaRPr lang="es-CO" sz="2000" dirty="0"/>
          </a:p>
        </p:txBody>
      </p:sp>
      <p:sp>
        <p:nvSpPr>
          <p:cNvPr id="3" name="Marcador de contenido 2"/>
          <p:cNvSpPr>
            <a:spLocks noGrp="1"/>
          </p:cNvSpPr>
          <p:nvPr>
            <p:ph idx="1"/>
          </p:nvPr>
        </p:nvSpPr>
        <p:spPr>
          <a:xfrm>
            <a:off x="429934" y="1033990"/>
            <a:ext cx="8229600" cy="4483241"/>
          </a:xfrm>
        </p:spPr>
        <p:txBody>
          <a:bodyPr>
            <a:normAutofit/>
          </a:bodyPr>
          <a:lstStyle/>
          <a:p>
            <a:pPr marL="0" indent="0" algn="just">
              <a:buNone/>
            </a:pPr>
            <a:r>
              <a:rPr lang="es-CO" sz="1400" dirty="0"/>
              <a:t>Para interpretar y aplicar el tipo de solicitudes recibidas se tendrán en cuenta las siguientes definiciones: Peticiones; Quejas; Reclamos; Sugerencias y Denuncias, de acuerdo a la Resolución </a:t>
            </a:r>
            <a:r>
              <a:rPr lang="es-CO" sz="1400" dirty="0" smtClean="0"/>
              <a:t>No.0070/2016.</a:t>
            </a:r>
          </a:p>
          <a:p>
            <a:pPr marL="0" indent="0" algn="ctr">
              <a:buNone/>
            </a:pPr>
            <a:endParaRPr lang="es-CO" sz="1400" dirty="0" smtClean="0"/>
          </a:p>
          <a:p>
            <a:pPr marL="0" indent="0" algn="ctr">
              <a:buNone/>
            </a:pPr>
            <a:r>
              <a:rPr lang="es-CO" sz="1400" dirty="0" smtClean="0"/>
              <a:t>PQRSD RECIBIDOS POR EL CANAL PRESENCIAL</a:t>
            </a:r>
          </a:p>
          <a:p>
            <a:pPr marL="0" indent="0" algn="ctr">
              <a:buNone/>
            </a:pPr>
            <a:endParaRPr lang="es-CO" sz="1400" dirty="0" smtClean="0"/>
          </a:p>
          <a:p>
            <a:pPr marL="0" indent="0" algn="ctr">
              <a:buNone/>
            </a:pPr>
            <a:endParaRPr lang="es-CO" sz="1400" dirty="0"/>
          </a:p>
          <a:p>
            <a:pPr marL="0" indent="0" algn="just">
              <a:buNone/>
            </a:pPr>
            <a:endParaRPr lang="es-CO" sz="7200" dirty="0"/>
          </a:p>
          <a:p>
            <a:pPr marL="0" indent="0" algn="ctr">
              <a:buNone/>
            </a:pPr>
            <a:endParaRPr lang="es-ES" sz="1200" dirty="0" smtClean="0"/>
          </a:p>
          <a:p>
            <a:pPr marL="0" indent="0" algn="ctr">
              <a:buNone/>
            </a:pPr>
            <a:endParaRPr lang="es-ES" sz="1200" dirty="0"/>
          </a:p>
          <a:p>
            <a:pPr marL="0" indent="0" algn="ctr">
              <a:buNone/>
            </a:pPr>
            <a:endParaRPr lang="es-ES" sz="1200" dirty="0" smtClean="0"/>
          </a:p>
          <a:p>
            <a:pPr marL="0" indent="0" algn="ctr">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latin typeface="Calibri" panose="020F0502020204030204" pitchFamily="34" charset="0"/>
            </a:endParaRPr>
          </a:p>
          <a:p>
            <a:pPr marL="0" indent="0" algn="just">
              <a:buNone/>
            </a:pPr>
            <a:endParaRPr lang="es-CO" sz="7200" dirty="0">
              <a:latin typeface="Calibri" panose="020F0502020204030204" pitchFamily="34" charset="0"/>
            </a:endParaRPr>
          </a:p>
          <a:p>
            <a:pPr marL="0" indent="0" algn="just">
              <a:buNone/>
            </a:pPr>
            <a:endParaRPr lang="es-CO" sz="7200" dirty="0" smtClean="0"/>
          </a:p>
          <a:p>
            <a:pPr marL="0" indent="0" algn="just">
              <a:buNone/>
            </a:pPr>
            <a:endParaRPr lang="es-CO" sz="7200" dirty="0" smtClean="0"/>
          </a:p>
          <a:p>
            <a:pPr marL="0" indent="0" algn="just">
              <a:buNone/>
            </a:pPr>
            <a:endParaRPr lang="es-CO" sz="7200" dirty="0" smtClean="0"/>
          </a:p>
        </p:txBody>
      </p:sp>
      <p:graphicFrame>
        <p:nvGraphicFramePr>
          <p:cNvPr id="6" name="Tabla 5"/>
          <p:cNvGraphicFramePr>
            <a:graphicFrameLocks noGrp="1"/>
          </p:cNvGraphicFramePr>
          <p:nvPr>
            <p:extLst>
              <p:ext uri="{D42A27DB-BD31-4B8C-83A1-F6EECF244321}">
                <p14:modId xmlns:p14="http://schemas.microsoft.com/office/powerpoint/2010/main" val="157634360"/>
              </p:ext>
            </p:extLst>
          </p:nvPr>
        </p:nvGraphicFramePr>
        <p:xfrm>
          <a:off x="1907704" y="2276872"/>
          <a:ext cx="4864100" cy="2505075"/>
        </p:xfrm>
        <a:graphic>
          <a:graphicData uri="http://schemas.openxmlformats.org/drawingml/2006/table">
            <a:tbl>
              <a:tblPr>
                <a:effectLst>
                  <a:outerShdw blurRad="76200" dir="13500000" sy="23000" kx="1200000" algn="br" rotWithShape="0">
                    <a:prstClr val="black">
                      <a:alpha val="20000"/>
                    </a:prstClr>
                  </a:outerShdw>
                </a:effectLst>
                <a:tableStyleId>{18603FDC-E32A-4AB5-989C-0864C3EAD2B8}</a:tableStyleId>
              </a:tblPr>
              <a:tblGrid>
                <a:gridCol w="1865682">
                  <a:extLst>
                    <a:ext uri="{9D8B030D-6E8A-4147-A177-3AD203B41FA5}">
                      <a16:colId xmlns:a16="http://schemas.microsoft.com/office/drawing/2014/main" val="1680077604"/>
                    </a:ext>
                  </a:extLst>
                </a:gridCol>
                <a:gridCol w="1475412">
                  <a:extLst>
                    <a:ext uri="{9D8B030D-6E8A-4147-A177-3AD203B41FA5}">
                      <a16:colId xmlns:a16="http://schemas.microsoft.com/office/drawing/2014/main" val="2432710112"/>
                    </a:ext>
                  </a:extLst>
                </a:gridCol>
                <a:gridCol w="1523006">
                  <a:extLst>
                    <a:ext uri="{9D8B030D-6E8A-4147-A177-3AD203B41FA5}">
                      <a16:colId xmlns:a16="http://schemas.microsoft.com/office/drawing/2014/main" val="2728936577"/>
                    </a:ext>
                  </a:extLst>
                </a:gridCol>
              </a:tblGrid>
              <a:tr h="304800">
                <a:tc>
                  <a:txBody>
                    <a:bodyPr/>
                    <a:lstStyle/>
                    <a:p>
                      <a:pPr algn="ctr" rtl="0" fontAlgn="ctr"/>
                      <a:r>
                        <a:rPr lang="es-CO" sz="1800" u="none" strike="noStrike">
                          <a:effectLst/>
                        </a:rPr>
                        <a:t>TIPO DE PQRS</a:t>
                      </a:r>
                      <a:endParaRPr lang="es-CO" sz="1800" b="1" i="0" u="none" strike="noStrike">
                        <a:solidFill>
                          <a:srgbClr val="FFFFFF"/>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ctr"/>
                      <a:r>
                        <a:rPr lang="es-CO" sz="1800" u="none" strike="noStrike">
                          <a:effectLst/>
                        </a:rPr>
                        <a:t>CANTIDAD</a:t>
                      </a:r>
                      <a:endParaRPr lang="es-CO" sz="1800" b="1" i="0" u="none" strike="noStrike">
                        <a:solidFill>
                          <a:srgbClr val="FFFFFF"/>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ctr"/>
                      <a:r>
                        <a:rPr lang="es-CO" sz="1800" u="none" strike="noStrike">
                          <a:effectLst/>
                        </a:rPr>
                        <a:t>PORCENTAJE </a:t>
                      </a:r>
                      <a:endParaRPr lang="es-CO" sz="1800" b="1" i="0" u="none" strike="noStrike">
                        <a:solidFill>
                          <a:srgbClr val="FFFFFF"/>
                        </a:solidFill>
                        <a:effectLst/>
                        <a:latin typeface="Calibri" panose="020F0502020204030204" pitchFamily="34" charset="0"/>
                      </a:endParaRPr>
                    </a:p>
                  </a:txBody>
                  <a:tcPr marL="9525" marR="9525" marT="9525" marB="0" anchor="ctr">
                    <a:cell3D prstMaterial="dkEdge">
                      <a:bevel prst="convex"/>
                      <a:lightRig rig="flood" dir="t"/>
                    </a:cell3D>
                  </a:tcPr>
                </a:tc>
                <a:extLst>
                  <a:ext uri="{0D108BD9-81ED-4DB2-BD59-A6C34878D82A}">
                    <a16:rowId xmlns:a16="http://schemas.microsoft.com/office/drawing/2014/main" val="1547506842"/>
                  </a:ext>
                </a:extLst>
              </a:tr>
              <a:tr h="314325">
                <a:tc>
                  <a:txBody>
                    <a:bodyPr/>
                    <a:lstStyle/>
                    <a:p>
                      <a:pPr algn="l" rtl="0" fontAlgn="ctr"/>
                      <a:r>
                        <a:rPr lang="es-CO" sz="1800" u="none" strike="noStrike">
                          <a:effectLst/>
                        </a:rPr>
                        <a:t>PETICIONES</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ctr"/>
                      <a:r>
                        <a:rPr lang="es-CO" sz="1800" u="none" strike="noStrike">
                          <a:effectLst/>
                        </a:rPr>
                        <a:t>89</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r" fontAlgn="t"/>
                      <a:r>
                        <a:rPr lang="es-CO" sz="1800" u="none" strike="noStrike">
                          <a:effectLst/>
                        </a:rPr>
                        <a:t>72%</a:t>
                      </a:r>
                      <a:endParaRPr lang="es-CO" sz="1800" b="0" i="0" u="none" strike="noStrike">
                        <a:solidFill>
                          <a:srgbClr val="000000"/>
                        </a:solidFill>
                        <a:effectLst/>
                        <a:latin typeface="Arial" panose="020B0604020202020204" pitchFamily="34" charset="0"/>
                      </a:endParaRPr>
                    </a:p>
                  </a:txBody>
                  <a:tcPr marL="9525" marR="9525" marT="9525" marB="0">
                    <a:cell3D prstMaterial="dkEdge">
                      <a:bevel prst="convex"/>
                      <a:lightRig rig="flood" dir="t"/>
                    </a:cell3D>
                  </a:tcPr>
                </a:tc>
                <a:extLst>
                  <a:ext uri="{0D108BD9-81ED-4DB2-BD59-A6C34878D82A}">
                    <a16:rowId xmlns:a16="http://schemas.microsoft.com/office/drawing/2014/main" val="1950480301"/>
                  </a:ext>
                </a:extLst>
              </a:tr>
              <a:tr h="314325">
                <a:tc>
                  <a:txBody>
                    <a:bodyPr/>
                    <a:lstStyle/>
                    <a:p>
                      <a:pPr algn="l" rtl="0" fontAlgn="ctr"/>
                      <a:r>
                        <a:rPr lang="es-CO" sz="1800" u="none" strike="noStrike">
                          <a:effectLst/>
                        </a:rPr>
                        <a:t>QUEJAS </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t"/>
                      <a:r>
                        <a:rPr lang="es-CO" sz="1800" u="none" strike="noStrike">
                          <a:effectLst/>
                        </a:rPr>
                        <a:t>2</a:t>
                      </a:r>
                      <a:endParaRPr lang="es-CO" sz="1800" b="0" i="0" u="none" strike="noStrike">
                        <a:solidFill>
                          <a:srgbClr val="000000"/>
                        </a:solidFill>
                        <a:effectLst/>
                        <a:latin typeface="Arial" panose="020B0604020202020204" pitchFamily="34" charset="0"/>
                      </a:endParaRPr>
                    </a:p>
                  </a:txBody>
                  <a:tcPr marL="9525" marR="9525" marT="9525" marB="0">
                    <a:cell3D prstMaterial="dkEdge">
                      <a:bevel prst="convex"/>
                      <a:lightRig rig="flood" dir="t"/>
                    </a:cell3D>
                  </a:tcPr>
                </a:tc>
                <a:tc>
                  <a:txBody>
                    <a:bodyPr/>
                    <a:lstStyle/>
                    <a:p>
                      <a:pPr algn="r" fontAlgn="t"/>
                      <a:r>
                        <a:rPr lang="es-CO" sz="1800" u="none" strike="noStrike">
                          <a:effectLst/>
                        </a:rPr>
                        <a:t>1,6%</a:t>
                      </a:r>
                      <a:endParaRPr lang="es-CO" sz="1800" b="0" i="0" u="none" strike="noStrike">
                        <a:solidFill>
                          <a:srgbClr val="000000"/>
                        </a:solidFill>
                        <a:effectLst/>
                        <a:latin typeface="Arial" panose="020B0604020202020204" pitchFamily="34" charset="0"/>
                      </a:endParaRPr>
                    </a:p>
                  </a:txBody>
                  <a:tcPr marL="9525" marR="9525" marT="9525" marB="0">
                    <a:cell3D prstMaterial="dkEdge">
                      <a:bevel prst="convex"/>
                      <a:lightRig rig="flood" dir="t"/>
                    </a:cell3D>
                  </a:tcPr>
                </a:tc>
                <a:extLst>
                  <a:ext uri="{0D108BD9-81ED-4DB2-BD59-A6C34878D82A}">
                    <a16:rowId xmlns:a16="http://schemas.microsoft.com/office/drawing/2014/main" val="3125951124"/>
                  </a:ext>
                </a:extLst>
              </a:tr>
              <a:tr h="314325">
                <a:tc>
                  <a:txBody>
                    <a:bodyPr/>
                    <a:lstStyle/>
                    <a:p>
                      <a:pPr algn="l" rtl="0" fontAlgn="ctr"/>
                      <a:r>
                        <a:rPr lang="es-CO" sz="1800" u="none" strike="noStrike">
                          <a:effectLst/>
                        </a:rPr>
                        <a:t>RECLAMOS</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cell3D prstMaterial="dkEdge">
                      <a:bevel prst="convex"/>
                      <a:lightRig rig="flood" dir="t"/>
                    </a:cell3D>
                  </a:tcPr>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cell3D prstMaterial="dkEdge">
                      <a:bevel prst="convex"/>
                      <a:lightRig rig="flood" dir="t"/>
                    </a:cell3D>
                  </a:tcPr>
                </a:tc>
                <a:extLst>
                  <a:ext uri="{0D108BD9-81ED-4DB2-BD59-A6C34878D82A}">
                    <a16:rowId xmlns:a16="http://schemas.microsoft.com/office/drawing/2014/main" val="2130029689"/>
                  </a:ext>
                </a:extLst>
              </a:tr>
              <a:tr h="314325">
                <a:tc>
                  <a:txBody>
                    <a:bodyPr/>
                    <a:lstStyle/>
                    <a:p>
                      <a:pPr algn="l" rtl="0" fontAlgn="ctr"/>
                      <a:r>
                        <a:rPr lang="es-CO" sz="1800" u="none" strike="noStrike">
                          <a:effectLst/>
                        </a:rPr>
                        <a:t>SUGERENCIAS </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t"/>
                      <a:r>
                        <a:rPr lang="es-CO" sz="1800" u="none" strike="noStrike">
                          <a:effectLst/>
                        </a:rPr>
                        <a:t>0</a:t>
                      </a:r>
                      <a:endParaRPr lang="es-CO" sz="1800" b="0" i="0" u="none" strike="noStrike">
                        <a:solidFill>
                          <a:srgbClr val="000000"/>
                        </a:solidFill>
                        <a:effectLst/>
                        <a:latin typeface="Arial" panose="020B0604020202020204" pitchFamily="34" charset="0"/>
                      </a:endParaRPr>
                    </a:p>
                  </a:txBody>
                  <a:tcPr marL="9525" marR="9525" marT="9525" marB="0">
                    <a:cell3D prstMaterial="dkEdge">
                      <a:bevel prst="convex"/>
                      <a:lightRig rig="flood" dir="t"/>
                    </a:cell3D>
                  </a:tcPr>
                </a:tc>
                <a:tc>
                  <a:txBody>
                    <a:bodyPr/>
                    <a:lstStyle/>
                    <a:p>
                      <a:pPr algn="r" fontAlgn="t"/>
                      <a:r>
                        <a:rPr lang="es-CO" sz="1800" u="none" strike="noStrike">
                          <a:effectLst/>
                        </a:rPr>
                        <a:t>0,0%</a:t>
                      </a:r>
                      <a:endParaRPr lang="es-CO" sz="1800" b="0" i="0" u="none" strike="noStrike">
                        <a:solidFill>
                          <a:srgbClr val="000000"/>
                        </a:solidFill>
                        <a:effectLst/>
                        <a:latin typeface="Arial" panose="020B0604020202020204" pitchFamily="34" charset="0"/>
                      </a:endParaRPr>
                    </a:p>
                  </a:txBody>
                  <a:tcPr marL="9525" marR="9525" marT="9525" marB="0">
                    <a:cell3D prstMaterial="dkEdge">
                      <a:bevel prst="convex"/>
                      <a:lightRig rig="flood" dir="t"/>
                    </a:cell3D>
                  </a:tcPr>
                </a:tc>
                <a:extLst>
                  <a:ext uri="{0D108BD9-81ED-4DB2-BD59-A6C34878D82A}">
                    <a16:rowId xmlns:a16="http://schemas.microsoft.com/office/drawing/2014/main" val="3938149733"/>
                  </a:ext>
                </a:extLst>
              </a:tr>
              <a:tr h="314325">
                <a:tc>
                  <a:txBody>
                    <a:bodyPr/>
                    <a:lstStyle/>
                    <a:p>
                      <a:pPr algn="l" rtl="0" fontAlgn="ctr"/>
                      <a:r>
                        <a:rPr lang="es-CO" sz="1800" u="none" strike="noStrike">
                          <a:effectLst/>
                        </a:rPr>
                        <a:t>DENUNCIAS</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ctr"/>
                      <a:r>
                        <a:rPr lang="es-CO" sz="1800" u="none" strike="noStrike">
                          <a:effectLst/>
                        </a:rPr>
                        <a:t>0</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r" fontAlgn="t"/>
                      <a:r>
                        <a:rPr lang="es-CO" sz="1800" u="none" strike="noStrike" dirty="0">
                          <a:effectLst/>
                        </a:rPr>
                        <a:t>0,0%</a:t>
                      </a:r>
                      <a:endParaRPr lang="es-CO" sz="1800" b="0" i="0" u="none" strike="noStrike" dirty="0">
                        <a:solidFill>
                          <a:srgbClr val="000000"/>
                        </a:solidFill>
                        <a:effectLst/>
                        <a:latin typeface="Arial" panose="020B0604020202020204" pitchFamily="34" charset="0"/>
                      </a:endParaRPr>
                    </a:p>
                  </a:txBody>
                  <a:tcPr marL="9525" marR="9525" marT="9525" marB="0">
                    <a:cell3D prstMaterial="dkEdge">
                      <a:bevel prst="convex"/>
                      <a:lightRig rig="flood" dir="t"/>
                    </a:cell3D>
                  </a:tcPr>
                </a:tc>
                <a:extLst>
                  <a:ext uri="{0D108BD9-81ED-4DB2-BD59-A6C34878D82A}">
                    <a16:rowId xmlns:a16="http://schemas.microsoft.com/office/drawing/2014/main" val="2252314847"/>
                  </a:ext>
                </a:extLst>
              </a:tr>
              <a:tr h="314325">
                <a:tc>
                  <a:txBody>
                    <a:bodyPr/>
                    <a:lstStyle/>
                    <a:p>
                      <a:pPr algn="l" rtl="0" fontAlgn="ctr"/>
                      <a:r>
                        <a:rPr lang="es-CO" sz="1800" u="none" strike="noStrike">
                          <a:effectLst/>
                        </a:rPr>
                        <a:t>OTROS</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ctr"/>
                      <a:r>
                        <a:rPr lang="es-CO" sz="1800" u="none" strike="noStrike" dirty="0" smtClean="0">
                          <a:effectLst/>
                        </a:rPr>
                        <a:t>31</a:t>
                      </a:r>
                      <a:endParaRPr lang="es-CO" sz="1800" b="0" i="0" u="none" strike="noStrike" dirty="0">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r" fontAlgn="t"/>
                      <a:r>
                        <a:rPr lang="es-CO" sz="1800" u="none" strike="noStrike">
                          <a:effectLst/>
                        </a:rPr>
                        <a:t>26%</a:t>
                      </a:r>
                      <a:endParaRPr lang="es-CO" sz="1800" b="0" i="0" u="none" strike="noStrike">
                        <a:solidFill>
                          <a:srgbClr val="000000"/>
                        </a:solidFill>
                        <a:effectLst/>
                        <a:latin typeface="Arial" panose="020B0604020202020204" pitchFamily="34" charset="0"/>
                      </a:endParaRPr>
                    </a:p>
                  </a:txBody>
                  <a:tcPr marL="9525" marR="9525" marT="9525" marB="0">
                    <a:cell3D prstMaterial="dkEdge">
                      <a:bevel prst="convex"/>
                      <a:lightRig rig="flood" dir="t"/>
                    </a:cell3D>
                  </a:tcPr>
                </a:tc>
                <a:extLst>
                  <a:ext uri="{0D108BD9-81ED-4DB2-BD59-A6C34878D82A}">
                    <a16:rowId xmlns:a16="http://schemas.microsoft.com/office/drawing/2014/main" val="403846155"/>
                  </a:ext>
                </a:extLst>
              </a:tr>
              <a:tr h="314325">
                <a:tc>
                  <a:txBody>
                    <a:bodyPr/>
                    <a:lstStyle/>
                    <a:p>
                      <a:pPr algn="l" rtl="0" fontAlgn="ctr"/>
                      <a:r>
                        <a:rPr lang="es-CO" sz="1800" u="none" strike="noStrike">
                          <a:effectLst/>
                        </a:rPr>
                        <a:t>TOTAL</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ctr" rtl="0" fontAlgn="ctr"/>
                      <a:r>
                        <a:rPr lang="es-CO" sz="1800" u="none" strike="noStrike">
                          <a:effectLst/>
                        </a:rPr>
                        <a:t>123</a:t>
                      </a:r>
                      <a:endParaRPr lang="es-CO" sz="1800" b="0" i="0" u="none" strike="noStrike">
                        <a:solidFill>
                          <a:srgbClr val="000000"/>
                        </a:solidFill>
                        <a:effectLst/>
                        <a:latin typeface="Calibri" panose="020F0502020204030204" pitchFamily="34" charset="0"/>
                      </a:endParaRPr>
                    </a:p>
                  </a:txBody>
                  <a:tcPr marL="9525" marR="9525" marT="9525" marB="0" anchor="ctr">
                    <a:cell3D prstMaterial="dkEdge">
                      <a:bevel prst="convex"/>
                      <a:lightRig rig="flood" dir="t"/>
                    </a:cell3D>
                  </a:tcPr>
                </a:tc>
                <a:tc>
                  <a:txBody>
                    <a:bodyPr/>
                    <a:lstStyle/>
                    <a:p>
                      <a:pPr algn="r" fontAlgn="t"/>
                      <a:r>
                        <a:rPr lang="es-CO" sz="1800" u="none" strike="noStrike" dirty="0">
                          <a:effectLst/>
                        </a:rPr>
                        <a:t>100%</a:t>
                      </a:r>
                      <a:endParaRPr lang="es-CO" sz="1800" b="0" i="0" u="none" strike="noStrike" dirty="0">
                        <a:solidFill>
                          <a:srgbClr val="000000"/>
                        </a:solidFill>
                        <a:effectLst/>
                        <a:latin typeface="Arial" panose="020B0604020202020204" pitchFamily="34" charset="0"/>
                      </a:endParaRPr>
                    </a:p>
                  </a:txBody>
                  <a:tcPr marL="9525" marR="9525" marT="9525" marB="0">
                    <a:cell3D prstMaterial="dkEdge">
                      <a:bevel prst="convex"/>
                      <a:lightRig rig="flood" dir="t"/>
                    </a:cell3D>
                  </a:tcPr>
                </a:tc>
                <a:extLst>
                  <a:ext uri="{0D108BD9-81ED-4DB2-BD59-A6C34878D82A}">
                    <a16:rowId xmlns:a16="http://schemas.microsoft.com/office/drawing/2014/main" val="896983595"/>
                  </a:ext>
                </a:extLst>
              </a:tr>
            </a:tbl>
          </a:graphicData>
        </a:graphic>
      </p:graphicFrame>
    </p:spTree>
    <p:extLst>
      <p:ext uri="{BB962C8B-B14F-4D97-AF65-F5344CB8AC3E}">
        <p14:creationId xmlns:p14="http://schemas.microsoft.com/office/powerpoint/2010/main" val="27395795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79512" y="3140968"/>
            <a:ext cx="8640960" cy="2448272"/>
          </a:xfrm>
        </p:spPr>
        <p:txBody>
          <a:bodyPr>
            <a:noAutofit/>
          </a:bodyPr>
          <a:lstStyle/>
          <a:p>
            <a:pPr marL="265113" indent="-265113" algn="just">
              <a:buFont typeface="Wingdings" panose="05000000000000000000" pitchFamily="2" charset="2"/>
              <a:buChar char="v"/>
            </a:pPr>
            <a:r>
              <a:rPr lang="es-CO" sz="1600" dirty="0" smtClean="0">
                <a:latin typeface="+mj-lt"/>
              </a:rPr>
              <a:t>Durante el mes de marzo de 2019 la tipología más representativa fue las peticiones de interés particular con 89 solicitudes correspondiente al 72%,</a:t>
            </a:r>
            <a:r>
              <a:rPr lang="es-CO" sz="1600" dirty="0" smtClean="0">
                <a:solidFill>
                  <a:srgbClr val="FF0000"/>
                </a:solidFill>
                <a:latin typeface="+mj-lt"/>
              </a:rPr>
              <a:t> </a:t>
            </a:r>
            <a:r>
              <a:rPr lang="es-CO" sz="1600" dirty="0" smtClean="0">
                <a:latin typeface="+mj-lt"/>
              </a:rPr>
              <a:t>el cual contempló diversos temas tales como:</a:t>
            </a:r>
          </a:p>
          <a:p>
            <a:pPr marL="0" indent="0" algn="just">
              <a:buNone/>
            </a:pPr>
            <a:r>
              <a:rPr lang="es-CO" sz="1600" dirty="0" smtClean="0">
                <a:latin typeface="+mj-lt"/>
              </a:rPr>
              <a:t>solicitud de visita para dar a conocer campaña de espiritualidad, solicitud de información contraloría general del putumayo, solicitud de homologación, solicitud de espacio para charlas educativas programa tuberculosis y lepra S.S.D, solicitud de permiso para habilitación, solicitud devolución, solicitud saldo a favor, solicitud traslado de sede, solicitud cancelación validación por suficiencia, solicitud ingreso planta de laboratorio, solicitud préstamo aula, solicitud realización validación por suficiencia, carta de necesidad desplazamiento, </a:t>
            </a:r>
            <a:r>
              <a:rPr lang="es-CO" sz="1600" dirty="0"/>
              <a:t>conciliaciones de giros pendientes de cierre icetex, carta de necesidad adquisición de equipamiento, solicitud aplazamiento semestre</a:t>
            </a:r>
            <a:r>
              <a:rPr lang="es-CO" sz="1600" dirty="0">
                <a:latin typeface="Calibri" panose="020F0502020204030204" pitchFamily="34" charset="0"/>
              </a:rPr>
              <a:t>.  </a:t>
            </a:r>
            <a:br>
              <a:rPr lang="es-CO" sz="1600" dirty="0">
                <a:latin typeface="Calibri" panose="020F0502020204030204" pitchFamily="34" charset="0"/>
              </a:rPr>
            </a:br>
            <a:endParaRPr lang="es-CO" sz="1600" dirty="0">
              <a:latin typeface="Calibri" panose="020F0502020204030204" pitchFamily="34" charset="0"/>
            </a:endParaRPr>
          </a:p>
        </p:txBody>
      </p:sp>
      <p:graphicFrame>
        <p:nvGraphicFramePr>
          <p:cNvPr id="6" name="Gráfico 5"/>
          <p:cNvGraphicFramePr>
            <a:graphicFrameLocks/>
          </p:cNvGraphicFramePr>
          <p:nvPr>
            <p:extLst>
              <p:ext uri="{D42A27DB-BD31-4B8C-83A1-F6EECF244321}">
                <p14:modId xmlns:p14="http://schemas.microsoft.com/office/powerpoint/2010/main" val="3577502751"/>
              </p:ext>
            </p:extLst>
          </p:nvPr>
        </p:nvGraphicFramePr>
        <p:xfrm>
          <a:off x="1115616" y="332655"/>
          <a:ext cx="6734176" cy="2808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831327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contenido 2"/>
          <p:cNvSpPr>
            <a:spLocks noGrp="1"/>
          </p:cNvSpPr>
          <p:nvPr>
            <p:ph idx="1"/>
          </p:nvPr>
        </p:nvSpPr>
        <p:spPr>
          <a:xfrm>
            <a:off x="107504" y="3284984"/>
            <a:ext cx="8783760" cy="2520280"/>
          </a:xfrm>
        </p:spPr>
        <p:txBody>
          <a:bodyPr>
            <a:noAutofit/>
          </a:bodyPr>
          <a:lstStyle/>
          <a:p>
            <a:pPr algn="just">
              <a:buFont typeface="Wingdings" panose="05000000000000000000" pitchFamily="2" charset="2"/>
              <a:buChar char="q"/>
            </a:pPr>
            <a:r>
              <a:rPr lang="es-CO" sz="1600" dirty="0" smtClean="0">
                <a:latin typeface="Calibri" panose="020F0502020204030204" pitchFamily="34" charset="0"/>
              </a:rPr>
              <a:t>otros (32) equivalente al 26%,  que hace referencia a observación carta de necesidad de adquisición de base de datos, renuncia, información positiva, invitación primer consejo municipal de política social año 2019, portafolio de servicios, invitación velaton por la vida y el respeto hacia la mujer, </a:t>
            </a:r>
            <a:r>
              <a:rPr lang="pt-BR" sz="1600" dirty="0" smtClean="0">
                <a:latin typeface="Calibri" panose="020F0502020204030204" pitchFamily="34" charset="0"/>
              </a:rPr>
              <a:t>entrega de pagaré programa obras civiles, convocatória primera mesa operativa de família, infancia, </a:t>
            </a:r>
            <a:r>
              <a:rPr lang="es-CO" sz="1600" dirty="0" smtClean="0">
                <a:latin typeface="Calibri" panose="020F0502020204030204" pitchFamily="34" charset="0"/>
              </a:rPr>
              <a:t>adolescencia</a:t>
            </a:r>
            <a:r>
              <a:rPr lang="pt-BR" sz="1600" dirty="0" smtClean="0">
                <a:latin typeface="Calibri" panose="020F0502020204030204" pitchFamily="34" charset="0"/>
              </a:rPr>
              <a:t> y juventud (FIAJ), </a:t>
            </a:r>
            <a:r>
              <a:rPr lang="es-CO" sz="1600" dirty="0" smtClean="0">
                <a:latin typeface="Calibri" panose="020F0502020204030204" pitchFamily="34" charset="0"/>
              </a:rPr>
              <a:t>desarrollo</a:t>
            </a:r>
            <a:r>
              <a:rPr lang="pt-BR" sz="1600" dirty="0" smtClean="0">
                <a:latin typeface="Calibri" panose="020F0502020204030204" pitchFamily="34" charset="0"/>
              </a:rPr>
              <a:t> docencia economia colombiana VII semestre, </a:t>
            </a:r>
            <a:r>
              <a:rPr lang="es-CO" sz="1600" dirty="0" smtClean="0">
                <a:latin typeface="Calibri" panose="020F0502020204030204" pitchFamily="34" charset="0"/>
              </a:rPr>
              <a:t>utilización del centro de acceso comunitario a las TIC-ITP, invitación acto de inauguración proyecto bosques de paz, manifiesto en participar proceso menor cuantía, invitación comité municipal de atención a población habitantes de calle, invitación reunión COTSA putumayo</a:t>
            </a:r>
            <a:endParaRPr lang="es-CO" sz="1400" dirty="0" smtClean="0"/>
          </a:p>
        </p:txBody>
      </p:sp>
      <p:sp>
        <p:nvSpPr>
          <p:cNvPr id="3" name="Rectángulo 2"/>
          <p:cNvSpPr/>
          <p:nvPr/>
        </p:nvSpPr>
        <p:spPr>
          <a:xfrm>
            <a:off x="136072" y="476672"/>
            <a:ext cx="8856984" cy="2554545"/>
          </a:xfrm>
          <a:prstGeom prst="rect">
            <a:avLst/>
          </a:prstGeom>
        </p:spPr>
        <p:txBody>
          <a:bodyPr wrap="square">
            <a:spAutoFit/>
          </a:bodyPr>
          <a:lstStyle/>
          <a:p>
            <a:pPr algn="just"/>
            <a:r>
              <a:rPr lang="es-CO" sz="1600" dirty="0">
                <a:latin typeface="Arial" panose="020B0604020202020204" pitchFamily="34" charset="0"/>
                <a:cs typeface="Arial" panose="020B0604020202020204" pitchFamily="34" charset="0"/>
              </a:rPr>
              <a:t>solicitud supervisión de contratos, solicitud de elementos para adecuación de aulas de clase extensión puerto asís, solicitud de autorización fotocopias, transporte, solicitud pasante, solicitud de certificaciones laborales, solicitud de apoyo logístico para desarrollo de foro ciudadano, solicitud de viáticos, solicitud resolución de traslado, solicitud revisión de faltas, solicitud retiro de, solicitud de descarga de información de la pagina del ITP cesantías, solicitud de ajuste en el cronograma institucional 2019, solicitud validación de títulos, solicitud préstamo coliseo ITP, solicitud salida empresarial, Solicitud de retención de IVA, ICA y retención en la fuente, solicitud acta de liquidación, </a:t>
            </a:r>
            <a:r>
              <a:rPr lang="es-CO" sz="1600" dirty="0"/>
              <a:t>solicitud reprogramación examen de suficiencia</a:t>
            </a:r>
            <a:r>
              <a:rPr lang="es-CO" sz="1600" dirty="0" smtClean="0"/>
              <a:t>.</a:t>
            </a:r>
          </a:p>
          <a:p>
            <a:pPr algn="just"/>
            <a:endParaRPr lang="es-CO" sz="1600" dirty="0" smtClean="0">
              <a:latin typeface="Calibri" panose="020F0502020204030204" pitchFamily="34" charset="0"/>
            </a:endParaRPr>
          </a:p>
          <a:p>
            <a:pPr marL="285750" indent="-285750" algn="just">
              <a:buFont typeface="Wingdings" panose="05000000000000000000" pitchFamily="2" charset="2"/>
              <a:buChar char="q"/>
            </a:pPr>
            <a:r>
              <a:rPr lang="es-CO" sz="1600" dirty="0" smtClean="0">
                <a:latin typeface="Calibri" panose="020F0502020204030204" pitchFamily="34" charset="0"/>
              </a:rPr>
              <a:t>Dos (2) Quejas que corresponde al 1,6 % que fueron presentadas por dos estudiantes.</a:t>
            </a:r>
            <a:endParaRPr lang="es-CO" sz="1600" dirty="0">
              <a:latin typeface="Calibri" panose="020F0502020204030204" pitchFamily="34" charset="0"/>
            </a:endParaRPr>
          </a:p>
        </p:txBody>
      </p:sp>
    </p:spTree>
    <p:extLst>
      <p:ext uri="{BB962C8B-B14F-4D97-AF65-F5344CB8AC3E}">
        <p14:creationId xmlns:p14="http://schemas.microsoft.com/office/powerpoint/2010/main" val="13765396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p:cNvSpPr/>
          <p:nvPr/>
        </p:nvSpPr>
        <p:spPr>
          <a:xfrm>
            <a:off x="251520" y="764704"/>
            <a:ext cx="8350927" cy="4216539"/>
          </a:xfrm>
          <a:prstGeom prst="rect">
            <a:avLst/>
          </a:prstGeom>
        </p:spPr>
        <p:txBody>
          <a:bodyPr wrap="square">
            <a:spAutoFit/>
          </a:bodyPr>
          <a:lstStyle/>
          <a:p>
            <a:pPr algn="ctr"/>
            <a:r>
              <a:rPr lang="es-CO" sz="1600" b="1" dirty="0" smtClean="0"/>
              <a:t>ACTIVIDADES </a:t>
            </a:r>
            <a:r>
              <a:rPr lang="es-CO" sz="1600" b="1" dirty="0"/>
              <a:t>REALIZADAS POR LA OFICINA DE ATENCIÓN AL CIUDADANO </a:t>
            </a:r>
            <a:endParaRPr lang="es-CO" sz="1600" b="1" dirty="0" smtClean="0"/>
          </a:p>
          <a:p>
            <a:pPr algn="ctr"/>
            <a:r>
              <a:rPr lang="es-CO" sz="1600" b="1" dirty="0" smtClean="0"/>
              <a:t>MARZO DE 2019.</a:t>
            </a:r>
          </a:p>
          <a:p>
            <a:pPr algn="ctr"/>
            <a:endParaRPr lang="es-CO" sz="1600" b="1" dirty="0"/>
          </a:p>
          <a:p>
            <a:pPr marL="171450" indent="-171450" algn="just">
              <a:buFont typeface="Wingdings" panose="05000000000000000000" pitchFamily="2" charset="2"/>
              <a:buChar char="q"/>
            </a:pPr>
            <a:r>
              <a:rPr lang="es-CO" sz="2000" dirty="0"/>
              <a:t>Se radicaron y direccionaron </a:t>
            </a:r>
            <a:r>
              <a:rPr lang="es-CO" sz="2000" dirty="0" smtClean="0"/>
              <a:t>123 </a:t>
            </a:r>
            <a:r>
              <a:rPr lang="es-CO" sz="2000" dirty="0"/>
              <a:t>PQRSD, registradas en la Oficina de Atención al C</a:t>
            </a:r>
            <a:r>
              <a:rPr lang="es-CO" sz="2000" dirty="0" smtClean="0"/>
              <a:t>iudadano por el canal de atención presencial.</a:t>
            </a:r>
          </a:p>
          <a:p>
            <a:pPr marL="171450" indent="-171450" algn="just">
              <a:buFont typeface="Wingdings" panose="05000000000000000000" pitchFamily="2" charset="2"/>
              <a:buChar char="q"/>
            </a:pPr>
            <a:r>
              <a:rPr lang="es-CO" sz="2000" dirty="0" smtClean="0"/>
              <a:t>Atención </a:t>
            </a:r>
            <a:r>
              <a:rPr lang="es-CO" sz="2000" dirty="0"/>
              <a:t>diaria mediante el mecanismo de servicio al ciudadano brindando información de manera personalizada y se contacta con los responsables de la información de acuerdo con la consulta, en el horario de atención establecido mediante Resolución No. 0070 articulo 13, de 8:00am a 12:00m y de 2:00pm a 6:00pm.    </a:t>
            </a:r>
            <a:endParaRPr lang="es-CO" sz="2000" dirty="0" smtClean="0"/>
          </a:p>
          <a:p>
            <a:pPr marL="171450" indent="-171450" algn="just">
              <a:buFont typeface="Wingdings" panose="05000000000000000000" pitchFamily="2" charset="2"/>
              <a:buChar char="q"/>
            </a:pPr>
            <a:r>
              <a:rPr lang="es-CO" sz="2000" dirty="0" smtClean="0"/>
              <a:t>Escaneo de documentos para diferentes dependencias.</a:t>
            </a:r>
          </a:p>
          <a:p>
            <a:pPr marL="171450" indent="-171450" algn="just">
              <a:buFont typeface="Wingdings" panose="05000000000000000000" pitchFamily="2" charset="2"/>
              <a:buChar char="q"/>
            </a:pPr>
            <a:r>
              <a:rPr lang="es-CO" sz="2000" dirty="0" smtClean="0"/>
              <a:t>Entrega de formatos para tramites financieros a estudiantes que solicitan devolución de recursos económicos.</a:t>
            </a:r>
          </a:p>
          <a:p>
            <a:pPr marL="171450" indent="-171450" algn="just">
              <a:buFont typeface="Wingdings" panose="05000000000000000000" pitchFamily="2" charset="2"/>
              <a:buChar char="q"/>
            </a:pPr>
            <a:r>
              <a:rPr lang="es-CO" sz="2000" dirty="0"/>
              <a:t>Recepción de documentos para firma de rectoría</a:t>
            </a:r>
            <a:r>
              <a:rPr lang="es-CO" sz="2000" dirty="0" smtClean="0"/>
              <a:t>.</a:t>
            </a:r>
            <a:endParaRPr lang="es-CO" sz="2800" dirty="0"/>
          </a:p>
        </p:txBody>
      </p:sp>
    </p:spTree>
    <p:extLst>
      <p:ext uri="{BB962C8B-B14F-4D97-AF65-F5344CB8AC3E}">
        <p14:creationId xmlns:p14="http://schemas.microsoft.com/office/powerpoint/2010/main" val="10559094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3"/>
          <p:cNvSpPr txBox="1">
            <a:spLocks/>
          </p:cNvSpPr>
          <p:nvPr/>
        </p:nvSpPr>
        <p:spPr>
          <a:xfrm>
            <a:off x="395536" y="1340768"/>
            <a:ext cx="8494943" cy="4105739"/>
          </a:xfrm>
          <a:prstGeom prst="rect">
            <a:avLst/>
          </a:prstGeom>
        </p:spPr>
        <p:txBody>
          <a:bodyPr wrap="square">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endParaRPr lang="es-CO" sz="1600" b="1" dirty="0" smtClean="0"/>
          </a:p>
          <a:p>
            <a:pPr marL="0" indent="0" algn="just">
              <a:buFont typeface="Arial" pitchFamily="34" charset="0"/>
              <a:buNone/>
            </a:pPr>
            <a:r>
              <a:rPr lang="es-CO" sz="2400" dirty="0" smtClean="0"/>
              <a:t>En el mes de Marzo de 2019, se dio oportuna remisión a las 123 PQRSD, radicadas en la oficina de atención al ciudadano a través del canal presencial, las cuales se direccionaron al personal de las diferentes dependencias administrativas o académicas, los jefes de oficinas, los coordinadores de los grupos internos de trabajo, los docentes y en general, los funcionarios que por delegación se le haya asignado la competencia para decidir, según la materia objeto de la petición, queja, reclamo, sugerencia o denuncia están obligados a responder de manera oportuna dentro de los términos de ley. </a:t>
            </a:r>
            <a:endParaRPr lang="es-CO" sz="2400" dirty="0"/>
          </a:p>
        </p:txBody>
      </p:sp>
      <p:sp>
        <p:nvSpPr>
          <p:cNvPr id="3" name="Título 1"/>
          <p:cNvSpPr txBox="1">
            <a:spLocks/>
          </p:cNvSpPr>
          <p:nvPr/>
        </p:nvSpPr>
        <p:spPr>
          <a:xfrm>
            <a:off x="528207" y="836712"/>
            <a:ext cx="8229600" cy="720080"/>
          </a:xfrm>
          <a:prstGeom prst="rect">
            <a:avLst/>
          </a:prstGeom>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s-CO" sz="1800" b="1" dirty="0" smtClean="0"/>
              <a:t>OPORTUNIDAD DE REDIRECCIONAMIENTO A LAS PQRSD</a:t>
            </a:r>
            <a:r>
              <a:rPr lang="es-CO" sz="4000" b="1" dirty="0" smtClean="0"/>
              <a:t/>
            </a:r>
            <a:br>
              <a:rPr lang="es-CO" sz="4000" b="1" dirty="0" smtClean="0"/>
            </a:br>
            <a:endParaRPr lang="es-CO" sz="4000" dirty="0"/>
          </a:p>
        </p:txBody>
      </p:sp>
    </p:spTree>
    <p:extLst>
      <p:ext uri="{BB962C8B-B14F-4D97-AF65-F5344CB8AC3E}">
        <p14:creationId xmlns:p14="http://schemas.microsoft.com/office/powerpoint/2010/main" val="725598608"/>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8219</TotalTime>
  <Words>1010</Words>
  <Application>Microsoft Office PowerPoint</Application>
  <PresentationFormat>Presentación en pantalla (4:3)</PresentationFormat>
  <Paragraphs>145</Paragraphs>
  <Slides>10</Slides>
  <Notes>1</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10</vt:i4>
      </vt:variant>
    </vt:vector>
  </HeadingPairs>
  <TitlesOfParts>
    <vt:vector size="14" baseType="lpstr">
      <vt:lpstr>Arial</vt:lpstr>
      <vt:lpstr>Calibri</vt:lpstr>
      <vt:lpstr>Wingdings</vt:lpstr>
      <vt:lpstr>Tema de Office</vt:lpstr>
      <vt:lpstr>Presentación de PowerPoint</vt:lpstr>
      <vt:lpstr>Presentación de PowerPoint</vt:lpstr>
      <vt:lpstr> INFORME MENSUAL DE PQRSD  MARZO DE 2019 </vt:lpstr>
      <vt:lpstr>Presentación de PowerPoint</vt:lpstr>
      <vt:lpstr>TIPOLOGÍA O MODALIDADES  </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usuario</dc:creator>
  <cp:lastModifiedBy>ITP-ATENCION</cp:lastModifiedBy>
  <cp:revision>970</cp:revision>
  <cp:lastPrinted>2018-12-26T16:46:35Z</cp:lastPrinted>
  <dcterms:created xsi:type="dcterms:W3CDTF">2015-10-02T18:50:31Z</dcterms:created>
  <dcterms:modified xsi:type="dcterms:W3CDTF">2019-04-25T21:34:02Z</dcterms:modified>
</cp:coreProperties>
</file>