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48" r:id="rId1"/>
  </p:sldMasterIdLst>
  <p:notesMasterIdLst>
    <p:notesMasterId r:id="rId12"/>
  </p:notesMasterIdLst>
  <p:sldIdLst>
    <p:sldId id="288" r:id="rId2"/>
    <p:sldId id="258" r:id="rId3"/>
    <p:sldId id="289" r:id="rId4"/>
    <p:sldId id="297" r:id="rId5"/>
    <p:sldId id="275" r:id="rId6"/>
    <p:sldId id="294" r:id="rId7"/>
    <p:sldId id="298" r:id="rId8"/>
    <p:sldId id="300" r:id="rId9"/>
    <p:sldId id="301" r:id="rId10"/>
    <p:sldId id="299" r:id="rId11"/>
  </p:sldIdLst>
  <p:sldSz cx="9144000" cy="6858000" type="screen4x3"/>
  <p:notesSz cx="6888163" cy="10018713"/>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75DCB02-9BB8-47FD-8907-85C794F793BA}" styleName="Estilo temático 1 - Énfasis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06799F8-075E-4A3A-A7F6-7FBC6576F1A4}" styleName="Estilo temático 2 - Énfasis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67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D:\INFORMES%20ATENCION%20AL%20USUARIO%20A&#209;O%202019\INFORME%20ATENCION%20AL%20USUARIO%20FEBRERO%202019\PORCENTAJES%20INFORME%20PQRS%20FEBRERO.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D:\INFORMES%20ATENCION%20AL%20USUARIO%20A&#209;O%202019\INFORME%20ATENCION%20AL%20USUARIO%20FEBRERO%202019\PORCENTAJES%20INFORME%20PQRS%20FEBRERO.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D:\INFORMES%20ATENCION%20AL%20USUARIO%20A&#209;O%202019\INFORME%20ATENCION%20AL%20USUARIO%20FEBRERO%202019\PORCENTAJES%20INFORME%20PQRS%20FEBRERO.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D:\INFORMES%20ATENCION%20AL%20USUARIO%20A&#209;O%202019\INFORME%20ATENCION%20AL%20USUARIO%20FEBRERO%202019\PORCENTAJES%20INFORME%20PQRS%20FEBRERO.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s-CO"/>
              <a:t>CANALES DE INTERACCION</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tx>
            <c:strRef>
              <c:f>'canales de comunicacion FEBR'!$G$9</c:f>
              <c:strCache>
                <c:ptCount val="1"/>
                <c:pt idx="0">
                  <c:v>CANTIDAD</c:v>
                </c:pt>
              </c:strCache>
            </c:strRef>
          </c:tx>
          <c:spPr>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a:sp3d contourW="9525">
              <a:contourClr>
                <a:schemeClr val="accent2">
                  <a:shade val="95000"/>
                  <a:satMod val="105000"/>
                </a:schemeClr>
              </a:contourClr>
            </a:sp3d>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'canales de comunicacion FEBR'!$F$10:$F$13</c:f>
              <c:strCache>
                <c:ptCount val="4"/>
                <c:pt idx="0">
                  <c:v>TELEFÓNICO </c:v>
                </c:pt>
                <c:pt idx="1">
                  <c:v>VIRTUAL </c:v>
                </c:pt>
                <c:pt idx="2">
                  <c:v>PRESENCIAL Y ESCRITO </c:v>
                </c:pt>
                <c:pt idx="3">
                  <c:v>TOTAL</c:v>
                </c:pt>
              </c:strCache>
            </c:strRef>
          </c:cat>
          <c:val>
            <c:numRef>
              <c:f>'canales de comunicacion FEBR'!$G$10:$G$13</c:f>
              <c:numCache>
                <c:formatCode>General</c:formatCode>
                <c:ptCount val="4"/>
                <c:pt idx="0">
                  <c:v>141</c:v>
                </c:pt>
                <c:pt idx="1">
                  <c:v>51</c:v>
                </c:pt>
                <c:pt idx="2">
                  <c:v>198</c:v>
                </c:pt>
                <c:pt idx="3">
                  <c:v>390</c:v>
                </c:pt>
              </c:numCache>
            </c:numRef>
          </c:val>
          <c:extLst>
            <c:ext xmlns:c16="http://schemas.microsoft.com/office/drawing/2014/chart" uri="{C3380CC4-5D6E-409C-BE32-E72D297353CC}">
              <c16:uniqueId val="{00000000-6FBD-4535-B543-B6AB1E5C5A76}"/>
            </c:ext>
          </c:extLst>
        </c:ser>
        <c:ser>
          <c:idx val="1"/>
          <c:order val="1"/>
          <c:tx>
            <c:strRef>
              <c:f>'canales de comunicacion FEBR'!$H$9</c:f>
              <c:strCache>
                <c:ptCount val="1"/>
                <c:pt idx="0">
                  <c:v>PORCENTAJE </c:v>
                </c:pt>
              </c:strCache>
            </c:strRef>
          </c:tx>
          <c:spPr>
            <a:solidFill>
              <a:schemeClr val="accent2"/>
            </a:solidFill>
            <a:ln>
              <a:noFill/>
            </a:ln>
            <a:effectLst/>
            <a:sp3d/>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'canales de comunicacion FEBR'!$F$10:$F$13</c:f>
              <c:strCache>
                <c:ptCount val="4"/>
                <c:pt idx="0">
                  <c:v>TELEFÓNICO </c:v>
                </c:pt>
                <c:pt idx="1">
                  <c:v>VIRTUAL </c:v>
                </c:pt>
                <c:pt idx="2">
                  <c:v>PRESENCIAL Y ESCRITO </c:v>
                </c:pt>
                <c:pt idx="3">
                  <c:v>TOTAL</c:v>
                </c:pt>
              </c:strCache>
            </c:strRef>
          </c:cat>
          <c:val>
            <c:numRef>
              <c:f>'canales de comunicacion FEBR'!$H$10:$H$13</c:f>
              <c:numCache>
                <c:formatCode>0%</c:formatCode>
                <c:ptCount val="4"/>
                <c:pt idx="0">
                  <c:v>0.36153846153846153</c:v>
                </c:pt>
                <c:pt idx="1">
                  <c:v>0.13076923076923078</c:v>
                </c:pt>
                <c:pt idx="2">
                  <c:v>0.50769230769230766</c:v>
                </c:pt>
                <c:pt idx="3">
                  <c:v>1</c:v>
                </c:pt>
              </c:numCache>
            </c:numRef>
          </c:val>
          <c:extLst>
            <c:ext xmlns:c16="http://schemas.microsoft.com/office/drawing/2014/chart" uri="{C3380CC4-5D6E-409C-BE32-E72D297353CC}">
              <c16:uniqueId val="{00000001-6FBD-4535-B543-B6AB1E5C5A76}"/>
            </c:ext>
          </c:extLst>
        </c:ser>
        <c:dLbls>
          <c:showLegendKey val="0"/>
          <c:showVal val="1"/>
          <c:showCatName val="0"/>
          <c:showSerName val="0"/>
          <c:showPercent val="0"/>
          <c:showBubbleSize val="0"/>
        </c:dLbls>
        <c:gapWidth val="150"/>
        <c:shape val="box"/>
        <c:axId val="1243320208"/>
        <c:axId val="1243325648"/>
        <c:axId val="1391618320"/>
      </c:bar3DChart>
      <c:catAx>
        <c:axId val="124332020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dk1"/>
                </a:solidFill>
                <a:latin typeface="+mn-lt"/>
                <a:ea typeface="+mn-ea"/>
                <a:cs typeface="+mn-cs"/>
              </a:defRPr>
            </a:pPr>
            <a:endParaRPr lang="es-CO"/>
          </a:p>
        </c:txPr>
        <c:crossAx val="1243325648"/>
        <c:crosses val="autoZero"/>
        <c:auto val="1"/>
        <c:lblAlgn val="ctr"/>
        <c:lblOffset val="100"/>
        <c:noMultiLvlLbl val="0"/>
      </c:catAx>
      <c:valAx>
        <c:axId val="12433256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s-CO"/>
          </a:p>
        </c:txPr>
        <c:crossAx val="1243320208"/>
        <c:crosses val="autoZero"/>
        <c:crossBetween val="between"/>
      </c:valAx>
      <c:serAx>
        <c:axId val="1391618320"/>
        <c:scaling>
          <c:orientation val="minMax"/>
        </c:scaling>
        <c:delete val="0"/>
        <c:axPos val="b"/>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dk1"/>
                </a:solidFill>
                <a:latin typeface="+mn-lt"/>
                <a:ea typeface="+mn-ea"/>
                <a:cs typeface="+mn-cs"/>
              </a:defRPr>
            </a:pPr>
            <a:endParaRPr lang="es-CO"/>
          </a:p>
        </c:txPr>
        <c:crossAx val="1243325648"/>
        <c:crosses val="autoZero"/>
      </c:ser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1" i="0" u="none" strike="noStrike" kern="1200" baseline="0">
              <a:solidFill>
                <a:schemeClr val="dk1"/>
              </a:solidFill>
              <a:latin typeface="+mn-lt"/>
              <a:ea typeface="+mn-ea"/>
              <a:cs typeface="+mn-cs"/>
            </a:defRPr>
          </a:pPr>
          <a:endParaRPr lang="es-CO"/>
        </a:p>
      </c:txPr>
    </c:legend>
    <c:plotVisOnly val="1"/>
    <c:dispBlanksAs val="gap"/>
    <c:showDLblsOverMax val="0"/>
  </c:chart>
  <c:spPr>
    <a:gradFill rotWithShape="1">
      <a:gsLst>
        <a:gs pos="0">
          <a:schemeClr val="accent5">
            <a:tint val="50000"/>
            <a:satMod val="300000"/>
          </a:schemeClr>
        </a:gs>
        <a:gs pos="35000">
          <a:schemeClr val="accent5">
            <a:tint val="37000"/>
            <a:satMod val="300000"/>
          </a:schemeClr>
        </a:gs>
        <a:gs pos="100000">
          <a:schemeClr val="accent5">
            <a:tint val="15000"/>
            <a:satMod val="350000"/>
          </a:schemeClr>
        </a:gs>
      </a:gsLst>
      <a:lin ang="16200000" scaled="1"/>
    </a:gradFill>
    <a:ln w="9525" cap="flat" cmpd="sng" algn="ctr">
      <a:solidFill>
        <a:schemeClr val="accent5">
          <a:shade val="95000"/>
          <a:satMod val="105000"/>
        </a:schemeClr>
      </a:solidFill>
      <a:prstDash val="solid"/>
    </a:ln>
    <a:effectLst>
      <a:outerShdw blurRad="40000" dist="20000" dir="5400000" rotWithShape="0">
        <a:srgbClr val="000000">
          <a:alpha val="38000"/>
        </a:srgbClr>
      </a:outerShdw>
    </a:effectLst>
  </c:spPr>
  <c:txPr>
    <a:bodyPr/>
    <a:lstStyle/>
    <a:p>
      <a:pPr>
        <a:defRPr>
          <a:solidFill>
            <a:schemeClr val="dk1"/>
          </a:solidFill>
          <a:latin typeface="+mn-lt"/>
          <a:ea typeface="+mn-ea"/>
          <a:cs typeface="+mn-cs"/>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00" b="1" i="0" u="none" strike="noStrike" kern="1200" baseline="0">
                <a:solidFill>
                  <a:schemeClr val="tx1">
                    <a:lumMod val="65000"/>
                    <a:lumOff val="35000"/>
                  </a:schemeClr>
                </a:solidFill>
                <a:latin typeface="Bookman Old Style" panose="02050604050505020204" pitchFamily="18" charset="0"/>
                <a:ea typeface="+mn-ea"/>
                <a:cs typeface="+mn-cs"/>
              </a:defRPr>
            </a:pPr>
            <a:r>
              <a:rPr lang="es-CO" sz="1000" b="1">
                <a:latin typeface="Bookman Old Style" panose="02050604050505020204" pitchFamily="18" charset="0"/>
              </a:rPr>
              <a:t>LINEA MOVIL 3103310083   </a:t>
            </a:r>
          </a:p>
        </c:rich>
      </c:tx>
      <c:layout>
        <c:manualLayout>
          <c:xMode val="edge"/>
          <c:yMode val="edge"/>
          <c:x val="0.44761263986049893"/>
          <c:y val="5.9322454420410689E-2"/>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Bookman Old Style" panose="02050604050505020204" pitchFamily="18" charset="0"/>
              <a:ea typeface="+mn-ea"/>
              <a:cs typeface="+mn-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tx>
            <c:strRef>
              <c:f>'canales de comunicacion Febrero'!$G$9</c:f>
              <c:strCache>
                <c:ptCount val="1"/>
                <c:pt idx="0">
                  <c:v>CANTIDAD</c:v>
                </c:pt>
              </c:strCache>
            </c:strRef>
          </c:tx>
          <c:spPr>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'canales de comunicacion Febrero'!$F$10:$F$13</c:f>
              <c:strCache>
                <c:ptCount val="4"/>
                <c:pt idx="0">
                  <c:v>LLAMADAS RECIBIDAS</c:v>
                </c:pt>
                <c:pt idx="1">
                  <c:v>LLAMADAS REALIZADAS</c:v>
                </c:pt>
                <c:pt idx="2">
                  <c:v>LLAMADAS PERDIDAS</c:v>
                </c:pt>
                <c:pt idx="3">
                  <c:v>TOTAL DE LLAMADAS</c:v>
                </c:pt>
              </c:strCache>
            </c:strRef>
          </c:cat>
          <c:val>
            <c:numRef>
              <c:f>'canales de comunicacion Febrero'!$G$10:$G$13</c:f>
              <c:numCache>
                <c:formatCode>General</c:formatCode>
                <c:ptCount val="4"/>
                <c:pt idx="0">
                  <c:v>61</c:v>
                </c:pt>
                <c:pt idx="1">
                  <c:v>80</c:v>
                </c:pt>
                <c:pt idx="2">
                  <c:v>20</c:v>
                </c:pt>
                <c:pt idx="3">
                  <c:v>161</c:v>
                </c:pt>
              </c:numCache>
            </c:numRef>
          </c:val>
          <c:extLst>
            <c:ext xmlns:c16="http://schemas.microsoft.com/office/drawing/2014/chart" uri="{C3380CC4-5D6E-409C-BE32-E72D297353CC}">
              <c16:uniqueId val="{00000000-0BCB-4B5E-80A1-45BE0B9EB917}"/>
            </c:ext>
          </c:extLst>
        </c:ser>
        <c:ser>
          <c:idx val="1"/>
          <c:order val="1"/>
          <c:tx>
            <c:strRef>
              <c:f>'canales de comunicacion Febrero'!$H$9</c:f>
              <c:strCache>
                <c:ptCount val="1"/>
                <c:pt idx="0">
                  <c:v>PORCENTAJE </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9525" cap="flat" cmpd="sng" algn="ctr">
              <a:solidFill>
                <a:schemeClr val="accent1">
                  <a:shade val="95000"/>
                  <a:satMod val="10500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contourW="9525">
              <a:bevelT w="63500" h="25400"/>
              <a:contourClr>
                <a:schemeClr val="accent1">
                  <a:shade val="95000"/>
                  <a:satMod val="10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'canales de comunicacion Febrero'!$F$10:$F$13</c:f>
              <c:strCache>
                <c:ptCount val="4"/>
                <c:pt idx="0">
                  <c:v>LLAMADAS RECIBIDAS</c:v>
                </c:pt>
                <c:pt idx="1">
                  <c:v>LLAMADAS REALIZADAS</c:v>
                </c:pt>
                <c:pt idx="2">
                  <c:v>LLAMADAS PERDIDAS</c:v>
                </c:pt>
                <c:pt idx="3">
                  <c:v>TOTAL DE LLAMADAS</c:v>
                </c:pt>
              </c:strCache>
            </c:strRef>
          </c:cat>
          <c:val>
            <c:numRef>
              <c:f>'canales de comunicacion Febrero'!$H$10:$H$13</c:f>
              <c:numCache>
                <c:formatCode>0%</c:formatCode>
                <c:ptCount val="4"/>
                <c:pt idx="0">
                  <c:v>0.37888198757763975</c:v>
                </c:pt>
                <c:pt idx="1">
                  <c:v>0.49689440993788819</c:v>
                </c:pt>
                <c:pt idx="2">
                  <c:v>0.12422360248447205</c:v>
                </c:pt>
                <c:pt idx="3">
                  <c:v>1</c:v>
                </c:pt>
              </c:numCache>
            </c:numRef>
          </c:val>
          <c:extLst>
            <c:ext xmlns:c16="http://schemas.microsoft.com/office/drawing/2014/chart" uri="{C3380CC4-5D6E-409C-BE32-E72D297353CC}">
              <c16:uniqueId val="{00000001-0BCB-4B5E-80A1-45BE0B9EB917}"/>
            </c:ext>
          </c:extLst>
        </c:ser>
        <c:dLbls>
          <c:showLegendKey val="0"/>
          <c:showVal val="1"/>
          <c:showCatName val="0"/>
          <c:showSerName val="0"/>
          <c:showPercent val="0"/>
          <c:showBubbleSize val="0"/>
        </c:dLbls>
        <c:gapWidth val="150"/>
        <c:shape val="box"/>
        <c:axId val="1243316944"/>
        <c:axId val="1243331088"/>
        <c:axId val="1351592320"/>
      </c:bar3DChart>
      <c:catAx>
        <c:axId val="1243316944"/>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243331088"/>
        <c:crosses val="autoZero"/>
        <c:auto val="1"/>
        <c:lblAlgn val="ctr"/>
        <c:lblOffset val="100"/>
        <c:noMultiLvlLbl val="0"/>
      </c:catAx>
      <c:valAx>
        <c:axId val="12433310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243316944"/>
        <c:crosses val="autoZero"/>
        <c:crossBetween val="between"/>
      </c:valAx>
      <c:serAx>
        <c:axId val="1351592320"/>
        <c:scaling>
          <c:orientation val="minMax"/>
        </c:scaling>
        <c:delete val="0"/>
        <c:axPos val="b"/>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243331088"/>
        <c:crosses val="autoZero"/>
      </c:ser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00" b="1" i="0" u="none" strike="noStrike" kern="1200" baseline="0">
                <a:solidFill>
                  <a:schemeClr val="tx1">
                    <a:lumMod val="65000"/>
                    <a:lumOff val="35000"/>
                  </a:schemeClr>
                </a:solidFill>
                <a:latin typeface="Bookman Old Style" panose="02050604050505020204" pitchFamily="18" charset="0"/>
                <a:ea typeface="+mn-ea"/>
                <a:cs typeface="+mn-cs"/>
              </a:defRPr>
            </a:pPr>
            <a:r>
              <a:rPr lang="es-CO" sz="1000" b="1" dirty="0" smtClean="0">
                <a:latin typeface="Bookman Old Style" panose="02050604050505020204" pitchFamily="18" charset="0"/>
              </a:rPr>
              <a:t>CORREOS INSTITUCIONALES</a:t>
            </a:r>
            <a:endParaRPr lang="es-CO" sz="1000" b="1" dirty="0">
              <a:latin typeface="Bookman Old Style" panose="02050604050505020204" pitchFamily="18" charset="0"/>
            </a:endParaRPr>
          </a:p>
        </c:rich>
      </c:tx>
      <c:layout>
        <c:manualLayout>
          <c:xMode val="edge"/>
          <c:yMode val="edge"/>
          <c:x val="0.4280034734134413"/>
          <c:y val="7.0049305008316215E-2"/>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Bookman Old Style" panose="02050604050505020204" pitchFamily="18" charset="0"/>
              <a:ea typeface="+mn-ea"/>
              <a:cs typeface="+mn-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tx>
            <c:strRef>
              <c:f>'canales de comunicacion Febre'!$G$9</c:f>
              <c:strCache>
                <c:ptCount val="1"/>
                <c:pt idx="0">
                  <c:v>CANTIDAD</c:v>
                </c:pt>
              </c:strCache>
            </c:strRef>
          </c:tx>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rot lat="0" lon="0" rev="0"/>
              </a:camera>
              <a:lightRig rig="threePt" dir="t">
                <a:rot lat="0" lon="0" rev="1200000"/>
              </a:lightRig>
            </a:scene3d>
            <a:sp3d contourW="9525">
              <a:bevelT w="63500" h="25400"/>
              <a:contourClr>
                <a:schemeClr val="accent1">
                  <a:shade val="95000"/>
                  <a:satMod val="10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'canales de comunicacion Febre'!$F$10:$F$13</c:f>
              <c:strCache>
                <c:ptCount val="3"/>
                <c:pt idx="0">
                  <c:v>ATENCION AL USUARIO</c:v>
                </c:pt>
                <c:pt idx="1">
                  <c:v>NOTIFICACIONES JUDICIALES</c:v>
                </c:pt>
                <c:pt idx="2">
                  <c:v>TOTAL VIRTUAL </c:v>
                </c:pt>
              </c:strCache>
            </c:strRef>
          </c:cat>
          <c:val>
            <c:numRef>
              <c:f>'canales de comunicacion Febre'!$G$10:$G$13</c:f>
              <c:numCache>
                <c:formatCode>General</c:formatCode>
                <c:ptCount val="4"/>
                <c:pt idx="0">
                  <c:v>43</c:v>
                </c:pt>
                <c:pt idx="1">
                  <c:v>8</c:v>
                </c:pt>
                <c:pt idx="2">
                  <c:v>51</c:v>
                </c:pt>
              </c:numCache>
            </c:numRef>
          </c:val>
          <c:extLst>
            <c:ext xmlns:c16="http://schemas.microsoft.com/office/drawing/2014/chart" uri="{C3380CC4-5D6E-409C-BE32-E72D297353CC}">
              <c16:uniqueId val="{00000000-1835-4D66-A987-2681607C2572}"/>
            </c:ext>
          </c:extLst>
        </c:ser>
        <c:ser>
          <c:idx val="1"/>
          <c:order val="1"/>
          <c:tx>
            <c:strRef>
              <c:f>'canales de comunicacion Febre'!$H$9</c:f>
              <c:strCache>
                <c:ptCount val="1"/>
                <c:pt idx="0">
                  <c:v>PORCENTAJE </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'canales de comunicacion Febre'!$F$10:$F$13</c:f>
              <c:strCache>
                <c:ptCount val="3"/>
                <c:pt idx="0">
                  <c:v>ATENCION AL USUARIO</c:v>
                </c:pt>
                <c:pt idx="1">
                  <c:v>NOTIFICACIONES JUDICIALES</c:v>
                </c:pt>
                <c:pt idx="2">
                  <c:v>TOTAL VIRTUAL </c:v>
                </c:pt>
              </c:strCache>
            </c:strRef>
          </c:cat>
          <c:val>
            <c:numRef>
              <c:f>'canales de comunicacion Febre'!$H$10:$H$13</c:f>
              <c:numCache>
                <c:formatCode>0%</c:formatCode>
                <c:ptCount val="4"/>
                <c:pt idx="0">
                  <c:v>0.97399999999999998</c:v>
                </c:pt>
                <c:pt idx="1">
                  <c:v>2.5899999999999999E-2</c:v>
                </c:pt>
                <c:pt idx="2">
                  <c:v>1</c:v>
                </c:pt>
              </c:numCache>
            </c:numRef>
          </c:val>
          <c:extLst>
            <c:ext xmlns:c16="http://schemas.microsoft.com/office/drawing/2014/chart" uri="{C3380CC4-5D6E-409C-BE32-E72D297353CC}">
              <c16:uniqueId val="{00000001-1835-4D66-A987-2681607C2572}"/>
            </c:ext>
          </c:extLst>
        </c:ser>
        <c:dLbls>
          <c:showLegendKey val="0"/>
          <c:showVal val="1"/>
          <c:showCatName val="0"/>
          <c:showSerName val="0"/>
          <c:showPercent val="0"/>
          <c:showBubbleSize val="0"/>
        </c:dLbls>
        <c:gapWidth val="150"/>
        <c:shape val="box"/>
        <c:axId val="1243318576"/>
        <c:axId val="1243329456"/>
        <c:axId val="1391380032"/>
      </c:bar3DChart>
      <c:catAx>
        <c:axId val="124331857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700" b="1" i="0" u="none" strike="noStrike" kern="1200" baseline="0">
                <a:solidFill>
                  <a:schemeClr val="tx1">
                    <a:lumMod val="65000"/>
                    <a:lumOff val="35000"/>
                  </a:schemeClr>
                </a:solidFill>
                <a:latin typeface="+mn-lt"/>
                <a:ea typeface="+mn-ea"/>
                <a:cs typeface="+mn-cs"/>
              </a:defRPr>
            </a:pPr>
            <a:endParaRPr lang="es-CO"/>
          </a:p>
        </c:txPr>
        <c:crossAx val="1243329456"/>
        <c:crosses val="autoZero"/>
        <c:auto val="1"/>
        <c:lblAlgn val="ctr"/>
        <c:lblOffset val="100"/>
        <c:noMultiLvlLbl val="0"/>
      </c:catAx>
      <c:valAx>
        <c:axId val="12433294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243318576"/>
        <c:crosses val="autoZero"/>
        <c:crossBetween val="between"/>
      </c:valAx>
      <c:serAx>
        <c:axId val="1391380032"/>
        <c:scaling>
          <c:orientation val="minMax"/>
        </c:scaling>
        <c:delete val="0"/>
        <c:axPos val="b"/>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243329456"/>
        <c:crosses val="autoZero"/>
      </c:serAx>
      <c:spPr>
        <a:noFill/>
        <a:ln>
          <a:noFill/>
        </a:ln>
        <a:effectLst/>
      </c:spPr>
    </c:plotArea>
    <c:legend>
      <c:legendPos val="b"/>
      <c:layout>
        <c:manualLayout>
          <c:xMode val="edge"/>
          <c:yMode val="edge"/>
          <c:x val="0.48143852754491867"/>
          <c:y val="0.91084189573507868"/>
          <c:w val="0.31001324116352602"/>
          <c:h val="6.048427723188067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2000" b="0" i="0" u="none" strike="noStrike" kern="1200" cap="none" spc="0" normalizeH="0" baseline="0">
                <a:solidFill>
                  <a:schemeClr val="tx1">
                    <a:lumMod val="65000"/>
                    <a:lumOff val="35000"/>
                  </a:schemeClr>
                </a:solidFill>
                <a:latin typeface="+mj-lt"/>
                <a:ea typeface="+mj-ea"/>
                <a:cs typeface="+mj-cs"/>
              </a:defRPr>
            </a:pPr>
            <a:r>
              <a:rPr lang="es-CO"/>
              <a:t>TIPOS DE PQRSD CANAL PRESENCIAL</a:t>
            </a:r>
          </a:p>
        </c:rich>
      </c:tx>
      <c:layout>
        <c:manualLayout>
          <c:xMode val="edge"/>
          <c:yMode val="edge"/>
          <c:x val="0.35034635019625493"/>
          <c:y val="0.112310989651879"/>
        </c:manualLayout>
      </c:layout>
      <c:overlay val="0"/>
      <c:spPr>
        <a:noFill/>
        <a:ln>
          <a:noFill/>
        </a:ln>
        <a:effectLst/>
      </c:spPr>
      <c:txPr>
        <a:bodyPr rot="0" spcFirstLastPara="1" vertOverflow="ellipsis" vert="horz" wrap="square" anchor="ctr" anchorCtr="1"/>
        <a:lstStyle/>
        <a:p>
          <a:pPr>
            <a:defRPr sz="2000" b="0" i="0" u="none" strike="noStrike" kern="1200" cap="none" spc="0" normalizeH="0" baseline="0">
              <a:solidFill>
                <a:schemeClr val="tx1">
                  <a:lumMod val="65000"/>
                  <a:lumOff val="35000"/>
                </a:schemeClr>
              </a:solidFill>
              <a:latin typeface="+mj-lt"/>
              <a:ea typeface="+mj-ea"/>
              <a:cs typeface="+mj-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2055988735401969E-2"/>
          <c:y val="7.0640732722066474E-2"/>
          <c:w val="0.85575523610334536"/>
          <c:h val="0.75348202616009341"/>
        </c:manualLayout>
      </c:layout>
      <c:bar3DChart>
        <c:barDir val="col"/>
        <c:grouping val="standard"/>
        <c:varyColors val="0"/>
        <c:ser>
          <c:idx val="0"/>
          <c:order val="0"/>
          <c:tx>
            <c:strRef>
              <c:f>'tipos pqrs Febrero 2019'!$G$9</c:f>
              <c:strCache>
                <c:ptCount val="1"/>
                <c:pt idx="0">
                  <c:v>CANTIDAD</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'tipos pqrs Febrero 2019'!$F$10:$F$16</c:f>
              <c:strCache>
                <c:ptCount val="7"/>
                <c:pt idx="0">
                  <c:v>PETICIONES</c:v>
                </c:pt>
                <c:pt idx="1">
                  <c:v>QUEJAS </c:v>
                </c:pt>
                <c:pt idx="2">
                  <c:v>RECLAMOS</c:v>
                </c:pt>
                <c:pt idx="3">
                  <c:v>SUGERENCIAS </c:v>
                </c:pt>
                <c:pt idx="4">
                  <c:v>DENUNCIAS</c:v>
                </c:pt>
                <c:pt idx="5">
                  <c:v>OTROS</c:v>
                </c:pt>
                <c:pt idx="6">
                  <c:v>TOTAL</c:v>
                </c:pt>
              </c:strCache>
            </c:strRef>
          </c:cat>
          <c:val>
            <c:numRef>
              <c:f>'tipos pqrs Febrero 2019'!$G$10:$G$16</c:f>
              <c:numCache>
                <c:formatCode>General</c:formatCode>
                <c:ptCount val="7"/>
                <c:pt idx="0">
                  <c:v>169</c:v>
                </c:pt>
                <c:pt idx="1">
                  <c:v>1</c:v>
                </c:pt>
                <c:pt idx="2">
                  <c:v>0</c:v>
                </c:pt>
                <c:pt idx="3">
                  <c:v>0</c:v>
                </c:pt>
                <c:pt idx="4">
                  <c:v>0</c:v>
                </c:pt>
                <c:pt idx="5">
                  <c:v>28</c:v>
                </c:pt>
                <c:pt idx="6">
                  <c:v>198</c:v>
                </c:pt>
              </c:numCache>
            </c:numRef>
          </c:val>
          <c:extLst>
            <c:ext xmlns:c16="http://schemas.microsoft.com/office/drawing/2014/chart" uri="{C3380CC4-5D6E-409C-BE32-E72D297353CC}">
              <c16:uniqueId val="{00000000-DFB0-46CA-928F-DB855C30C1BD}"/>
            </c:ext>
          </c:extLst>
        </c:ser>
        <c:ser>
          <c:idx val="1"/>
          <c:order val="1"/>
          <c:tx>
            <c:strRef>
              <c:f>'tipos pqrs Febrero 2019'!$H$9</c:f>
              <c:strCache>
                <c:ptCount val="1"/>
                <c:pt idx="0">
                  <c:v>PORCENTAJE </c:v>
                </c:pt>
              </c:strCache>
            </c:strRef>
          </c:tx>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w="9525" cap="flat" cmpd="sng" algn="ctr">
              <a:solidFill>
                <a:schemeClr val="accent5">
                  <a:shade val="95000"/>
                  <a:satMod val="105000"/>
                </a:schemeClr>
              </a:solidFill>
              <a:prstDash val="solid"/>
            </a:ln>
            <a:effectLst>
              <a:outerShdw blurRad="40000" dist="23000" dir="5400000" rotWithShape="0">
                <a:srgbClr val="000000">
                  <a:alpha val="35000"/>
                </a:srgbClr>
              </a:outerShdw>
            </a:effectLst>
            <a:sp3d contourW="9525">
              <a:contourClr>
                <a:schemeClr val="accent5">
                  <a:shade val="95000"/>
                  <a:satMod val="10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'tipos pqrs Febrero 2019'!$F$10:$F$16</c:f>
              <c:strCache>
                <c:ptCount val="7"/>
                <c:pt idx="0">
                  <c:v>PETICIONES</c:v>
                </c:pt>
                <c:pt idx="1">
                  <c:v>QUEJAS </c:v>
                </c:pt>
                <c:pt idx="2">
                  <c:v>RECLAMOS</c:v>
                </c:pt>
                <c:pt idx="3">
                  <c:v>SUGERENCIAS </c:v>
                </c:pt>
                <c:pt idx="4">
                  <c:v>DENUNCIAS</c:v>
                </c:pt>
                <c:pt idx="5">
                  <c:v>OTROS</c:v>
                </c:pt>
                <c:pt idx="6">
                  <c:v>TOTAL</c:v>
                </c:pt>
              </c:strCache>
            </c:strRef>
          </c:cat>
          <c:val>
            <c:numRef>
              <c:f>'tipos pqrs Febrero 2019'!$H$10:$H$16</c:f>
              <c:numCache>
                <c:formatCode>0.0%</c:formatCode>
                <c:ptCount val="7"/>
                <c:pt idx="0" formatCode="0%">
                  <c:v>0.85353535353535348</c:v>
                </c:pt>
                <c:pt idx="1">
                  <c:v>5.0505050505050509E-3</c:v>
                </c:pt>
                <c:pt idx="2">
                  <c:v>0</c:v>
                </c:pt>
                <c:pt idx="3">
                  <c:v>0</c:v>
                </c:pt>
                <c:pt idx="4">
                  <c:v>0</c:v>
                </c:pt>
                <c:pt idx="5" formatCode="0%">
                  <c:v>0.14141414141414141</c:v>
                </c:pt>
                <c:pt idx="6" formatCode="0%">
                  <c:v>1</c:v>
                </c:pt>
              </c:numCache>
            </c:numRef>
          </c:val>
          <c:extLst>
            <c:ext xmlns:c16="http://schemas.microsoft.com/office/drawing/2014/chart" uri="{C3380CC4-5D6E-409C-BE32-E72D297353CC}">
              <c16:uniqueId val="{00000001-DFB0-46CA-928F-DB855C30C1BD}"/>
            </c:ext>
          </c:extLst>
        </c:ser>
        <c:dLbls>
          <c:showLegendKey val="0"/>
          <c:showVal val="1"/>
          <c:showCatName val="0"/>
          <c:showSerName val="0"/>
          <c:showPercent val="0"/>
          <c:showBubbleSize val="0"/>
        </c:dLbls>
        <c:gapWidth val="150"/>
        <c:shape val="box"/>
        <c:axId val="1243316400"/>
        <c:axId val="1243328368"/>
        <c:axId val="1352412496"/>
      </c:bar3DChart>
      <c:catAx>
        <c:axId val="124331640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cap="none" spc="0" normalizeH="0" baseline="0">
                <a:solidFill>
                  <a:schemeClr val="tx1">
                    <a:lumMod val="65000"/>
                    <a:lumOff val="35000"/>
                  </a:schemeClr>
                </a:solidFill>
                <a:latin typeface="+mn-lt"/>
                <a:ea typeface="+mn-ea"/>
                <a:cs typeface="+mn-cs"/>
              </a:defRPr>
            </a:pPr>
            <a:endParaRPr lang="es-CO"/>
          </a:p>
        </c:txPr>
        <c:crossAx val="1243328368"/>
        <c:crosses val="autoZero"/>
        <c:auto val="1"/>
        <c:lblAlgn val="ctr"/>
        <c:lblOffset val="100"/>
        <c:noMultiLvlLbl val="0"/>
      </c:catAx>
      <c:valAx>
        <c:axId val="1243328368"/>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243316400"/>
        <c:crosses val="autoZero"/>
        <c:crossBetween val="between"/>
      </c:valAx>
      <c:serAx>
        <c:axId val="1352412496"/>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243328368"/>
        <c:crosses val="autoZero"/>
      </c:ser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withinLinear" id="18">
  <a:schemeClr val="accent5"/>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69EB0BC0-9BA3-46B9-936A-0C4C43B550CF}" type="datetimeFigureOut">
              <a:rPr lang="es-CO" smtClean="0"/>
              <a:t>3/04/2019</a:t>
            </a:fld>
            <a:endParaRPr lang="es-CO"/>
          </a:p>
        </p:txBody>
      </p:sp>
      <p:sp>
        <p:nvSpPr>
          <p:cNvPr id="4" name="Marcador de imagen de diapositiva 3"/>
          <p:cNvSpPr>
            <a:spLocks noGrp="1" noRot="1" noChangeAspect="1"/>
          </p:cNvSpPr>
          <p:nvPr>
            <p:ph type="sldImg" idx="2"/>
          </p:nvPr>
        </p:nvSpPr>
        <p:spPr>
          <a:xfrm>
            <a:off x="1189038" y="1252538"/>
            <a:ext cx="4510087" cy="3381375"/>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8975" y="4821238"/>
            <a:ext cx="5510213" cy="3944937"/>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6" name="Marcador de pie de página 5"/>
          <p:cNvSpPr>
            <a:spLocks noGrp="1"/>
          </p:cNvSpPr>
          <p:nvPr>
            <p:ph type="ftr" sz="quarter" idx="4"/>
          </p:nvPr>
        </p:nvSpPr>
        <p:spPr>
          <a:xfrm>
            <a:off x="0" y="9517063"/>
            <a:ext cx="2984500" cy="501650"/>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902075" y="9517063"/>
            <a:ext cx="2984500" cy="501650"/>
          </a:xfrm>
          <a:prstGeom prst="rect">
            <a:avLst/>
          </a:prstGeom>
        </p:spPr>
        <p:txBody>
          <a:bodyPr vert="horz" lIns="91440" tIns="45720" rIns="91440" bIns="45720" rtlCol="0" anchor="b"/>
          <a:lstStyle>
            <a:lvl1pPr algn="r">
              <a:defRPr sz="1200"/>
            </a:lvl1pPr>
          </a:lstStyle>
          <a:p>
            <a:fld id="{B148909F-E698-4822-9125-D2CD0217EB14}" type="slidenum">
              <a:rPr lang="es-CO" smtClean="0"/>
              <a:t>‹Nº›</a:t>
            </a:fld>
            <a:endParaRPr lang="es-CO"/>
          </a:p>
        </p:txBody>
      </p:sp>
    </p:spTree>
    <p:extLst>
      <p:ext uri="{BB962C8B-B14F-4D97-AF65-F5344CB8AC3E}">
        <p14:creationId xmlns:p14="http://schemas.microsoft.com/office/powerpoint/2010/main" val="39785768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B148909F-E698-4822-9125-D2CD0217EB14}" type="slidenum">
              <a:rPr lang="es-CO" smtClean="0"/>
              <a:t>4</a:t>
            </a:fld>
            <a:endParaRPr lang="es-CO"/>
          </a:p>
        </p:txBody>
      </p:sp>
    </p:spTree>
    <p:extLst>
      <p:ext uri="{BB962C8B-B14F-4D97-AF65-F5344CB8AC3E}">
        <p14:creationId xmlns:p14="http://schemas.microsoft.com/office/powerpoint/2010/main" val="39180130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6"/>
            <a:ext cx="7772400" cy="1470025"/>
          </a:xfrm>
        </p:spPr>
        <p:txBody>
          <a:bodyPr/>
          <a:lstStyle/>
          <a:p>
            <a:r>
              <a:rPr lang="es-ES" smtClean="0"/>
              <a:t>Haga clic para modificar el estilo de título del patrón</a:t>
            </a:r>
            <a:endParaRPr lang="es-CO"/>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O"/>
          </a:p>
        </p:txBody>
      </p:sp>
      <p:sp>
        <p:nvSpPr>
          <p:cNvPr id="4" name="3 Marcador de fecha"/>
          <p:cNvSpPr>
            <a:spLocks noGrp="1"/>
          </p:cNvSpPr>
          <p:nvPr>
            <p:ph type="dt" sz="half" idx="10"/>
          </p:nvPr>
        </p:nvSpPr>
        <p:spPr/>
        <p:txBody>
          <a:bodyPr/>
          <a:lstStyle/>
          <a:p>
            <a:fld id="{50FB1842-FFE9-409B-8A37-04893FFE368D}" type="datetimeFigureOut">
              <a:rPr lang="es-CO" smtClean="0"/>
              <a:pPr/>
              <a:t>3/04/2019</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50FB1842-FFE9-409B-8A37-04893FFE368D}" type="datetimeFigureOut">
              <a:rPr lang="es-CO" smtClean="0"/>
              <a:pPr/>
              <a:t>3/04/2019</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9"/>
            <a:ext cx="2057400" cy="5851525"/>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57200" y="274639"/>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50FB1842-FFE9-409B-8A37-04893FFE368D}" type="datetimeFigureOut">
              <a:rPr lang="es-CO" smtClean="0"/>
              <a:pPr/>
              <a:t>3/04/2019</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50FB1842-FFE9-409B-8A37-04893FFE368D}" type="datetimeFigureOut">
              <a:rPr lang="es-CO" smtClean="0"/>
              <a:pPr/>
              <a:t>3/04/2019</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1"/>
            <a:ext cx="7772400" cy="1362075"/>
          </a:xfrm>
        </p:spPr>
        <p:txBody>
          <a:bodyPr anchor="t"/>
          <a:lstStyle>
            <a:lvl1pPr algn="l">
              <a:defRPr sz="4000"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50FB1842-FFE9-409B-8A37-04893FFE368D}" type="datetimeFigureOut">
              <a:rPr lang="es-CO" smtClean="0"/>
              <a:pPr/>
              <a:t>3/04/2019</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fecha"/>
          <p:cNvSpPr>
            <a:spLocks noGrp="1"/>
          </p:cNvSpPr>
          <p:nvPr>
            <p:ph type="dt" sz="half" idx="10"/>
          </p:nvPr>
        </p:nvSpPr>
        <p:spPr/>
        <p:txBody>
          <a:bodyPr/>
          <a:lstStyle/>
          <a:p>
            <a:fld id="{50FB1842-FFE9-409B-8A37-04893FFE368D}" type="datetimeFigureOut">
              <a:rPr lang="es-CO" smtClean="0"/>
              <a:pPr/>
              <a:t>3/04/2019</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6 Marcador de fecha"/>
          <p:cNvSpPr>
            <a:spLocks noGrp="1"/>
          </p:cNvSpPr>
          <p:nvPr>
            <p:ph type="dt" sz="half" idx="10"/>
          </p:nvPr>
        </p:nvSpPr>
        <p:spPr/>
        <p:txBody>
          <a:bodyPr/>
          <a:lstStyle/>
          <a:p>
            <a:fld id="{50FB1842-FFE9-409B-8A37-04893FFE368D}" type="datetimeFigureOut">
              <a:rPr lang="es-CO" smtClean="0"/>
              <a:pPr/>
              <a:t>3/04/2019</a:t>
            </a:fld>
            <a:endParaRPr lang="es-CO"/>
          </a:p>
        </p:txBody>
      </p:sp>
      <p:sp>
        <p:nvSpPr>
          <p:cNvPr id="8" name="7 Marcador de pie de página"/>
          <p:cNvSpPr>
            <a:spLocks noGrp="1"/>
          </p:cNvSpPr>
          <p:nvPr>
            <p:ph type="ftr" sz="quarter" idx="11"/>
          </p:nvPr>
        </p:nvSpPr>
        <p:spPr/>
        <p:txBody>
          <a:bodyPr/>
          <a:lstStyle/>
          <a:p>
            <a:endParaRPr lang="es-CO"/>
          </a:p>
        </p:txBody>
      </p:sp>
      <p:sp>
        <p:nvSpPr>
          <p:cNvPr id="9" name="8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fecha"/>
          <p:cNvSpPr>
            <a:spLocks noGrp="1"/>
          </p:cNvSpPr>
          <p:nvPr>
            <p:ph type="dt" sz="half" idx="10"/>
          </p:nvPr>
        </p:nvSpPr>
        <p:spPr/>
        <p:txBody>
          <a:bodyPr/>
          <a:lstStyle/>
          <a:p>
            <a:fld id="{50FB1842-FFE9-409B-8A37-04893FFE368D}" type="datetimeFigureOut">
              <a:rPr lang="es-CO" smtClean="0"/>
              <a:pPr/>
              <a:t>3/04/2019</a:t>
            </a:fld>
            <a:endParaRPr lang="es-CO"/>
          </a:p>
        </p:txBody>
      </p:sp>
      <p:sp>
        <p:nvSpPr>
          <p:cNvPr id="4" name="3 Marcador de pie de página"/>
          <p:cNvSpPr>
            <a:spLocks noGrp="1"/>
          </p:cNvSpPr>
          <p:nvPr>
            <p:ph type="ftr" sz="quarter" idx="11"/>
          </p:nvPr>
        </p:nvSpPr>
        <p:spPr/>
        <p:txBody>
          <a:bodyPr/>
          <a:lstStyle/>
          <a:p>
            <a:endParaRPr lang="es-CO"/>
          </a:p>
        </p:txBody>
      </p:sp>
      <p:sp>
        <p:nvSpPr>
          <p:cNvPr id="5" name="4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50FB1842-FFE9-409B-8A37-04893FFE368D}" type="datetimeFigureOut">
              <a:rPr lang="es-CO" smtClean="0"/>
              <a:pPr/>
              <a:t>3/04/2019</a:t>
            </a:fld>
            <a:endParaRPr lang="es-CO"/>
          </a:p>
        </p:txBody>
      </p:sp>
      <p:sp>
        <p:nvSpPr>
          <p:cNvPr id="3" name="2 Marcador de pie de página"/>
          <p:cNvSpPr>
            <a:spLocks noGrp="1"/>
          </p:cNvSpPr>
          <p:nvPr>
            <p:ph type="ftr" sz="quarter" idx="11"/>
          </p:nvPr>
        </p:nvSpPr>
        <p:spPr/>
        <p:txBody>
          <a:bodyPr/>
          <a:lstStyle/>
          <a:p>
            <a:endParaRPr lang="es-CO"/>
          </a:p>
        </p:txBody>
      </p:sp>
      <p:sp>
        <p:nvSpPr>
          <p:cNvPr id="4" name="3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2" y="273049"/>
            <a:ext cx="3008313" cy="1162051"/>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50FB1842-FFE9-409B-8A37-04893FFE368D}" type="datetimeFigureOut">
              <a:rPr lang="es-CO" smtClean="0"/>
              <a:pPr/>
              <a:t>3/04/2019</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9"/>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3 Marcador de texto"/>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50FB1842-FFE9-409B-8A37-04893FFE368D}" type="datetimeFigureOut">
              <a:rPr lang="es-CO" smtClean="0"/>
              <a:pPr/>
              <a:t>3/04/2019</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FB1842-FFE9-409B-8A37-04893FFE368D}" type="datetimeFigureOut">
              <a:rPr lang="es-CO" smtClean="0"/>
              <a:pPr/>
              <a:t>3/04/2019</a:t>
            </a:fld>
            <a:endParaRPr lang="es-CO"/>
          </a:p>
        </p:txBody>
      </p:sp>
      <p:sp>
        <p:nvSpPr>
          <p:cNvPr id="5" name="4 Marcador de pie de página"/>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5 Marcador de número de diapositiva"/>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8E616C-18FC-48D7-8B7C-FD5B3D61267F}" type="slidenum">
              <a:rPr lang="es-CO" smtClean="0"/>
              <a:pPr/>
              <a:t>‹Nº›</a:t>
            </a:fld>
            <a:endParaRPr lang="es-CO"/>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mailto:notificacionesjudiciales@itp.edu.co"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chart" Target="../charts/chart3.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0" y="548680"/>
            <a:ext cx="9144000" cy="4524315"/>
          </a:xfrm>
          <a:prstGeom prst="rect">
            <a:avLst/>
          </a:prstGeom>
          <a:noFill/>
        </p:spPr>
        <p:txBody>
          <a:bodyPr wrap="square" rtlCol="0">
            <a:spAutoFit/>
          </a:bodyPr>
          <a:lstStyle/>
          <a:p>
            <a:pPr algn="ctr"/>
            <a:r>
              <a:rPr lang="es-CO" dirty="0"/>
              <a:t>OFICINA DE ATENCIÓN AL </a:t>
            </a:r>
            <a:r>
              <a:rPr lang="es-CO" dirty="0" smtClean="0"/>
              <a:t>USUARIO </a:t>
            </a:r>
            <a:r>
              <a:rPr lang="es-CO" dirty="0"/>
              <a:t>INSTITUTO TECNOLÓGICO DEL PUTUMAYO </a:t>
            </a:r>
          </a:p>
          <a:p>
            <a:pPr algn="ctr"/>
            <a:r>
              <a:rPr lang="es-CO" dirty="0"/>
              <a:t>RESOLUCIONES </a:t>
            </a:r>
            <a:r>
              <a:rPr lang="es-CO" dirty="0" err="1"/>
              <a:t>Nros</a:t>
            </a:r>
            <a:r>
              <a:rPr lang="es-CO" dirty="0"/>
              <a:t>. 0316/2015 - 0070/2016 </a:t>
            </a:r>
          </a:p>
          <a:p>
            <a:r>
              <a:rPr lang="es-CO" dirty="0">
                <a:solidFill>
                  <a:schemeClr val="bg1"/>
                </a:solidFill>
              </a:rPr>
              <a:t> </a:t>
            </a:r>
          </a:p>
          <a:p>
            <a:pPr algn="ctr"/>
            <a:endParaRPr lang="es-CO" dirty="0" smtClean="0"/>
          </a:p>
          <a:p>
            <a:pPr algn="ctr"/>
            <a:endParaRPr lang="es-CO" dirty="0"/>
          </a:p>
          <a:p>
            <a:pPr algn="ctr"/>
            <a:endParaRPr lang="es-CO" dirty="0" smtClean="0"/>
          </a:p>
          <a:p>
            <a:pPr algn="ctr"/>
            <a:endParaRPr lang="es-CO" dirty="0"/>
          </a:p>
          <a:p>
            <a:pPr algn="ctr"/>
            <a:endParaRPr lang="es-CO" dirty="0" smtClean="0"/>
          </a:p>
          <a:p>
            <a:pPr algn="ctr"/>
            <a:endParaRPr lang="es-CO" dirty="0"/>
          </a:p>
          <a:p>
            <a:pPr algn="ctr"/>
            <a:endParaRPr lang="es-CO" dirty="0" smtClean="0"/>
          </a:p>
          <a:p>
            <a:pPr algn="ctr"/>
            <a:endParaRPr lang="es-CO" dirty="0"/>
          </a:p>
          <a:p>
            <a:pPr algn="ctr"/>
            <a:endParaRPr lang="es-CO" dirty="0" smtClean="0"/>
          </a:p>
          <a:p>
            <a:pPr algn="ctr"/>
            <a:endParaRPr lang="es-CO" dirty="0"/>
          </a:p>
          <a:p>
            <a:pPr algn="ctr"/>
            <a:endParaRPr lang="es-CO" dirty="0" smtClean="0"/>
          </a:p>
          <a:p>
            <a:pPr algn="ctr"/>
            <a:endParaRPr lang="es-CO" dirty="0"/>
          </a:p>
          <a:p>
            <a:endParaRPr lang="es-CO" dirty="0"/>
          </a:p>
        </p:txBody>
      </p:sp>
      <p:pic>
        <p:nvPicPr>
          <p:cNvPr id="5" name="Imagen 4" descr="web itp.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43808" y="1340768"/>
            <a:ext cx="3429000" cy="3596640"/>
          </a:xfrm>
          <a:prstGeom prst="rect">
            <a:avLst/>
          </a:prstGeom>
        </p:spPr>
      </p:pic>
    </p:spTree>
    <p:extLst>
      <p:ext uri="{BB962C8B-B14F-4D97-AF65-F5344CB8AC3E}">
        <p14:creationId xmlns:p14="http://schemas.microsoft.com/office/powerpoint/2010/main" val="2934036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LOGO 2.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50806" y="3429000"/>
            <a:ext cx="3672408" cy="1610970"/>
          </a:xfrm>
          <a:prstGeom prst="rect">
            <a:avLst/>
          </a:prstGeom>
        </p:spPr>
      </p:pic>
      <p:sp>
        <p:nvSpPr>
          <p:cNvPr id="5" name="CuadroTexto 4"/>
          <p:cNvSpPr txBox="1"/>
          <p:nvPr/>
        </p:nvSpPr>
        <p:spPr>
          <a:xfrm>
            <a:off x="2267744" y="1499300"/>
            <a:ext cx="4838533" cy="1569660"/>
          </a:xfrm>
          <a:prstGeom prst="rect">
            <a:avLst/>
          </a:prstGeom>
          <a:noFill/>
        </p:spPr>
        <p:txBody>
          <a:bodyPr wrap="square" rtlCol="0">
            <a:spAutoFit/>
          </a:bodyPr>
          <a:lstStyle/>
          <a:p>
            <a:pPr algn="ctr"/>
            <a:r>
              <a:rPr lang="es-ES" sz="9600" b="1" dirty="0" smtClean="0"/>
              <a:t>GRACIAS </a:t>
            </a:r>
            <a:endParaRPr lang="es-CO" sz="9600" b="1" dirty="0"/>
          </a:p>
        </p:txBody>
      </p:sp>
    </p:spTree>
    <p:extLst>
      <p:ext uri="{BB962C8B-B14F-4D97-AF65-F5344CB8AC3E}">
        <p14:creationId xmlns:p14="http://schemas.microsoft.com/office/powerpoint/2010/main" val="1704964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1043608" y="836712"/>
            <a:ext cx="6912768" cy="5632311"/>
          </a:xfrm>
          <a:prstGeom prst="rect">
            <a:avLst/>
          </a:prstGeom>
          <a:noFill/>
        </p:spPr>
        <p:txBody>
          <a:bodyPr wrap="square" rtlCol="0">
            <a:spAutoFit/>
          </a:bodyPr>
          <a:lstStyle/>
          <a:p>
            <a:pPr algn="ctr"/>
            <a:r>
              <a:rPr lang="es-CO" dirty="0" smtClean="0"/>
              <a:t>Rectoría</a:t>
            </a:r>
          </a:p>
          <a:p>
            <a:pPr algn="ctr"/>
            <a:r>
              <a:rPr lang="es-CO" dirty="0" smtClean="0"/>
              <a:t>Especialista Marisol González Ossa </a:t>
            </a:r>
            <a:endParaRPr lang="es-CO" dirty="0"/>
          </a:p>
          <a:p>
            <a:pPr algn="ctr"/>
            <a:r>
              <a:rPr lang="es-CO" dirty="0" smtClean="0"/>
              <a:t>Rectora</a:t>
            </a:r>
          </a:p>
          <a:p>
            <a:pPr algn="ctr"/>
            <a:endParaRPr lang="es-CO" dirty="0" smtClean="0"/>
          </a:p>
          <a:p>
            <a:pPr algn="ctr"/>
            <a:r>
              <a:rPr lang="es-CO" dirty="0" smtClean="0"/>
              <a:t>Vicerrectoría Administrativa </a:t>
            </a:r>
          </a:p>
          <a:p>
            <a:pPr algn="ctr"/>
            <a:r>
              <a:rPr lang="es-CO" dirty="0" smtClean="0"/>
              <a:t>Especialista Laura Cristina Benavides Prieto  </a:t>
            </a:r>
            <a:endParaRPr lang="es-CO" dirty="0"/>
          </a:p>
          <a:p>
            <a:pPr algn="ctr"/>
            <a:r>
              <a:rPr lang="es-CO" dirty="0" smtClean="0"/>
              <a:t>Vicerrectora Administrativa </a:t>
            </a:r>
          </a:p>
          <a:p>
            <a:pPr algn="ctr"/>
            <a:endParaRPr lang="es-CO" dirty="0"/>
          </a:p>
          <a:p>
            <a:pPr algn="ctr"/>
            <a:r>
              <a:rPr lang="es-CO" dirty="0"/>
              <a:t>Oficina de </a:t>
            </a:r>
            <a:r>
              <a:rPr lang="es-CO" dirty="0" smtClean="0"/>
              <a:t>Atención al Ciudadano </a:t>
            </a:r>
            <a:endParaRPr lang="es-CO" dirty="0"/>
          </a:p>
          <a:p>
            <a:pPr algn="ctr"/>
            <a:r>
              <a:rPr lang="es-CO" dirty="0" smtClean="0"/>
              <a:t>Responsable Martha Judith Pérez</a:t>
            </a:r>
          </a:p>
          <a:p>
            <a:pPr algn="ctr"/>
            <a:r>
              <a:rPr lang="es-CO" dirty="0" smtClean="0"/>
              <a:t>Apoyo a Vicerrectoría Administrativas </a:t>
            </a:r>
          </a:p>
          <a:p>
            <a:pPr algn="ctr"/>
            <a:endParaRPr lang="es-CO" dirty="0"/>
          </a:p>
          <a:p>
            <a:pPr algn="ctr"/>
            <a:r>
              <a:rPr lang="es-CO" dirty="0" smtClean="0"/>
              <a:t>Documento Elaborado por: </a:t>
            </a:r>
            <a:r>
              <a:rPr lang="es-CO" dirty="0"/>
              <a:t>Luz </a:t>
            </a:r>
            <a:r>
              <a:rPr lang="es-CO" dirty="0" err="1"/>
              <a:t>Yanuba</a:t>
            </a:r>
            <a:r>
              <a:rPr lang="es-CO" dirty="0"/>
              <a:t> Cabezas Isaza                                                         </a:t>
            </a:r>
            <a:r>
              <a:rPr lang="es-CO" dirty="0" smtClean="0"/>
              <a:t>Apoyo </a:t>
            </a:r>
            <a:r>
              <a:rPr lang="es-CO" dirty="0"/>
              <a:t>a Vicerrectoría Administrativas </a:t>
            </a:r>
          </a:p>
          <a:p>
            <a:pPr algn="ctr"/>
            <a:endParaRPr lang="es-CO" dirty="0"/>
          </a:p>
          <a:p>
            <a:pPr algn="ctr"/>
            <a:endParaRPr lang="es-CO" dirty="0" smtClean="0"/>
          </a:p>
          <a:p>
            <a:pPr algn="ctr"/>
            <a:endParaRPr lang="es-CO" dirty="0" smtClean="0"/>
          </a:p>
          <a:p>
            <a:pPr algn="ctr"/>
            <a:endParaRPr lang="es-CO" dirty="0"/>
          </a:p>
          <a:p>
            <a:pPr algn="ctr"/>
            <a:endParaRPr lang="es-CO" dirty="0" smtClean="0"/>
          </a:p>
          <a:p>
            <a:pPr algn="ctr"/>
            <a:endParaRPr lang="es-CO" dirty="0"/>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xmlns:p14="http://schemas.microsoft.com/office/powerpoint/2010/main" spd="slow">
        <p:checker/>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9"/>
            <a:ext cx="8229600" cy="922113"/>
          </a:xfrm>
        </p:spPr>
        <p:txBody>
          <a:bodyPr>
            <a:normAutofit fontScale="90000"/>
          </a:bodyPr>
          <a:lstStyle/>
          <a:p>
            <a:r>
              <a:rPr lang="es-CO" sz="2200" dirty="0"/>
              <a:t/>
            </a:r>
            <a:br>
              <a:rPr lang="es-CO" sz="2200" dirty="0"/>
            </a:br>
            <a:r>
              <a:rPr lang="es-CO" sz="2000" b="1" dirty="0"/>
              <a:t>INFORME MENSUAL DE </a:t>
            </a:r>
            <a:r>
              <a:rPr lang="es-CO" sz="2000" b="1" dirty="0" smtClean="0"/>
              <a:t>PQRSD </a:t>
            </a:r>
            <a:r>
              <a:rPr lang="es-CO" sz="2000" b="1" dirty="0"/>
              <a:t/>
            </a:r>
            <a:br>
              <a:rPr lang="es-CO" sz="2000" b="1" dirty="0"/>
            </a:br>
            <a:r>
              <a:rPr lang="es-CO" sz="2000" b="1" dirty="0" smtClean="0"/>
              <a:t>FEBRERO DE 2019</a:t>
            </a:r>
            <a:r>
              <a:rPr lang="es-CO" sz="2000" dirty="0"/>
              <a:t/>
            </a:r>
            <a:br>
              <a:rPr lang="es-CO" sz="2000" dirty="0"/>
            </a:br>
            <a:endParaRPr lang="es-CO" sz="2000" dirty="0"/>
          </a:p>
        </p:txBody>
      </p:sp>
      <p:sp>
        <p:nvSpPr>
          <p:cNvPr id="4" name="Marcador de contenido 2"/>
          <p:cNvSpPr>
            <a:spLocks noGrp="1"/>
          </p:cNvSpPr>
          <p:nvPr>
            <p:ph idx="1"/>
          </p:nvPr>
        </p:nvSpPr>
        <p:spPr>
          <a:xfrm>
            <a:off x="521550" y="980728"/>
            <a:ext cx="7884876" cy="242239"/>
          </a:xfrm>
        </p:spPr>
        <p:txBody>
          <a:bodyPr>
            <a:noAutofit/>
          </a:bodyPr>
          <a:lstStyle/>
          <a:p>
            <a:pPr marL="0" indent="0" algn="ctr">
              <a:buNone/>
            </a:pPr>
            <a:r>
              <a:rPr lang="es-CO" sz="1200" b="1" dirty="0" smtClean="0"/>
              <a:t>TOTAL PQRSD RECIBIDAS </a:t>
            </a:r>
            <a:r>
              <a:rPr lang="es-CO" sz="1200" b="1" dirty="0"/>
              <a:t>POR LA </a:t>
            </a:r>
            <a:r>
              <a:rPr lang="es-CO" sz="1200" b="1" dirty="0" smtClean="0"/>
              <a:t>OFICINA: </a:t>
            </a:r>
            <a:r>
              <a:rPr lang="es-CO" sz="1400" dirty="0">
                <a:solidFill>
                  <a:srgbClr val="FF0000"/>
                </a:solidFill>
              </a:rPr>
              <a:t/>
            </a:r>
            <a:br>
              <a:rPr lang="es-CO" sz="1400" dirty="0">
                <a:solidFill>
                  <a:srgbClr val="FF0000"/>
                </a:solidFill>
              </a:rPr>
            </a:br>
            <a:endParaRPr lang="es-CO" sz="1400" dirty="0" smtClean="0">
              <a:solidFill>
                <a:srgbClr val="FF0000"/>
              </a:solidFill>
            </a:endParaRPr>
          </a:p>
          <a:p>
            <a:pPr marL="0" indent="0" algn="ctr">
              <a:buNone/>
            </a:pPr>
            <a:endParaRPr lang="es-CO" sz="1400" dirty="0" smtClean="0"/>
          </a:p>
          <a:p>
            <a:pPr marL="0" indent="0" algn="ctr">
              <a:buNone/>
            </a:pPr>
            <a:endParaRPr lang="es-CO" sz="1400" dirty="0"/>
          </a:p>
          <a:p>
            <a:pPr marL="0" indent="0" algn="ctr">
              <a:buNone/>
            </a:pPr>
            <a:endParaRPr lang="es-CO" sz="1400" dirty="0"/>
          </a:p>
          <a:p>
            <a:pPr marL="0" indent="0" algn="just">
              <a:buNone/>
            </a:pPr>
            <a:endParaRPr lang="es-CO" sz="1400" dirty="0" smtClean="0"/>
          </a:p>
          <a:p>
            <a:pPr marL="0" indent="0" algn="just">
              <a:buNone/>
            </a:pPr>
            <a:endParaRPr lang="es-CO" sz="1400" dirty="0"/>
          </a:p>
          <a:p>
            <a:pPr marL="0" indent="0" algn="just">
              <a:buNone/>
            </a:pPr>
            <a:endParaRPr lang="es-CO" sz="1400" dirty="0" smtClean="0"/>
          </a:p>
          <a:p>
            <a:pPr marL="0" indent="0" algn="just">
              <a:buNone/>
            </a:pPr>
            <a:endParaRPr lang="es-CO" sz="1400" dirty="0" smtClean="0"/>
          </a:p>
          <a:p>
            <a:pPr marL="0" indent="0" algn="just">
              <a:buNone/>
            </a:pPr>
            <a:endParaRPr lang="es-CO" sz="1400" dirty="0"/>
          </a:p>
          <a:p>
            <a:pPr marL="0" indent="0" algn="just">
              <a:buNone/>
            </a:pPr>
            <a:endParaRPr lang="es-CO" sz="1400" dirty="0" smtClean="0"/>
          </a:p>
          <a:p>
            <a:pPr marL="0" indent="0" algn="just">
              <a:buNone/>
            </a:pPr>
            <a:endParaRPr lang="es-CO" sz="1400" dirty="0" smtClean="0"/>
          </a:p>
          <a:p>
            <a:pPr marL="0" indent="0" algn="just">
              <a:buNone/>
            </a:pPr>
            <a:endParaRPr lang="es-CO" sz="1600" dirty="0" smtClean="0"/>
          </a:p>
          <a:p>
            <a:pPr marL="0" indent="0" algn="just">
              <a:buNone/>
            </a:pPr>
            <a:r>
              <a:rPr lang="es-CO" sz="1500" dirty="0" smtClean="0"/>
              <a:t>A </a:t>
            </a:r>
            <a:r>
              <a:rPr lang="es-CO" sz="1500" dirty="0"/>
              <a:t>través de la oficina de atención al ciudadano en el mes de </a:t>
            </a:r>
            <a:r>
              <a:rPr lang="es-CO" sz="1500" dirty="0" smtClean="0"/>
              <a:t>Febrero de 2019 </a:t>
            </a:r>
            <a:r>
              <a:rPr lang="es-CO" sz="1500" dirty="0"/>
              <a:t>se recibieron </a:t>
            </a:r>
            <a:r>
              <a:rPr lang="es-CO" sz="1500" dirty="0" smtClean="0"/>
              <a:t>198</a:t>
            </a:r>
            <a:r>
              <a:rPr lang="es-CO" sz="1500" dirty="0" smtClean="0">
                <a:solidFill>
                  <a:srgbClr val="FF0000"/>
                </a:solidFill>
              </a:rPr>
              <a:t> </a:t>
            </a:r>
            <a:r>
              <a:rPr lang="es-CO" sz="1500" dirty="0"/>
              <a:t>requerimientos por el canal de atención presencial, </a:t>
            </a:r>
            <a:r>
              <a:rPr lang="es-CO" sz="1500" dirty="0" smtClean="0"/>
              <a:t>51 </a:t>
            </a:r>
            <a:r>
              <a:rPr lang="es-CO" sz="1500" dirty="0"/>
              <a:t>por el canal virtual y </a:t>
            </a:r>
            <a:r>
              <a:rPr lang="es-CO" sz="1500" dirty="0" smtClean="0"/>
              <a:t>141 </a:t>
            </a:r>
            <a:r>
              <a:rPr lang="es-CO" sz="1500" dirty="0"/>
              <a:t>a través del canal telefónico, para un total </a:t>
            </a:r>
            <a:r>
              <a:rPr lang="es-CO" sz="1500" dirty="0" smtClean="0"/>
              <a:t>de 390 PQRSD</a:t>
            </a:r>
            <a:r>
              <a:rPr lang="es-CO" sz="1500" dirty="0"/>
              <a:t>,  garantizando el registro del 100% de las </a:t>
            </a:r>
            <a:r>
              <a:rPr lang="es-CO" sz="1500" dirty="0" smtClean="0"/>
              <a:t>PQRSD </a:t>
            </a:r>
            <a:r>
              <a:rPr lang="es-CO" sz="1500" dirty="0"/>
              <a:t>recibidas en el canal presencial </a:t>
            </a:r>
            <a:r>
              <a:rPr lang="es-CO" sz="1500" dirty="0" smtClean="0"/>
              <a:t>y </a:t>
            </a:r>
            <a:r>
              <a:rPr lang="es-CO" sz="1500" dirty="0"/>
              <a:t>el oportuno redireccionamiento a las dependencias competentes para el tramite pertinente.</a:t>
            </a:r>
          </a:p>
          <a:p>
            <a:pPr marL="0" indent="0" algn="just">
              <a:buNone/>
            </a:pPr>
            <a:endParaRPr lang="es-CO" dirty="0"/>
          </a:p>
          <a:p>
            <a:pPr marL="0" indent="0" algn="just">
              <a:buNone/>
            </a:pPr>
            <a:endParaRPr lang="es-CO" dirty="0" smtClean="0"/>
          </a:p>
          <a:p>
            <a:pPr marL="0" indent="0" algn="just">
              <a:buNone/>
            </a:pPr>
            <a:endParaRPr lang="es-CO" dirty="0"/>
          </a:p>
          <a:p>
            <a:pPr marL="0" indent="0" algn="just">
              <a:buNone/>
            </a:pPr>
            <a:endParaRPr lang="es-CO" dirty="0" smtClean="0"/>
          </a:p>
          <a:p>
            <a:pPr marL="0" indent="0" algn="just">
              <a:buNone/>
            </a:pPr>
            <a:endParaRPr lang="es-CO" dirty="0"/>
          </a:p>
          <a:p>
            <a:pPr marL="0" indent="0" algn="just">
              <a:buNone/>
            </a:pPr>
            <a:endParaRPr lang="es-CO" dirty="0" smtClean="0"/>
          </a:p>
          <a:p>
            <a:pPr marL="0" indent="0" algn="just">
              <a:buNone/>
            </a:pPr>
            <a:endParaRPr lang="es-CO" dirty="0"/>
          </a:p>
          <a:p>
            <a:pPr marL="0" indent="0" algn="just">
              <a:buNone/>
            </a:pPr>
            <a:endParaRPr lang="es-CO" dirty="0" smtClean="0"/>
          </a:p>
          <a:p>
            <a:pPr marL="0" indent="0" algn="just">
              <a:buNone/>
            </a:pPr>
            <a:endParaRPr lang="es-CO" sz="1400" dirty="0"/>
          </a:p>
          <a:p>
            <a:pPr marL="0" indent="0" algn="just">
              <a:buNone/>
            </a:pPr>
            <a:endParaRPr lang="es-CO" sz="1400" dirty="0" smtClean="0"/>
          </a:p>
          <a:p>
            <a:pPr marL="0" indent="0" algn="just">
              <a:buNone/>
            </a:pPr>
            <a:endParaRPr lang="es-CO" sz="1400" dirty="0"/>
          </a:p>
          <a:p>
            <a:pPr marL="0" indent="0" algn="just">
              <a:buNone/>
            </a:pPr>
            <a:endParaRPr lang="es-CO" sz="1400" i="1" dirty="0"/>
          </a:p>
          <a:p>
            <a:pPr marL="0" indent="0" algn="just">
              <a:buNone/>
            </a:pPr>
            <a:endParaRPr lang="es-CO" sz="1400" dirty="0">
              <a:solidFill>
                <a:srgbClr val="FF0000"/>
              </a:solidFill>
            </a:endParaRPr>
          </a:p>
        </p:txBody>
      </p:sp>
      <p:graphicFrame>
        <p:nvGraphicFramePr>
          <p:cNvPr id="7" name="Gráfico 6"/>
          <p:cNvGraphicFramePr>
            <a:graphicFrameLocks/>
          </p:cNvGraphicFramePr>
          <p:nvPr>
            <p:extLst>
              <p:ext uri="{D42A27DB-BD31-4B8C-83A1-F6EECF244321}">
                <p14:modId xmlns:p14="http://schemas.microsoft.com/office/powerpoint/2010/main" val="2556502992"/>
              </p:ext>
            </p:extLst>
          </p:nvPr>
        </p:nvGraphicFramePr>
        <p:xfrm>
          <a:off x="1500187" y="1268761"/>
          <a:ext cx="6143625" cy="309634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871738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395536" y="332656"/>
            <a:ext cx="8496944" cy="2375018"/>
          </a:xfrm>
        </p:spPr>
        <p:txBody>
          <a:bodyPr>
            <a:noAutofit/>
          </a:bodyPr>
          <a:lstStyle/>
          <a:p>
            <a:pPr marL="0" indent="0" algn="just">
              <a:buNone/>
            </a:pPr>
            <a:r>
              <a:rPr lang="es-CO" sz="1500" dirty="0" smtClean="0"/>
              <a:t>Los </a:t>
            </a:r>
            <a:r>
              <a:rPr lang="es-CO" sz="1500" dirty="0"/>
              <a:t>correos electrónicos </a:t>
            </a:r>
            <a:r>
              <a:rPr lang="es-CO" sz="1500" u="sng" dirty="0" smtClean="0">
                <a:solidFill>
                  <a:srgbClr val="00B0F0"/>
                </a:solidFill>
              </a:rPr>
              <a:t>atencionalusuario@itp.edu.co</a:t>
            </a:r>
            <a:r>
              <a:rPr lang="es-CO" sz="1500" dirty="0" smtClean="0">
                <a:solidFill>
                  <a:srgbClr val="00B0F0"/>
                </a:solidFill>
              </a:rPr>
              <a:t> </a:t>
            </a:r>
            <a:r>
              <a:rPr lang="es-CO" sz="1500" dirty="0"/>
              <a:t>y  </a:t>
            </a:r>
            <a:r>
              <a:rPr lang="es-CO" sz="1500" dirty="0">
                <a:hlinkClick r:id="rId3"/>
              </a:rPr>
              <a:t>notificacionesjudiciales@itp.edu.co</a:t>
            </a:r>
            <a:r>
              <a:rPr lang="es-CO" sz="1500" dirty="0"/>
              <a:t> , se encuentra activo las 24 horas, no obstante las peticiones, quejas, reclamos y notificaciones enviadas por estos medios se gestionan en horas y días </a:t>
            </a:r>
            <a:r>
              <a:rPr lang="es-CO" sz="1500" dirty="0" smtClean="0"/>
              <a:t>hábiles, una </a:t>
            </a:r>
            <a:r>
              <a:rPr lang="es-CO" sz="1500" dirty="0"/>
              <a:t>vez </a:t>
            </a:r>
            <a:r>
              <a:rPr lang="es-CO" sz="1500" dirty="0" smtClean="0"/>
              <a:t>verificado  </a:t>
            </a:r>
            <a:r>
              <a:rPr lang="es-CO" sz="1500" dirty="0"/>
              <a:t>se constató que en el mes de </a:t>
            </a:r>
            <a:r>
              <a:rPr lang="es-CO" sz="1500" dirty="0" smtClean="0"/>
              <a:t>febrero </a:t>
            </a:r>
            <a:r>
              <a:rPr lang="es-CO" sz="1500" dirty="0"/>
              <a:t>de </a:t>
            </a:r>
            <a:r>
              <a:rPr lang="es-CO" sz="1500" dirty="0" smtClean="0"/>
              <a:t>2019 a través del correo de notificaciones se recibieron ocho (8) requerimientos y/o notificaciones,  y al correo de atención al usuario llegaron cuarenta y tres (43) PQRSD, por </a:t>
            </a:r>
            <a:r>
              <a:rPr lang="es-CO" sz="1500" dirty="0"/>
              <a:t>la línea móvil </a:t>
            </a:r>
            <a:r>
              <a:rPr lang="es-CO" sz="1500" dirty="0" smtClean="0"/>
              <a:t>3103310083 </a:t>
            </a:r>
            <a:r>
              <a:rPr lang="es-CO" sz="1500" dirty="0"/>
              <a:t>de atención al ciudadano </a:t>
            </a:r>
            <a:r>
              <a:rPr lang="es-CO" sz="1500" dirty="0" smtClean="0"/>
              <a:t>se atendieron ciento cuarenta y un (141) llamadas entre realizadas y recibidas, y perdidas veinte (20), dónde </a:t>
            </a:r>
            <a:r>
              <a:rPr lang="es-CO" sz="1500" dirty="0"/>
              <a:t>se brindó información tendiente a la oferta </a:t>
            </a:r>
            <a:r>
              <a:rPr lang="es-CO" sz="1500" dirty="0" smtClean="0"/>
              <a:t>académica, fechas de matriculas, valores de pago para diferentes tramites Institucionales, información de respuestas a solicitudes, información para contactar a otras dependencias y </a:t>
            </a:r>
            <a:r>
              <a:rPr lang="es-CO" sz="1500" dirty="0"/>
              <a:t>orientación sobre temas y servicios que son competencia del ITP.    </a:t>
            </a:r>
          </a:p>
          <a:p>
            <a:pPr marL="0" indent="0" algn="ctr">
              <a:buNone/>
            </a:pPr>
            <a:endParaRPr lang="es-CO" sz="800" dirty="0" smtClean="0"/>
          </a:p>
          <a:p>
            <a:pPr marL="0" indent="0" algn="just">
              <a:buNone/>
            </a:pPr>
            <a:endParaRPr lang="es-CO" sz="600" dirty="0"/>
          </a:p>
          <a:p>
            <a:pPr marL="0" indent="0" algn="just">
              <a:buNone/>
            </a:pPr>
            <a:endParaRPr lang="es-CO" sz="600" dirty="0"/>
          </a:p>
          <a:p>
            <a:pPr marL="0" indent="0" algn="just">
              <a:buNone/>
            </a:pPr>
            <a:endParaRPr lang="es-CO" sz="600" dirty="0" smtClean="0"/>
          </a:p>
          <a:p>
            <a:pPr marL="0" indent="0" algn="just">
              <a:buNone/>
            </a:pPr>
            <a:endParaRPr lang="es-CO" sz="600" dirty="0"/>
          </a:p>
          <a:p>
            <a:pPr marL="0" indent="0" algn="just">
              <a:buNone/>
            </a:pPr>
            <a:endParaRPr lang="es-CO" sz="600" dirty="0" smtClean="0"/>
          </a:p>
          <a:p>
            <a:pPr marL="0" indent="0" algn="just">
              <a:buNone/>
            </a:pPr>
            <a:endParaRPr lang="es-CO" sz="600" dirty="0" smtClean="0"/>
          </a:p>
          <a:p>
            <a:pPr marL="0" indent="0" algn="just">
              <a:buNone/>
            </a:pPr>
            <a:endParaRPr lang="es-CO" sz="600" dirty="0"/>
          </a:p>
          <a:p>
            <a:pPr marL="0" indent="0" algn="just">
              <a:buNone/>
            </a:pPr>
            <a:endParaRPr lang="es-CO" sz="600" dirty="0" smtClean="0"/>
          </a:p>
          <a:p>
            <a:pPr marL="0" indent="0" algn="just">
              <a:buNone/>
            </a:pPr>
            <a:endParaRPr lang="es-CO" sz="600" dirty="0" smtClean="0"/>
          </a:p>
          <a:p>
            <a:pPr marL="0" indent="0" algn="just">
              <a:buNone/>
            </a:pPr>
            <a:endParaRPr lang="es-CO" sz="600" dirty="0" smtClean="0"/>
          </a:p>
          <a:p>
            <a:pPr marL="0" indent="0" algn="just">
              <a:buNone/>
            </a:pPr>
            <a:endParaRPr lang="es-CO" sz="600" dirty="0"/>
          </a:p>
          <a:p>
            <a:pPr marL="0" indent="0" algn="just">
              <a:buNone/>
            </a:pPr>
            <a:endParaRPr lang="es-CO" sz="600" dirty="0" smtClean="0"/>
          </a:p>
          <a:p>
            <a:pPr marL="0" indent="0" algn="just">
              <a:buNone/>
            </a:pPr>
            <a:endParaRPr lang="es-CO" sz="600" dirty="0"/>
          </a:p>
          <a:p>
            <a:pPr marL="0" indent="0" algn="just">
              <a:buNone/>
            </a:pPr>
            <a:endParaRPr lang="es-CO" sz="600" dirty="0" smtClean="0"/>
          </a:p>
          <a:p>
            <a:pPr marL="0" indent="0" algn="just">
              <a:buNone/>
            </a:pPr>
            <a:endParaRPr lang="es-CO" sz="600" dirty="0"/>
          </a:p>
          <a:p>
            <a:pPr marL="0" indent="0" algn="just">
              <a:buNone/>
            </a:pPr>
            <a:endParaRPr lang="es-CO" sz="600" dirty="0" smtClean="0"/>
          </a:p>
          <a:p>
            <a:pPr marL="0" indent="0" algn="just">
              <a:buNone/>
            </a:pPr>
            <a:endParaRPr lang="es-CO" sz="600" dirty="0"/>
          </a:p>
          <a:p>
            <a:pPr marL="0" indent="0" algn="just">
              <a:buNone/>
            </a:pPr>
            <a:endParaRPr lang="es-CO" sz="600" dirty="0" smtClean="0"/>
          </a:p>
        </p:txBody>
      </p:sp>
      <p:graphicFrame>
        <p:nvGraphicFramePr>
          <p:cNvPr id="5" name="Gráfico 4"/>
          <p:cNvGraphicFramePr>
            <a:graphicFrameLocks/>
          </p:cNvGraphicFramePr>
          <p:nvPr>
            <p:extLst>
              <p:ext uri="{D42A27DB-BD31-4B8C-83A1-F6EECF244321}">
                <p14:modId xmlns:p14="http://schemas.microsoft.com/office/powerpoint/2010/main" val="1973118613"/>
              </p:ext>
            </p:extLst>
          </p:nvPr>
        </p:nvGraphicFramePr>
        <p:xfrm>
          <a:off x="4823520" y="2755934"/>
          <a:ext cx="4284984" cy="280119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Gráfico 7"/>
          <p:cNvGraphicFramePr>
            <a:graphicFrameLocks/>
          </p:cNvGraphicFramePr>
          <p:nvPr>
            <p:extLst>
              <p:ext uri="{D42A27DB-BD31-4B8C-83A1-F6EECF244321}">
                <p14:modId xmlns:p14="http://schemas.microsoft.com/office/powerpoint/2010/main" val="320428217"/>
              </p:ext>
            </p:extLst>
          </p:nvPr>
        </p:nvGraphicFramePr>
        <p:xfrm>
          <a:off x="-553" y="2636912"/>
          <a:ext cx="4824073" cy="3039245"/>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0115037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440930"/>
            <a:ext cx="8229600" cy="666080"/>
          </a:xfrm>
        </p:spPr>
        <p:txBody>
          <a:bodyPr>
            <a:normAutofit/>
          </a:bodyPr>
          <a:lstStyle/>
          <a:p>
            <a:r>
              <a:rPr lang="es-CO" sz="2000" dirty="0" smtClean="0"/>
              <a:t>TIPOLOGÍA O MODALIDADES  </a:t>
            </a:r>
            <a:endParaRPr lang="es-CO" sz="2000" dirty="0"/>
          </a:p>
        </p:txBody>
      </p:sp>
      <p:sp>
        <p:nvSpPr>
          <p:cNvPr id="3" name="Marcador de contenido 2"/>
          <p:cNvSpPr>
            <a:spLocks noGrp="1"/>
          </p:cNvSpPr>
          <p:nvPr>
            <p:ph idx="1"/>
          </p:nvPr>
        </p:nvSpPr>
        <p:spPr>
          <a:xfrm>
            <a:off x="429934" y="1033990"/>
            <a:ext cx="8229600" cy="4483241"/>
          </a:xfrm>
        </p:spPr>
        <p:txBody>
          <a:bodyPr>
            <a:normAutofit/>
          </a:bodyPr>
          <a:lstStyle/>
          <a:p>
            <a:pPr marL="0" indent="0" algn="just">
              <a:buNone/>
            </a:pPr>
            <a:r>
              <a:rPr lang="es-CO" sz="1400" dirty="0"/>
              <a:t>Para interpretar y aplicar el tipo de solicitudes recibidas se tendrán en cuenta las siguientes definiciones: Peticiones; Quejas; Reclamos; Sugerencias y Denuncias, de acuerdo a la Resolución </a:t>
            </a:r>
            <a:r>
              <a:rPr lang="es-CO" sz="1400" dirty="0" smtClean="0"/>
              <a:t>No.0070/2016.</a:t>
            </a:r>
          </a:p>
          <a:p>
            <a:pPr marL="0" indent="0" algn="ctr">
              <a:buNone/>
            </a:pPr>
            <a:endParaRPr lang="es-CO" sz="1400" dirty="0" smtClean="0"/>
          </a:p>
          <a:p>
            <a:pPr marL="0" indent="0" algn="ctr">
              <a:buNone/>
            </a:pPr>
            <a:r>
              <a:rPr lang="es-CO" sz="1400" dirty="0" smtClean="0"/>
              <a:t>PQRSD RECIBIDOS POR EL CANAL PRESENCIAL</a:t>
            </a:r>
          </a:p>
          <a:p>
            <a:pPr marL="0" indent="0" algn="ctr">
              <a:buNone/>
            </a:pPr>
            <a:endParaRPr lang="es-CO" sz="1400" dirty="0" smtClean="0"/>
          </a:p>
          <a:p>
            <a:pPr marL="0" indent="0" algn="ctr">
              <a:buNone/>
            </a:pPr>
            <a:endParaRPr lang="es-CO" sz="1400" dirty="0"/>
          </a:p>
          <a:p>
            <a:pPr marL="0" indent="0" algn="just">
              <a:buNone/>
            </a:pPr>
            <a:endParaRPr lang="es-CO" sz="7200" dirty="0"/>
          </a:p>
          <a:p>
            <a:pPr marL="0" indent="0" algn="ctr">
              <a:buNone/>
            </a:pPr>
            <a:endParaRPr lang="es-ES" sz="1200" dirty="0" smtClean="0"/>
          </a:p>
          <a:p>
            <a:pPr marL="0" indent="0" algn="ctr">
              <a:buNone/>
            </a:pPr>
            <a:endParaRPr lang="es-ES" sz="1200" dirty="0"/>
          </a:p>
          <a:p>
            <a:pPr marL="0" indent="0" algn="ctr">
              <a:buNone/>
            </a:pPr>
            <a:endParaRPr lang="es-ES" sz="1200" dirty="0" smtClean="0"/>
          </a:p>
          <a:p>
            <a:pPr marL="0" indent="0" algn="ctr">
              <a:buNone/>
            </a:pPr>
            <a:endParaRPr lang="es-CO" sz="7200" dirty="0" smtClean="0">
              <a:latin typeface="Calibri" panose="020F0502020204030204" pitchFamily="34" charset="0"/>
            </a:endParaRPr>
          </a:p>
          <a:p>
            <a:pPr marL="0" indent="0" algn="just">
              <a:buNone/>
            </a:pPr>
            <a:endParaRPr lang="es-CO" sz="7200" dirty="0">
              <a:latin typeface="Calibri" panose="020F0502020204030204" pitchFamily="34" charset="0"/>
            </a:endParaRPr>
          </a:p>
          <a:p>
            <a:pPr marL="0" indent="0" algn="just">
              <a:buNone/>
            </a:pPr>
            <a:endParaRPr lang="es-CO" sz="7200" dirty="0" smtClean="0">
              <a:latin typeface="Calibri" panose="020F0502020204030204" pitchFamily="34" charset="0"/>
            </a:endParaRPr>
          </a:p>
          <a:p>
            <a:pPr marL="0" indent="0" algn="just">
              <a:buNone/>
            </a:pPr>
            <a:endParaRPr lang="es-CO" sz="7200" dirty="0">
              <a:latin typeface="Calibri" panose="020F0502020204030204" pitchFamily="34" charset="0"/>
            </a:endParaRPr>
          </a:p>
          <a:p>
            <a:pPr marL="0" indent="0" algn="just">
              <a:buNone/>
            </a:pPr>
            <a:endParaRPr lang="es-CO" sz="7200" dirty="0" smtClean="0">
              <a:latin typeface="Calibri" panose="020F0502020204030204" pitchFamily="34" charset="0"/>
            </a:endParaRPr>
          </a:p>
          <a:p>
            <a:pPr marL="0" indent="0" algn="just">
              <a:buNone/>
            </a:pPr>
            <a:endParaRPr lang="es-CO" sz="7200" dirty="0">
              <a:latin typeface="Calibri" panose="020F0502020204030204" pitchFamily="34" charset="0"/>
            </a:endParaRPr>
          </a:p>
          <a:p>
            <a:pPr marL="0" indent="0" algn="just">
              <a:buNone/>
            </a:pPr>
            <a:endParaRPr lang="es-CO" sz="7200" dirty="0" smtClean="0">
              <a:latin typeface="Calibri" panose="020F0502020204030204" pitchFamily="34" charset="0"/>
            </a:endParaRPr>
          </a:p>
          <a:p>
            <a:pPr marL="0" indent="0" algn="just">
              <a:buNone/>
            </a:pPr>
            <a:endParaRPr lang="es-CO" sz="7200" dirty="0">
              <a:latin typeface="Calibri" panose="020F0502020204030204" pitchFamily="34" charset="0"/>
            </a:endParaRPr>
          </a:p>
          <a:p>
            <a:pPr marL="0" indent="0" algn="just">
              <a:buNone/>
            </a:pPr>
            <a:endParaRPr lang="es-CO" sz="7200" dirty="0" smtClean="0">
              <a:latin typeface="Calibri" panose="020F0502020204030204" pitchFamily="34" charset="0"/>
            </a:endParaRPr>
          </a:p>
          <a:p>
            <a:pPr marL="0" indent="0" algn="just">
              <a:buNone/>
            </a:pPr>
            <a:endParaRPr lang="es-CO" sz="7200" dirty="0">
              <a:latin typeface="Calibri" panose="020F0502020204030204" pitchFamily="34" charset="0"/>
            </a:endParaRPr>
          </a:p>
          <a:p>
            <a:pPr marL="0" indent="0" algn="just">
              <a:buNone/>
            </a:pPr>
            <a:endParaRPr lang="es-CO" sz="7200" dirty="0" smtClean="0">
              <a:latin typeface="Calibri" panose="020F0502020204030204" pitchFamily="34" charset="0"/>
            </a:endParaRPr>
          </a:p>
          <a:p>
            <a:pPr marL="0" indent="0" algn="just">
              <a:buNone/>
            </a:pPr>
            <a:endParaRPr lang="es-CO" sz="7200" dirty="0">
              <a:latin typeface="Calibri" panose="020F0502020204030204" pitchFamily="34" charset="0"/>
            </a:endParaRPr>
          </a:p>
          <a:p>
            <a:pPr marL="0" indent="0" algn="just">
              <a:buNone/>
            </a:pPr>
            <a:endParaRPr lang="es-CO" sz="7200" dirty="0" smtClean="0"/>
          </a:p>
          <a:p>
            <a:pPr marL="0" indent="0" algn="just">
              <a:buNone/>
            </a:pPr>
            <a:endParaRPr lang="es-CO" sz="7200" dirty="0" smtClean="0"/>
          </a:p>
          <a:p>
            <a:pPr marL="0" indent="0" algn="just">
              <a:buNone/>
            </a:pPr>
            <a:endParaRPr lang="es-CO" sz="7200" dirty="0" smtClean="0"/>
          </a:p>
        </p:txBody>
      </p:sp>
      <p:graphicFrame>
        <p:nvGraphicFramePr>
          <p:cNvPr id="5" name="Tabla 4"/>
          <p:cNvGraphicFramePr>
            <a:graphicFrameLocks noGrp="1"/>
          </p:cNvGraphicFramePr>
          <p:nvPr>
            <p:extLst>
              <p:ext uri="{D42A27DB-BD31-4B8C-83A1-F6EECF244321}">
                <p14:modId xmlns:p14="http://schemas.microsoft.com/office/powerpoint/2010/main" val="2515591999"/>
              </p:ext>
            </p:extLst>
          </p:nvPr>
        </p:nvGraphicFramePr>
        <p:xfrm>
          <a:off x="2112684" y="2204864"/>
          <a:ext cx="4864100" cy="2505075"/>
        </p:xfrm>
        <a:graphic>
          <a:graphicData uri="http://schemas.openxmlformats.org/drawingml/2006/table">
            <a:tbl>
              <a:tblPr>
                <a:tableStyleId>{306799F8-075E-4A3A-A7F6-7FBC6576F1A4}</a:tableStyleId>
              </a:tblPr>
              <a:tblGrid>
                <a:gridCol w="1865682">
                  <a:extLst>
                    <a:ext uri="{9D8B030D-6E8A-4147-A177-3AD203B41FA5}">
                      <a16:colId xmlns:a16="http://schemas.microsoft.com/office/drawing/2014/main" val="65436842"/>
                    </a:ext>
                  </a:extLst>
                </a:gridCol>
                <a:gridCol w="1475412">
                  <a:extLst>
                    <a:ext uri="{9D8B030D-6E8A-4147-A177-3AD203B41FA5}">
                      <a16:colId xmlns:a16="http://schemas.microsoft.com/office/drawing/2014/main" val="1152766266"/>
                    </a:ext>
                  </a:extLst>
                </a:gridCol>
                <a:gridCol w="1523006">
                  <a:extLst>
                    <a:ext uri="{9D8B030D-6E8A-4147-A177-3AD203B41FA5}">
                      <a16:colId xmlns:a16="http://schemas.microsoft.com/office/drawing/2014/main" val="1433177310"/>
                    </a:ext>
                  </a:extLst>
                </a:gridCol>
              </a:tblGrid>
              <a:tr h="304800">
                <a:tc>
                  <a:txBody>
                    <a:bodyPr/>
                    <a:lstStyle/>
                    <a:p>
                      <a:pPr algn="ctr" rtl="0" fontAlgn="ctr"/>
                      <a:r>
                        <a:rPr lang="es-CO" sz="1800" u="none" strike="noStrike">
                          <a:effectLst/>
                        </a:rPr>
                        <a:t>TIPO DE PQRS</a:t>
                      </a:r>
                      <a:endParaRPr lang="es-CO" sz="1800" b="1" i="0" u="none" strike="noStrike">
                        <a:solidFill>
                          <a:srgbClr val="FFFFFF"/>
                        </a:solidFill>
                        <a:effectLst/>
                        <a:latin typeface="Calibri" panose="020F0502020204030204" pitchFamily="34" charset="0"/>
                      </a:endParaRPr>
                    </a:p>
                  </a:txBody>
                  <a:tcPr marL="9525" marR="9525" marT="9525" marB="0" anchor="ctr"/>
                </a:tc>
                <a:tc>
                  <a:txBody>
                    <a:bodyPr/>
                    <a:lstStyle/>
                    <a:p>
                      <a:pPr algn="ctr" rtl="0" fontAlgn="ctr"/>
                      <a:r>
                        <a:rPr lang="es-CO" sz="1800" u="none" strike="noStrike">
                          <a:effectLst/>
                        </a:rPr>
                        <a:t>CANTIDAD</a:t>
                      </a:r>
                      <a:endParaRPr lang="es-CO" sz="1800" b="1" i="0" u="none" strike="noStrike">
                        <a:solidFill>
                          <a:srgbClr val="FFFFFF"/>
                        </a:solidFill>
                        <a:effectLst/>
                        <a:latin typeface="Calibri" panose="020F0502020204030204" pitchFamily="34" charset="0"/>
                      </a:endParaRPr>
                    </a:p>
                  </a:txBody>
                  <a:tcPr marL="9525" marR="9525" marT="9525" marB="0" anchor="ctr"/>
                </a:tc>
                <a:tc>
                  <a:txBody>
                    <a:bodyPr/>
                    <a:lstStyle/>
                    <a:p>
                      <a:pPr algn="ctr" rtl="0" fontAlgn="ctr"/>
                      <a:r>
                        <a:rPr lang="es-CO" sz="1800" u="none" strike="noStrike">
                          <a:effectLst/>
                        </a:rPr>
                        <a:t>PORCENTAJE </a:t>
                      </a:r>
                      <a:endParaRPr lang="es-CO" sz="1800" b="1" i="0" u="none" strike="noStrike">
                        <a:solidFill>
                          <a:srgbClr val="FFFFFF"/>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484147507"/>
                  </a:ext>
                </a:extLst>
              </a:tr>
              <a:tr h="314325">
                <a:tc>
                  <a:txBody>
                    <a:bodyPr/>
                    <a:lstStyle/>
                    <a:p>
                      <a:pPr algn="l" rtl="0" fontAlgn="ctr"/>
                      <a:r>
                        <a:rPr lang="es-CO" sz="1800" u="none" strike="noStrike">
                          <a:effectLst/>
                        </a:rPr>
                        <a:t>PETICIONES</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s-CO" sz="1800" u="none" strike="noStrike">
                          <a:effectLst/>
                        </a:rPr>
                        <a:t>169</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r" fontAlgn="t"/>
                      <a:r>
                        <a:rPr lang="es-CO" sz="1800" u="none" strike="noStrike">
                          <a:effectLst/>
                        </a:rPr>
                        <a:t>85%</a:t>
                      </a:r>
                      <a:endParaRPr lang="es-CO" sz="18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4193020510"/>
                  </a:ext>
                </a:extLst>
              </a:tr>
              <a:tr h="314325">
                <a:tc>
                  <a:txBody>
                    <a:bodyPr/>
                    <a:lstStyle/>
                    <a:p>
                      <a:pPr algn="l" rtl="0" fontAlgn="ctr"/>
                      <a:r>
                        <a:rPr lang="es-CO" sz="1800" u="none" strike="noStrike">
                          <a:effectLst/>
                        </a:rPr>
                        <a:t>QUEJAS </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t"/>
                      <a:r>
                        <a:rPr lang="es-CO" sz="1800" u="none" strike="noStrike">
                          <a:effectLst/>
                        </a:rPr>
                        <a:t>1</a:t>
                      </a:r>
                      <a:endParaRPr lang="es-CO" sz="1800" b="0" i="0" u="none" strike="noStrike">
                        <a:solidFill>
                          <a:srgbClr val="000000"/>
                        </a:solidFill>
                        <a:effectLst/>
                        <a:latin typeface="Arial" panose="020B0604020202020204" pitchFamily="34" charset="0"/>
                      </a:endParaRPr>
                    </a:p>
                  </a:txBody>
                  <a:tcPr marL="9525" marR="9525" marT="9525" marB="0"/>
                </a:tc>
                <a:tc>
                  <a:txBody>
                    <a:bodyPr/>
                    <a:lstStyle/>
                    <a:p>
                      <a:pPr algn="r" fontAlgn="t"/>
                      <a:r>
                        <a:rPr lang="es-CO" sz="1800" u="none" strike="noStrike">
                          <a:effectLst/>
                        </a:rPr>
                        <a:t>0,5%</a:t>
                      </a:r>
                      <a:endParaRPr lang="es-CO" sz="18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45167708"/>
                  </a:ext>
                </a:extLst>
              </a:tr>
              <a:tr h="314325">
                <a:tc>
                  <a:txBody>
                    <a:bodyPr/>
                    <a:lstStyle/>
                    <a:p>
                      <a:pPr algn="l" rtl="0" fontAlgn="ctr"/>
                      <a:r>
                        <a:rPr lang="es-CO" sz="1800" u="none" strike="noStrike">
                          <a:effectLst/>
                        </a:rPr>
                        <a:t>RECLAMOS</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t"/>
                      <a:r>
                        <a:rPr lang="es-CO" sz="1800" u="none" strike="noStrike">
                          <a:effectLst/>
                        </a:rPr>
                        <a:t>0</a:t>
                      </a:r>
                      <a:endParaRPr lang="es-CO" sz="1800" b="0" i="0" u="none" strike="noStrike">
                        <a:solidFill>
                          <a:srgbClr val="000000"/>
                        </a:solidFill>
                        <a:effectLst/>
                        <a:latin typeface="Arial" panose="020B0604020202020204" pitchFamily="34" charset="0"/>
                      </a:endParaRPr>
                    </a:p>
                  </a:txBody>
                  <a:tcPr marL="9525" marR="9525" marT="9525" marB="0"/>
                </a:tc>
                <a:tc>
                  <a:txBody>
                    <a:bodyPr/>
                    <a:lstStyle/>
                    <a:p>
                      <a:pPr algn="r" fontAlgn="t"/>
                      <a:r>
                        <a:rPr lang="es-CO" sz="1800" u="none" strike="noStrike">
                          <a:effectLst/>
                        </a:rPr>
                        <a:t>0,0%</a:t>
                      </a:r>
                      <a:endParaRPr lang="es-CO" sz="18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1979981857"/>
                  </a:ext>
                </a:extLst>
              </a:tr>
              <a:tr h="314325">
                <a:tc>
                  <a:txBody>
                    <a:bodyPr/>
                    <a:lstStyle/>
                    <a:p>
                      <a:pPr algn="l" rtl="0" fontAlgn="ctr"/>
                      <a:r>
                        <a:rPr lang="es-CO" sz="1800" u="none" strike="noStrike">
                          <a:effectLst/>
                        </a:rPr>
                        <a:t>SUGERENCIAS </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t"/>
                      <a:r>
                        <a:rPr lang="es-CO" sz="1800" u="none" strike="noStrike">
                          <a:effectLst/>
                        </a:rPr>
                        <a:t>0</a:t>
                      </a:r>
                      <a:endParaRPr lang="es-CO" sz="1800" b="0" i="0" u="none" strike="noStrike">
                        <a:solidFill>
                          <a:srgbClr val="000000"/>
                        </a:solidFill>
                        <a:effectLst/>
                        <a:latin typeface="Arial" panose="020B0604020202020204" pitchFamily="34" charset="0"/>
                      </a:endParaRPr>
                    </a:p>
                  </a:txBody>
                  <a:tcPr marL="9525" marR="9525" marT="9525" marB="0"/>
                </a:tc>
                <a:tc>
                  <a:txBody>
                    <a:bodyPr/>
                    <a:lstStyle/>
                    <a:p>
                      <a:pPr algn="r" fontAlgn="t"/>
                      <a:r>
                        <a:rPr lang="es-CO" sz="1800" u="none" strike="noStrike">
                          <a:effectLst/>
                        </a:rPr>
                        <a:t>0,0%</a:t>
                      </a:r>
                      <a:endParaRPr lang="es-CO" sz="18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3964068617"/>
                  </a:ext>
                </a:extLst>
              </a:tr>
              <a:tr h="314325">
                <a:tc>
                  <a:txBody>
                    <a:bodyPr/>
                    <a:lstStyle/>
                    <a:p>
                      <a:pPr algn="l" rtl="0" fontAlgn="ctr"/>
                      <a:r>
                        <a:rPr lang="es-CO" sz="1800" u="none" strike="noStrike">
                          <a:effectLst/>
                        </a:rPr>
                        <a:t>DENUNCIAS</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s-CO" sz="1800" u="none" strike="noStrike">
                          <a:effectLst/>
                        </a:rPr>
                        <a:t>0</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r" fontAlgn="t"/>
                      <a:r>
                        <a:rPr lang="es-CO" sz="1800" u="none" strike="noStrike">
                          <a:effectLst/>
                        </a:rPr>
                        <a:t>0,0%</a:t>
                      </a:r>
                      <a:endParaRPr lang="es-CO" sz="18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4033860080"/>
                  </a:ext>
                </a:extLst>
              </a:tr>
              <a:tr h="314325">
                <a:tc>
                  <a:txBody>
                    <a:bodyPr/>
                    <a:lstStyle/>
                    <a:p>
                      <a:pPr algn="l" rtl="0" fontAlgn="ctr"/>
                      <a:r>
                        <a:rPr lang="es-CO" sz="1800" u="none" strike="noStrike">
                          <a:effectLst/>
                        </a:rPr>
                        <a:t>OTROS</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s-CO" sz="1800" u="none" strike="noStrike">
                          <a:effectLst/>
                        </a:rPr>
                        <a:t>28</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r" fontAlgn="t"/>
                      <a:r>
                        <a:rPr lang="es-CO" sz="1800" u="none" strike="noStrike">
                          <a:effectLst/>
                        </a:rPr>
                        <a:t>14%</a:t>
                      </a:r>
                      <a:endParaRPr lang="es-CO" sz="18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4159391993"/>
                  </a:ext>
                </a:extLst>
              </a:tr>
              <a:tr h="314325">
                <a:tc>
                  <a:txBody>
                    <a:bodyPr/>
                    <a:lstStyle/>
                    <a:p>
                      <a:pPr algn="l" rtl="0" fontAlgn="ctr"/>
                      <a:r>
                        <a:rPr lang="es-CO" sz="1800" u="none" strike="noStrike">
                          <a:effectLst/>
                        </a:rPr>
                        <a:t>TOTAL</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s-CO" sz="1800" u="none" strike="noStrike">
                          <a:effectLst/>
                        </a:rPr>
                        <a:t>198</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r" fontAlgn="t"/>
                      <a:r>
                        <a:rPr lang="es-CO" sz="1800" u="none" strike="noStrike" dirty="0">
                          <a:effectLst/>
                        </a:rPr>
                        <a:t>100%</a:t>
                      </a:r>
                      <a:endParaRPr lang="es-CO" sz="1800" b="0" i="0" u="none" strike="noStrike" dirty="0">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439875607"/>
                  </a:ext>
                </a:extLst>
              </a:tr>
            </a:tbl>
          </a:graphicData>
        </a:graphic>
      </p:graphicFrame>
    </p:spTree>
    <p:extLst>
      <p:ext uri="{BB962C8B-B14F-4D97-AF65-F5344CB8AC3E}">
        <p14:creationId xmlns:p14="http://schemas.microsoft.com/office/powerpoint/2010/main" val="27395795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contenido 2"/>
          <p:cNvSpPr>
            <a:spLocks noGrp="1"/>
          </p:cNvSpPr>
          <p:nvPr>
            <p:ph idx="1"/>
          </p:nvPr>
        </p:nvSpPr>
        <p:spPr>
          <a:xfrm>
            <a:off x="107504" y="3140968"/>
            <a:ext cx="8928992" cy="2448272"/>
          </a:xfrm>
        </p:spPr>
        <p:txBody>
          <a:bodyPr>
            <a:noAutofit/>
          </a:bodyPr>
          <a:lstStyle/>
          <a:p>
            <a:pPr algn="just">
              <a:buFont typeface="Wingdings" panose="05000000000000000000" pitchFamily="2" charset="2"/>
              <a:buChar char="q"/>
            </a:pPr>
            <a:r>
              <a:rPr lang="es-CO" sz="1600" dirty="0" smtClean="0">
                <a:latin typeface="+mj-lt"/>
              </a:rPr>
              <a:t>Durante el mes de febrero de 2019 la tipología más representativa fue las peticiones de interés particular con 169 solicitudes correspondiente al 85%,</a:t>
            </a:r>
            <a:r>
              <a:rPr lang="es-CO" sz="1600" dirty="0" smtClean="0">
                <a:solidFill>
                  <a:srgbClr val="FF0000"/>
                </a:solidFill>
                <a:latin typeface="+mj-lt"/>
              </a:rPr>
              <a:t> </a:t>
            </a:r>
            <a:r>
              <a:rPr lang="es-CO" sz="1600" dirty="0" smtClean="0">
                <a:latin typeface="+mj-lt"/>
              </a:rPr>
              <a:t>el cual contempló diversos temas tales como:</a:t>
            </a:r>
            <a:endParaRPr lang="es-CO" sz="1200" dirty="0" smtClean="0">
              <a:latin typeface="+mj-lt"/>
            </a:endParaRPr>
          </a:p>
          <a:p>
            <a:pPr marL="0" indent="0" algn="just">
              <a:buNone/>
            </a:pPr>
            <a:r>
              <a:rPr lang="es-CO" sz="1600" dirty="0" smtClean="0">
                <a:latin typeface="+mj-lt"/>
              </a:rPr>
              <a:t>Solicitudes de examen de suficiencia, solicitud de desplazamiento, </a:t>
            </a:r>
            <a:r>
              <a:rPr lang="it-IT" sz="1600" dirty="0" smtClean="0">
                <a:latin typeface="+mj-lt"/>
              </a:rPr>
              <a:t>reporte giro en firme icetex, solicitud de reingreso, </a:t>
            </a:r>
            <a:r>
              <a:rPr lang="es-CO" sz="1600" dirty="0" smtClean="0">
                <a:latin typeface="+mj-lt"/>
              </a:rPr>
              <a:t>solicitud convocatoria resolución 038 y 044 de 2019, solicitud de homologación, solicitud para postulación al programa generación e, solicitud de devolución de recursos, solicitud cancelación inscripción a especialización tecnológica, solicitud saldo a favor, solicitud de transferencia de matricula, solicitud de pasantes, solicitud de aplazamiento de semestre, solicitud de copia certificado de cumplimiento y acta de liquidación, solicitud para capacitación a estudiantes, solicitud adecuación y dotación oficina de extensión </a:t>
            </a:r>
            <a:r>
              <a:rPr lang="es-CO" sz="1600" dirty="0" err="1" smtClean="0">
                <a:latin typeface="+mj-lt"/>
              </a:rPr>
              <a:t>Pto</a:t>
            </a:r>
            <a:r>
              <a:rPr lang="es-CO" sz="1600" dirty="0" smtClean="0">
                <a:latin typeface="+mj-lt"/>
              </a:rPr>
              <a:t> Asís.</a:t>
            </a:r>
          </a:p>
          <a:p>
            <a:pPr marL="0" indent="0" algn="just">
              <a:buNone/>
            </a:pPr>
            <a:endParaRPr lang="es-CO" sz="1600" dirty="0" smtClean="0">
              <a:latin typeface="Calibri" panose="020F0502020204030204" pitchFamily="34" charset="0"/>
            </a:endParaRPr>
          </a:p>
          <a:p>
            <a:pPr marL="0" indent="0" algn="just">
              <a:buNone/>
            </a:pPr>
            <a:r>
              <a:rPr lang="es-CO" sz="1200" dirty="0" smtClean="0">
                <a:latin typeface="Calibri" panose="020F0502020204030204" pitchFamily="34" charset="0"/>
              </a:rPr>
              <a:t>.  </a:t>
            </a:r>
          </a:p>
          <a:p>
            <a:pPr marL="0" indent="0" algn="just">
              <a:buNone/>
            </a:pPr>
            <a:endParaRPr lang="es-CO" sz="1200" dirty="0">
              <a:latin typeface="Calibri" panose="020F0502020204030204" pitchFamily="34" charset="0"/>
            </a:endParaRPr>
          </a:p>
        </p:txBody>
      </p:sp>
      <p:graphicFrame>
        <p:nvGraphicFramePr>
          <p:cNvPr id="4" name="Gráfico 3"/>
          <p:cNvGraphicFramePr>
            <a:graphicFrameLocks/>
          </p:cNvGraphicFramePr>
          <p:nvPr>
            <p:extLst>
              <p:ext uri="{D42A27DB-BD31-4B8C-83A1-F6EECF244321}">
                <p14:modId xmlns:p14="http://schemas.microsoft.com/office/powerpoint/2010/main" val="3456346327"/>
              </p:ext>
            </p:extLst>
          </p:nvPr>
        </p:nvGraphicFramePr>
        <p:xfrm>
          <a:off x="1204912" y="152807"/>
          <a:ext cx="6734176" cy="298816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83132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contenido 2"/>
          <p:cNvSpPr>
            <a:spLocks noGrp="1"/>
          </p:cNvSpPr>
          <p:nvPr>
            <p:ph idx="1"/>
          </p:nvPr>
        </p:nvSpPr>
        <p:spPr>
          <a:xfrm>
            <a:off x="107504" y="3140968"/>
            <a:ext cx="8928992" cy="2520280"/>
          </a:xfrm>
        </p:spPr>
        <p:txBody>
          <a:bodyPr>
            <a:noAutofit/>
          </a:bodyPr>
          <a:lstStyle/>
          <a:p>
            <a:pPr algn="just">
              <a:buFont typeface="Wingdings" panose="05000000000000000000" pitchFamily="2" charset="2"/>
              <a:buChar char="q"/>
            </a:pPr>
            <a:r>
              <a:rPr lang="es-CO" sz="1600" dirty="0" smtClean="0">
                <a:latin typeface="Calibri" panose="020F0502020204030204" pitchFamily="34" charset="0"/>
              </a:rPr>
              <a:t>Otros (28) equivalente al 14%,  que </a:t>
            </a:r>
            <a:r>
              <a:rPr lang="es-CO" sz="1600" dirty="0">
                <a:latin typeface="Calibri" panose="020F0502020204030204" pitchFamily="34" charset="0"/>
              </a:rPr>
              <a:t>hace referencia a </a:t>
            </a:r>
            <a:r>
              <a:rPr lang="es-CO" sz="1600" dirty="0" smtClean="0">
                <a:latin typeface="Calibri" panose="020F0502020204030204" pitchFamily="34" charset="0"/>
              </a:rPr>
              <a:t>respuesta solicitud alquiler de aulas, resolución de devolución y/o compensación DIAN, convocatoria a la inducción y capacitación del SIGEP II, invitación reunión de seguimiento a los compromisos del foro para una ganadería sostenible, acta de liquidación convenios, conciliación de giros pendientes de cierre ICETEX, invitación publica no itp-ip-002-2019 claridad y transparencia, invitación al segundo taller para la construcción de agenda integrada de competitividad ciencia tecnología </a:t>
            </a:r>
            <a:r>
              <a:rPr lang="es-CO" sz="1600" dirty="0">
                <a:latin typeface="Calibri" panose="020F0502020204030204" pitchFamily="34" charset="0"/>
              </a:rPr>
              <a:t>e innovación, </a:t>
            </a:r>
            <a:r>
              <a:rPr lang="es-CO" sz="1600" dirty="0" smtClean="0">
                <a:latin typeface="Calibri" panose="020F0502020204030204" pitchFamily="34" charset="0"/>
              </a:rPr>
              <a:t>calendario de matricula 2019- fondo de reparación para el acceso, permanencia y graduación en educación superior para la población victima del </a:t>
            </a:r>
            <a:r>
              <a:rPr lang="es-CO" sz="1600" dirty="0">
                <a:latin typeface="Calibri" panose="020F0502020204030204" pitchFamily="34" charset="0"/>
              </a:rPr>
              <a:t>conflicto armado, </a:t>
            </a:r>
            <a:r>
              <a:rPr lang="es-CO" sz="1600" dirty="0" smtClean="0">
                <a:latin typeface="Calibri" panose="020F0502020204030204" pitchFamily="34" charset="0"/>
              </a:rPr>
              <a:t>invitación reunión de articulación interinstitucional, carta de necesidad de adquisición de base de datos, invitación a evento de experiencias de vida para la sensibilización y empoderamiento del entorno natural étnico y cultural.</a:t>
            </a:r>
            <a:endParaRPr lang="es-CO" sz="1400" dirty="0" smtClean="0"/>
          </a:p>
        </p:txBody>
      </p:sp>
      <p:sp>
        <p:nvSpPr>
          <p:cNvPr id="3" name="Rectángulo 2"/>
          <p:cNvSpPr/>
          <p:nvPr/>
        </p:nvSpPr>
        <p:spPr>
          <a:xfrm>
            <a:off x="179512" y="476672"/>
            <a:ext cx="8856984" cy="2800767"/>
          </a:xfrm>
          <a:prstGeom prst="rect">
            <a:avLst/>
          </a:prstGeom>
        </p:spPr>
        <p:txBody>
          <a:bodyPr wrap="square">
            <a:spAutoFit/>
          </a:bodyPr>
          <a:lstStyle/>
          <a:p>
            <a:pPr algn="just"/>
            <a:r>
              <a:rPr lang="es-CO" sz="1600" dirty="0">
                <a:latin typeface="Calibri" panose="020F0502020204030204" pitchFamily="34" charset="0"/>
              </a:rPr>
              <a:t>solicitud de plazo para pago de matricula, solicitud préstamo de laboratorio agroindustria, solicitud de espacio punto de atención al usuario ICETEX, solicitud de certificado de retención en la fuente, solicitud adición de materia, solicitud cambio de docente, solicitud de realización de pasantía tecnológica, solicitud de permiso, solicitud tramite de nota de habilitación, solicitud para subir nota al </a:t>
            </a:r>
            <a:r>
              <a:rPr lang="es-CO" sz="1600" dirty="0" err="1">
                <a:latin typeface="Calibri" panose="020F0502020204030204" pitchFamily="34" charset="0"/>
              </a:rPr>
              <a:t>sigedin</a:t>
            </a:r>
            <a:r>
              <a:rPr lang="es-CO" sz="1600" dirty="0">
                <a:latin typeface="Calibri" panose="020F0502020204030204" pitchFamily="34" charset="0"/>
              </a:rPr>
              <a:t>, solicitud cambio de </a:t>
            </a:r>
            <a:r>
              <a:rPr lang="es-CO" sz="1600" dirty="0" smtClean="0">
                <a:latin typeface="Calibri" panose="020F0502020204030204" pitchFamily="34" charset="0"/>
              </a:rPr>
              <a:t>programa, </a:t>
            </a:r>
            <a:r>
              <a:rPr lang="es-CO" sz="1600" dirty="0">
                <a:latin typeface="Calibri" panose="020F0502020204030204" pitchFamily="34" charset="0"/>
              </a:rPr>
              <a:t>solicitud desprendibles de pago de nomina, </a:t>
            </a:r>
            <a:r>
              <a:rPr lang="es-CO" sz="1600" dirty="0" smtClean="0">
                <a:latin typeface="Calibri" panose="020F0502020204030204" pitchFamily="34" charset="0"/>
              </a:rPr>
              <a:t>solicitud de vinculación "tercera feria nacional del chontaduro”, solicitud préstamo de coliseo ITP, solicitud de estudiante para practica empresarial, solicitud de retiro de cesantías, solicitud de colaboración para el torneo de Rugby, solicitud de equipamiento de salón TGE-1.</a:t>
            </a:r>
          </a:p>
          <a:p>
            <a:pPr algn="just"/>
            <a:endParaRPr lang="es-CO" sz="1600" dirty="0">
              <a:latin typeface="Calibri" panose="020F0502020204030204" pitchFamily="34" charset="0"/>
            </a:endParaRPr>
          </a:p>
          <a:p>
            <a:pPr marL="285750" indent="-285750" algn="just">
              <a:buFont typeface="Wingdings" panose="05000000000000000000" pitchFamily="2" charset="2"/>
              <a:buChar char="q"/>
            </a:pPr>
            <a:r>
              <a:rPr lang="es-CO" sz="1600" dirty="0" smtClean="0">
                <a:latin typeface="Calibri" panose="020F0502020204030204" pitchFamily="34" charset="0"/>
              </a:rPr>
              <a:t>Una (1) Queja que corresponde al 0,5 % que fue presentada por el representante de los estudiantes al consejo directivo contra </a:t>
            </a:r>
            <a:r>
              <a:rPr lang="es-CO" sz="1600" smtClean="0">
                <a:latin typeface="Calibri" panose="020F0502020204030204" pitchFamily="34" charset="0"/>
              </a:rPr>
              <a:t>un estudiante.</a:t>
            </a:r>
            <a:endParaRPr lang="es-CO" sz="1600" dirty="0">
              <a:latin typeface="Calibri" panose="020F0502020204030204" pitchFamily="34" charset="0"/>
            </a:endParaRPr>
          </a:p>
        </p:txBody>
      </p:sp>
    </p:spTree>
    <p:extLst>
      <p:ext uri="{BB962C8B-B14F-4D97-AF65-F5344CB8AC3E}">
        <p14:creationId xmlns:p14="http://schemas.microsoft.com/office/powerpoint/2010/main" val="13765396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251520" y="476672"/>
            <a:ext cx="8350927" cy="4524315"/>
          </a:xfrm>
          <a:prstGeom prst="rect">
            <a:avLst/>
          </a:prstGeom>
        </p:spPr>
        <p:txBody>
          <a:bodyPr wrap="square">
            <a:spAutoFit/>
          </a:bodyPr>
          <a:lstStyle/>
          <a:p>
            <a:pPr algn="ctr"/>
            <a:r>
              <a:rPr lang="es-CO" sz="1600" b="1" dirty="0" smtClean="0"/>
              <a:t>ACTIVIDADES </a:t>
            </a:r>
            <a:r>
              <a:rPr lang="es-CO" sz="1600" b="1" dirty="0"/>
              <a:t>REALIZADAS POR LA OFICINA DE ATENCIÓN AL CIUDADANO </a:t>
            </a:r>
            <a:endParaRPr lang="es-CO" sz="1600" b="1" dirty="0" smtClean="0"/>
          </a:p>
          <a:p>
            <a:pPr algn="ctr"/>
            <a:r>
              <a:rPr lang="es-CO" sz="1600" b="1" dirty="0" smtClean="0"/>
              <a:t>FEBRERO DE </a:t>
            </a:r>
            <a:r>
              <a:rPr lang="es-CO" sz="1600" b="1" dirty="0"/>
              <a:t>2018</a:t>
            </a:r>
            <a:r>
              <a:rPr lang="es-CO" sz="1600" b="1" dirty="0" smtClean="0"/>
              <a:t>.</a:t>
            </a:r>
          </a:p>
          <a:p>
            <a:pPr algn="ctr"/>
            <a:endParaRPr lang="es-CO" sz="1600" b="1" dirty="0"/>
          </a:p>
          <a:p>
            <a:pPr marL="171450" indent="-171450" algn="just">
              <a:buFont typeface="Wingdings" panose="05000000000000000000" pitchFamily="2" charset="2"/>
              <a:buChar char="q"/>
            </a:pPr>
            <a:r>
              <a:rPr lang="es-CO" sz="2000" dirty="0"/>
              <a:t>Se radicaron y direccionaron </a:t>
            </a:r>
            <a:r>
              <a:rPr lang="es-CO" sz="2000" dirty="0" smtClean="0"/>
              <a:t>198 </a:t>
            </a:r>
            <a:r>
              <a:rPr lang="es-CO" sz="2000" dirty="0"/>
              <a:t>PQRSD, registradas en la Oficina de Atención al C</a:t>
            </a:r>
            <a:r>
              <a:rPr lang="es-CO" sz="2000" dirty="0" smtClean="0"/>
              <a:t>iudadano por el canal de atención presencial.</a:t>
            </a:r>
          </a:p>
          <a:p>
            <a:pPr marL="171450" indent="-171450" algn="just">
              <a:buFont typeface="Wingdings" panose="05000000000000000000" pitchFamily="2" charset="2"/>
              <a:buChar char="q"/>
            </a:pPr>
            <a:r>
              <a:rPr lang="es-CO" sz="2000" dirty="0" smtClean="0"/>
              <a:t>Atención </a:t>
            </a:r>
            <a:r>
              <a:rPr lang="es-CO" sz="2000" dirty="0"/>
              <a:t>diaria mediante el mecanismo de servicio al ciudadano brindando información de manera personalizada y se contacta con los responsables de la información de acuerdo con la consulta, en el horario de atención establecido mediante Resolución No. 0070 articulo 13, de 8:00am a 12:00m y de 2:00pm a 6:00pm.    </a:t>
            </a:r>
            <a:endParaRPr lang="es-CO" sz="2000" dirty="0" smtClean="0"/>
          </a:p>
          <a:p>
            <a:pPr marL="171450" indent="-171450" algn="just">
              <a:buFont typeface="Wingdings" panose="05000000000000000000" pitchFamily="2" charset="2"/>
              <a:buChar char="q"/>
            </a:pPr>
            <a:r>
              <a:rPr lang="es-CO" sz="2000" dirty="0" smtClean="0"/>
              <a:t>Actualización del banco de elegibles para docente Hora Catedra.</a:t>
            </a:r>
          </a:p>
          <a:p>
            <a:pPr marL="171450" indent="-171450" algn="just">
              <a:buFont typeface="Wingdings" panose="05000000000000000000" pitchFamily="2" charset="2"/>
              <a:buChar char="q"/>
            </a:pPr>
            <a:r>
              <a:rPr lang="es-CO" sz="2000" dirty="0" smtClean="0"/>
              <a:t>Escaneo de documentos para diferentes dependencias.</a:t>
            </a:r>
          </a:p>
          <a:p>
            <a:pPr marL="171450" indent="-171450" algn="just">
              <a:buFont typeface="Wingdings" panose="05000000000000000000" pitchFamily="2" charset="2"/>
              <a:buChar char="q"/>
            </a:pPr>
            <a:r>
              <a:rPr lang="es-CO" sz="2000" dirty="0" smtClean="0"/>
              <a:t>Entrega de formatos para tramites financieros a estudiantes que solicitan devolución de recursos económicos.</a:t>
            </a:r>
          </a:p>
          <a:p>
            <a:pPr marL="171450" indent="-171450" algn="just">
              <a:buFont typeface="Wingdings" panose="05000000000000000000" pitchFamily="2" charset="2"/>
              <a:buChar char="q"/>
            </a:pPr>
            <a:r>
              <a:rPr lang="es-CO" sz="2000" dirty="0"/>
              <a:t>Recepción de documentos para firma de rectoría</a:t>
            </a:r>
            <a:r>
              <a:rPr lang="es-CO" sz="2000" dirty="0" smtClean="0"/>
              <a:t>.</a:t>
            </a:r>
            <a:endParaRPr lang="es-CO" sz="2800" dirty="0"/>
          </a:p>
        </p:txBody>
      </p:sp>
    </p:spTree>
    <p:extLst>
      <p:ext uri="{BB962C8B-B14F-4D97-AF65-F5344CB8AC3E}">
        <p14:creationId xmlns:p14="http://schemas.microsoft.com/office/powerpoint/2010/main" val="10559094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3"/>
          <p:cNvSpPr txBox="1">
            <a:spLocks/>
          </p:cNvSpPr>
          <p:nvPr/>
        </p:nvSpPr>
        <p:spPr>
          <a:xfrm>
            <a:off x="395536" y="1340768"/>
            <a:ext cx="8494943" cy="2862322"/>
          </a:xfrm>
          <a:prstGeom prst="rect">
            <a:avLst/>
          </a:prstGeom>
        </p:spPr>
        <p:txBody>
          <a:bodyPr wrap="square">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endParaRPr lang="es-CO" sz="1600" b="1" dirty="0" smtClean="0"/>
          </a:p>
          <a:p>
            <a:pPr marL="0" indent="0" algn="just">
              <a:buFont typeface="Arial" pitchFamily="34" charset="0"/>
              <a:buNone/>
            </a:pPr>
            <a:r>
              <a:rPr lang="es-CO" sz="2000" dirty="0" smtClean="0"/>
              <a:t>En el mes de Febrero  de 2019, se dio oportuna remisión a las 198 PQRSD, radicadas en la oficina de atención al ciudadano a través del canal presencial, las cuales se direccionaron al personal de las diferentes dependencias administrativas o académicas, los jefes de oficinas, los coordinadores de los grupos internos de trabajo, los docentes y en general, los funcionarios que por delegación se le haya asignado la competencia para decidir, según la materia objeto de la petición, queja, reclamo, sugerencia o denuncia están obligados a responder de manera oportuna dentro de los términos de ley. </a:t>
            </a:r>
            <a:endParaRPr lang="es-CO" sz="2000" dirty="0"/>
          </a:p>
        </p:txBody>
      </p:sp>
      <p:sp>
        <p:nvSpPr>
          <p:cNvPr id="3" name="Título 1"/>
          <p:cNvSpPr txBox="1">
            <a:spLocks/>
          </p:cNvSpPr>
          <p:nvPr/>
        </p:nvSpPr>
        <p:spPr>
          <a:xfrm>
            <a:off x="528207" y="836712"/>
            <a:ext cx="8229600" cy="72008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O" sz="1800" b="1" dirty="0" smtClean="0"/>
              <a:t>OPORTUNIDAD DE REDIRECCIONAMIENTO A LAS PQRSD</a:t>
            </a:r>
            <a:r>
              <a:rPr lang="es-CO" sz="4000" b="1" dirty="0" smtClean="0"/>
              <a:t/>
            </a:r>
            <a:br>
              <a:rPr lang="es-CO" sz="4000" b="1" dirty="0" smtClean="0"/>
            </a:br>
            <a:endParaRPr lang="es-CO" sz="4000" dirty="0"/>
          </a:p>
        </p:txBody>
      </p:sp>
    </p:spTree>
    <p:extLst>
      <p:ext uri="{BB962C8B-B14F-4D97-AF65-F5344CB8AC3E}">
        <p14:creationId xmlns:p14="http://schemas.microsoft.com/office/powerpoint/2010/main" val="72559860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8048</TotalTime>
  <Words>986</Words>
  <Application>Microsoft Office PowerPoint</Application>
  <PresentationFormat>Presentación en pantalla (4:3)</PresentationFormat>
  <Paragraphs>147</Paragraphs>
  <Slides>10</Slides>
  <Notes>1</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10</vt:i4>
      </vt:variant>
    </vt:vector>
  </HeadingPairs>
  <TitlesOfParts>
    <vt:vector size="15" baseType="lpstr">
      <vt:lpstr>Arial</vt:lpstr>
      <vt:lpstr>Bookman Old Style</vt:lpstr>
      <vt:lpstr>Calibri</vt:lpstr>
      <vt:lpstr>Wingdings</vt:lpstr>
      <vt:lpstr>Tema de Office</vt:lpstr>
      <vt:lpstr>Presentación de PowerPoint</vt:lpstr>
      <vt:lpstr>Presentación de PowerPoint</vt:lpstr>
      <vt:lpstr> INFORME MENSUAL DE PQRSD  FEBRERO DE 2019 </vt:lpstr>
      <vt:lpstr>Presentación de PowerPoint</vt:lpstr>
      <vt:lpstr>TIPOLOGÍA O MODALIDADES  </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usuario</dc:creator>
  <cp:lastModifiedBy>ITP-ATENCION</cp:lastModifiedBy>
  <cp:revision>952</cp:revision>
  <cp:lastPrinted>2018-12-26T16:46:35Z</cp:lastPrinted>
  <dcterms:created xsi:type="dcterms:W3CDTF">2015-10-02T18:50:31Z</dcterms:created>
  <dcterms:modified xsi:type="dcterms:W3CDTF">2019-04-03T16:14:12Z</dcterms:modified>
</cp:coreProperties>
</file>