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648" r:id="rId1"/>
  </p:sldMasterIdLst>
  <p:notesMasterIdLst>
    <p:notesMasterId r:id="rId12"/>
  </p:notesMasterIdLst>
  <p:sldIdLst>
    <p:sldId id="288" r:id="rId2"/>
    <p:sldId id="258" r:id="rId3"/>
    <p:sldId id="289" r:id="rId4"/>
    <p:sldId id="297" r:id="rId5"/>
    <p:sldId id="275" r:id="rId6"/>
    <p:sldId id="294" r:id="rId7"/>
    <p:sldId id="298" r:id="rId8"/>
    <p:sldId id="300" r:id="rId9"/>
    <p:sldId id="301" r:id="rId10"/>
    <p:sldId id="299" r:id="rId11"/>
  </p:sldIdLst>
  <p:sldSz cx="9144000" cy="6858000" type="screen4x3"/>
  <p:notesSz cx="6888163" cy="10018713"/>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75DCB02-9BB8-47FD-8907-85C794F793BA}" styleName="Estilo temático 1 - Énfasis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06799F8-075E-4A3A-A7F6-7FBC6576F1A4}" styleName="Estilo temático 2 - Énfasis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8603FDC-E32A-4AB5-989C-0864C3EAD2B8}" styleName="Estilo temático 2 - Énfasis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2838BEF-8BB2-4498-84A7-C5851F593DF1}" styleName="Estilo medio 4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996"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D:\INFORMES%20ATENCION%20AL%20USUARIO%20A&#209;O%202019\INFORME%20ATENCION%20AL%20USUARIO%20ABRIL%202019\PORCENTAJES%20INFORME%20PQRS%20ABRIL.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D:\INFORMES%20ATENCION%20AL%20USUARIO%20A&#209;O%202019\INFORME%20ATENCION%20AL%20USUARIO%20ABRIL%202019\PORCENTAJES%20INFORME%20PQRS%20ABRIL.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D:\INFORMES%20ATENCION%20AL%20USUARIO%20A&#209;O%202019\INFORME%20ATENCION%20AL%20USUARIO%20ABRIL%202019\PORCENTAJES%20INFORME%20PQRS%20ABRIL.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D:\INFORMES%20ATENCION%20AL%20USUARIO%20A&#209;O%202019\INFORME%20ATENCION%20AL%20USUARIO%20ABRIL%202019\PORCENTAJES%20INFORME%20PQRS%20ABRIL.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s-CO"/>
              <a:t>CANALES DE INTERACCION</a:t>
            </a:r>
          </a:p>
        </c:rich>
      </c:tx>
      <c:layout>
        <c:manualLayout>
          <c:xMode val="edge"/>
          <c:yMode val="edge"/>
          <c:x val="0.33662015503875969"/>
          <c:y val="7.2661217075386017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s-CO"/>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0"/>
          <c:order val="0"/>
          <c:tx>
            <c:strRef>
              <c:f>'total canales de comu marzo'!$G$9</c:f>
              <c:strCache>
                <c:ptCount val="1"/>
                <c:pt idx="0">
                  <c:v>CANTIDAD</c:v>
                </c:pt>
              </c:strCache>
            </c:strRef>
          </c:tx>
          <c:spPr>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3">
                  <a:lumMod val="50000"/>
                </a:schemeClr>
              </a:solidFill>
              <a:prstDash val="solid"/>
            </a:ln>
            <a:effectLst>
              <a:outerShdw blurRad="40000" dist="20000" dir="5400000" rotWithShape="0">
                <a:srgbClr val="000000">
                  <a:alpha val="38000"/>
                </a:srgbClr>
              </a:outerShdw>
            </a:effectLst>
            <a:sp3d contourW="9525">
              <a:contourClr>
                <a:schemeClr val="accent3">
                  <a:lumMod val="50000"/>
                </a:schemeClr>
              </a:contourClr>
            </a:sp3d>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'total canales de comu marzo'!$F$10:$F$13</c:f>
              <c:strCache>
                <c:ptCount val="4"/>
                <c:pt idx="0">
                  <c:v>TELEFÓNICO </c:v>
                </c:pt>
                <c:pt idx="1">
                  <c:v>VIRTUAL </c:v>
                </c:pt>
                <c:pt idx="2">
                  <c:v>PRESENCIAL Y ESCRITO </c:v>
                </c:pt>
                <c:pt idx="3">
                  <c:v>TOTAL</c:v>
                </c:pt>
              </c:strCache>
            </c:strRef>
          </c:cat>
          <c:val>
            <c:numRef>
              <c:f>'total canales de comu marzo'!$G$10:$G$13</c:f>
              <c:numCache>
                <c:formatCode>General</c:formatCode>
                <c:ptCount val="4"/>
                <c:pt idx="0">
                  <c:v>63</c:v>
                </c:pt>
                <c:pt idx="1">
                  <c:v>86</c:v>
                </c:pt>
                <c:pt idx="2">
                  <c:v>81</c:v>
                </c:pt>
                <c:pt idx="3">
                  <c:v>230</c:v>
                </c:pt>
              </c:numCache>
            </c:numRef>
          </c:val>
          <c:extLst>
            <c:ext xmlns:c16="http://schemas.microsoft.com/office/drawing/2014/chart" uri="{C3380CC4-5D6E-409C-BE32-E72D297353CC}">
              <c16:uniqueId val="{00000000-4183-4E11-9DCB-7524FF45B574}"/>
            </c:ext>
          </c:extLst>
        </c:ser>
        <c:ser>
          <c:idx val="1"/>
          <c:order val="1"/>
          <c:tx>
            <c:strRef>
              <c:f>'total canales de comu marzo'!$H$9</c:f>
              <c:strCache>
                <c:ptCount val="1"/>
                <c:pt idx="0">
                  <c:v>PORCENTAJE </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'total canales de comu marzo'!$F$10:$F$13</c:f>
              <c:strCache>
                <c:ptCount val="4"/>
                <c:pt idx="0">
                  <c:v>TELEFÓNICO </c:v>
                </c:pt>
                <c:pt idx="1">
                  <c:v>VIRTUAL </c:v>
                </c:pt>
                <c:pt idx="2">
                  <c:v>PRESENCIAL Y ESCRITO </c:v>
                </c:pt>
                <c:pt idx="3">
                  <c:v>TOTAL</c:v>
                </c:pt>
              </c:strCache>
            </c:strRef>
          </c:cat>
          <c:val>
            <c:numRef>
              <c:f>'total canales de comu marzo'!$H$10:$H$13</c:f>
              <c:numCache>
                <c:formatCode>0%</c:formatCode>
                <c:ptCount val="4"/>
                <c:pt idx="0">
                  <c:v>0.27391304347826084</c:v>
                </c:pt>
                <c:pt idx="1">
                  <c:v>0.37391304347826088</c:v>
                </c:pt>
                <c:pt idx="2">
                  <c:v>0.35217391304347828</c:v>
                </c:pt>
                <c:pt idx="3">
                  <c:v>1</c:v>
                </c:pt>
              </c:numCache>
            </c:numRef>
          </c:val>
          <c:extLst>
            <c:ext xmlns:c16="http://schemas.microsoft.com/office/drawing/2014/chart" uri="{C3380CC4-5D6E-409C-BE32-E72D297353CC}">
              <c16:uniqueId val="{00000001-4183-4E11-9DCB-7524FF45B574}"/>
            </c:ext>
          </c:extLst>
        </c:ser>
        <c:dLbls>
          <c:showLegendKey val="0"/>
          <c:showVal val="1"/>
          <c:showCatName val="0"/>
          <c:showSerName val="0"/>
          <c:showPercent val="0"/>
          <c:showBubbleSize val="0"/>
        </c:dLbls>
        <c:gapWidth val="150"/>
        <c:shape val="box"/>
        <c:axId val="1243320208"/>
        <c:axId val="1243325648"/>
        <c:axId val="1391618320"/>
      </c:bar3DChart>
      <c:catAx>
        <c:axId val="124332020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s-CO"/>
          </a:p>
        </c:txPr>
        <c:crossAx val="1243325648"/>
        <c:crosses val="autoZero"/>
        <c:auto val="1"/>
        <c:lblAlgn val="ctr"/>
        <c:lblOffset val="100"/>
        <c:noMultiLvlLbl val="0"/>
      </c:catAx>
      <c:valAx>
        <c:axId val="12433256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s-CO"/>
          </a:p>
        </c:txPr>
        <c:crossAx val="1243320208"/>
        <c:crosses val="autoZero"/>
        <c:crossBetween val="between"/>
      </c:valAx>
      <c:serAx>
        <c:axId val="1391618320"/>
        <c:scaling>
          <c:orientation val="minMax"/>
        </c:scaling>
        <c:delete val="0"/>
        <c:axPos val="b"/>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s-CO"/>
          </a:p>
        </c:txPr>
        <c:crossAx val="1243325648"/>
        <c:crosses val="autoZero"/>
      </c:ser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s-CO"/>
        </a:p>
      </c:txPr>
    </c:legend>
    <c:plotVisOnly val="1"/>
    <c:dispBlanksAs val="gap"/>
    <c:showDLblsOverMax val="0"/>
  </c:chart>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c:spPr>
  <c:txPr>
    <a:bodyPr/>
    <a:lstStyle/>
    <a:p>
      <a:pPr>
        <a:defRPr>
          <a:solidFill>
            <a:schemeClr val="dk1"/>
          </a:solidFill>
          <a:latin typeface="+mn-lt"/>
          <a:ea typeface="+mn-ea"/>
          <a:cs typeface="+mn-cs"/>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r>
              <a:rPr lang="es-CO" sz="1200" dirty="0"/>
              <a:t>Correos Institucionales</a:t>
            </a:r>
          </a:p>
        </c:rich>
      </c:tx>
      <c:layout>
        <c:manualLayout>
          <c:xMode val="edge"/>
          <c:yMode val="edge"/>
          <c:x val="0.62584710122437137"/>
          <c:y val="3.841581433355052E-2"/>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s-CO"/>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3707579014471327E-2"/>
          <c:y val="5.6570863623299432E-2"/>
          <c:w val="0.80555656127915765"/>
          <c:h val="0.71772314051899511"/>
        </c:manualLayout>
      </c:layout>
      <c:bar3DChart>
        <c:barDir val="col"/>
        <c:grouping val="standard"/>
        <c:varyColors val="0"/>
        <c:ser>
          <c:idx val="0"/>
          <c:order val="0"/>
          <c:tx>
            <c:strRef>
              <c:f>'canales de comun virtual Abril'!$G$9</c:f>
              <c:strCache>
                <c:ptCount val="1"/>
                <c:pt idx="0">
                  <c:v>CANTIDAD</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'canales de comun virtual Abril'!$F$10:$F$13</c:f>
              <c:strCache>
                <c:ptCount val="3"/>
                <c:pt idx="0">
                  <c:v>ATENCION AL USUARIO</c:v>
                </c:pt>
                <c:pt idx="1">
                  <c:v>NOTIFICACIONES JUDICIALES</c:v>
                </c:pt>
                <c:pt idx="2">
                  <c:v>TOTAL VIRTUAL </c:v>
                </c:pt>
              </c:strCache>
            </c:strRef>
          </c:cat>
          <c:val>
            <c:numRef>
              <c:f>'canales de comun virtual Abril'!$G$10:$G$13</c:f>
              <c:numCache>
                <c:formatCode>General</c:formatCode>
                <c:ptCount val="4"/>
                <c:pt idx="0">
                  <c:v>39</c:v>
                </c:pt>
                <c:pt idx="1">
                  <c:v>5</c:v>
                </c:pt>
                <c:pt idx="2">
                  <c:v>44</c:v>
                </c:pt>
              </c:numCache>
            </c:numRef>
          </c:val>
          <c:extLst>
            <c:ext xmlns:c16="http://schemas.microsoft.com/office/drawing/2014/chart" uri="{C3380CC4-5D6E-409C-BE32-E72D297353CC}">
              <c16:uniqueId val="{00000000-4875-4540-8E88-ECBBEAAB1101}"/>
            </c:ext>
          </c:extLst>
        </c:ser>
        <c:ser>
          <c:idx val="1"/>
          <c:order val="1"/>
          <c:tx>
            <c:strRef>
              <c:f>'canales de comun virtual Abril'!$H$9</c:f>
              <c:strCache>
                <c:ptCount val="1"/>
                <c:pt idx="0">
                  <c:v>PORCENTAJE </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invertIfNegative val="0"/>
          <c:dLbls>
            <c:dLbl>
              <c:idx val="0"/>
              <c:layout>
                <c:manualLayout>
                  <c:x val="2.6579007564971498E-2"/>
                  <c:y val="8.3622858275387187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4875-4540-8E88-ECBBEAAB1101}"/>
                </c:ext>
              </c:extLst>
            </c:dLbl>
            <c:dLbl>
              <c:idx val="1"/>
              <c:layout>
                <c:manualLayout>
                  <c:x val="2.6579007564971058E-3"/>
                  <c:y val="0"/>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4875-4540-8E88-ECBBEAAB1101}"/>
                </c:ext>
              </c:extLst>
            </c:dLbl>
            <c:dLbl>
              <c:idx val="2"/>
              <c:layout>
                <c:manualLayout>
                  <c:x val="2.6579007564971547E-2"/>
                  <c:y val="8.3622858275386423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4875-4540-8E88-ECBBEAAB1101}"/>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'canales de comun virtual Abril'!$F$10:$F$13</c:f>
              <c:strCache>
                <c:ptCount val="3"/>
                <c:pt idx="0">
                  <c:v>ATENCION AL USUARIO</c:v>
                </c:pt>
                <c:pt idx="1">
                  <c:v>NOTIFICACIONES JUDICIALES</c:v>
                </c:pt>
                <c:pt idx="2">
                  <c:v>TOTAL VIRTUAL </c:v>
                </c:pt>
              </c:strCache>
            </c:strRef>
          </c:cat>
          <c:val>
            <c:numRef>
              <c:f>'canales de comun virtual Abril'!$H$10:$H$13</c:f>
              <c:numCache>
                <c:formatCode>0%</c:formatCode>
                <c:ptCount val="4"/>
                <c:pt idx="0">
                  <c:v>0.97399999999999998</c:v>
                </c:pt>
                <c:pt idx="1">
                  <c:v>2.5899999999999999E-2</c:v>
                </c:pt>
                <c:pt idx="2">
                  <c:v>1</c:v>
                </c:pt>
              </c:numCache>
            </c:numRef>
          </c:val>
          <c:extLst>
            <c:ext xmlns:c16="http://schemas.microsoft.com/office/drawing/2014/chart" uri="{C3380CC4-5D6E-409C-BE32-E72D297353CC}">
              <c16:uniqueId val="{00000001-4875-4540-8E88-ECBBEAAB1101}"/>
            </c:ext>
          </c:extLst>
        </c:ser>
        <c:dLbls>
          <c:showLegendKey val="0"/>
          <c:showVal val="1"/>
          <c:showCatName val="0"/>
          <c:showSerName val="0"/>
          <c:showPercent val="0"/>
          <c:showBubbleSize val="0"/>
        </c:dLbls>
        <c:gapWidth val="150"/>
        <c:shape val="box"/>
        <c:axId val="1243318576"/>
        <c:axId val="1243329456"/>
        <c:axId val="1391380032"/>
      </c:bar3DChart>
      <c:catAx>
        <c:axId val="124331857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800" b="1" i="0" u="none" strike="noStrike" kern="1200" baseline="0">
                <a:solidFill>
                  <a:schemeClr val="tx1">
                    <a:lumMod val="65000"/>
                    <a:lumOff val="35000"/>
                  </a:schemeClr>
                </a:solidFill>
                <a:latin typeface="+mn-lt"/>
                <a:ea typeface="+mn-ea"/>
                <a:cs typeface="+mn-cs"/>
              </a:defRPr>
            </a:pPr>
            <a:endParaRPr lang="es-CO"/>
          </a:p>
        </c:txPr>
        <c:crossAx val="1243329456"/>
        <c:crosses val="autoZero"/>
        <c:auto val="1"/>
        <c:lblAlgn val="ctr"/>
        <c:lblOffset val="100"/>
        <c:noMultiLvlLbl val="0"/>
      </c:catAx>
      <c:valAx>
        <c:axId val="12433294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243318576"/>
        <c:crosses val="autoZero"/>
        <c:crossBetween val="between"/>
      </c:valAx>
      <c:serAx>
        <c:axId val="1391380032"/>
        <c:scaling>
          <c:orientation val="minMax"/>
        </c:scaling>
        <c:delete val="0"/>
        <c:axPos val="b"/>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s-CO"/>
          </a:p>
        </c:txPr>
        <c:crossAx val="1243329456"/>
        <c:crosses val="autoZero"/>
      </c:serAx>
      <c:spPr>
        <a:solidFill>
          <a:schemeClr val="lt1"/>
        </a:solidFill>
        <a:ln w="25400" cap="flat" cmpd="sng" algn="ctr">
          <a:solidFill>
            <a:schemeClr val="accent6"/>
          </a:solidFill>
          <a:prstDash val="solid"/>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r>
              <a:rPr lang="es-CO" sz="1200" dirty="0"/>
              <a:t>LINEA MOVIL 3103310083   </a:t>
            </a:r>
          </a:p>
        </c:rich>
      </c:tx>
      <c:layout>
        <c:manualLayout>
          <c:xMode val="edge"/>
          <c:yMode val="edge"/>
          <c:x val="0.55567498034024743"/>
          <c:y val="2.4372770948760593E-2"/>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s-CO"/>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8434373295648956E-2"/>
          <c:y val="0.11978974447949216"/>
          <c:w val="0.77371321355684375"/>
          <c:h val="0.65450425966280235"/>
        </c:manualLayout>
      </c:layout>
      <c:bar3DChart>
        <c:barDir val="col"/>
        <c:grouping val="standard"/>
        <c:varyColors val="0"/>
        <c:ser>
          <c:idx val="0"/>
          <c:order val="0"/>
          <c:tx>
            <c:strRef>
              <c:f>'canales de comunicacion Abril'!$G$9</c:f>
              <c:strCache>
                <c:ptCount val="1"/>
                <c:pt idx="0">
                  <c:v>CANTIDAD</c:v>
                </c:pt>
              </c:strCache>
            </c:strRef>
          </c:tx>
          <c:spPr>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a:scene3d>
              <a:camera prst="orthographicFront">
                <a:rot lat="0" lon="0" rev="0"/>
              </a:camera>
              <a:lightRig rig="threePt" dir="t">
                <a:rot lat="0" lon="0" rev="1200000"/>
              </a:lightRig>
            </a:scene3d>
            <a:sp3d contourW="9525">
              <a:bevelT w="63500" h="25400"/>
              <a:contourClr>
                <a:schemeClr val="accent3">
                  <a:shade val="95000"/>
                  <a:satMod val="10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'canales de comunicacion Abril'!$F$10:$F$13</c:f>
              <c:strCache>
                <c:ptCount val="4"/>
                <c:pt idx="0">
                  <c:v>LLAMADAS RECIBIDAS</c:v>
                </c:pt>
                <c:pt idx="1">
                  <c:v>LLAMADAS REALIZADAS</c:v>
                </c:pt>
                <c:pt idx="2">
                  <c:v>LLAMADAS PERDIDAS</c:v>
                </c:pt>
                <c:pt idx="3">
                  <c:v>TOTAL DE LLAMADAS</c:v>
                </c:pt>
              </c:strCache>
            </c:strRef>
          </c:cat>
          <c:val>
            <c:numRef>
              <c:f>'canales de comunicacion Abril'!$G$10:$G$13</c:f>
              <c:numCache>
                <c:formatCode>General</c:formatCode>
                <c:ptCount val="4"/>
                <c:pt idx="0">
                  <c:v>38</c:v>
                </c:pt>
                <c:pt idx="1">
                  <c:v>25</c:v>
                </c:pt>
                <c:pt idx="2">
                  <c:v>16</c:v>
                </c:pt>
                <c:pt idx="3">
                  <c:v>79</c:v>
                </c:pt>
              </c:numCache>
            </c:numRef>
          </c:val>
          <c:extLst>
            <c:ext xmlns:c16="http://schemas.microsoft.com/office/drawing/2014/chart" uri="{C3380CC4-5D6E-409C-BE32-E72D297353CC}">
              <c16:uniqueId val="{00000000-60E5-4022-82BA-E195E7F56EB3}"/>
            </c:ext>
          </c:extLst>
        </c:ser>
        <c:ser>
          <c:idx val="1"/>
          <c:order val="1"/>
          <c:tx>
            <c:strRef>
              <c:f>'canales de comunicacion Abril'!$H$9</c:f>
              <c:strCache>
                <c:ptCount val="1"/>
                <c:pt idx="0">
                  <c:v>PORCENTAJE </c:v>
                </c:pt>
              </c:strCache>
            </c:strRef>
          </c:tx>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w="9525" cap="flat" cmpd="sng" algn="ctr">
              <a:solidFill>
                <a:schemeClr val="accent6">
                  <a:shade val="95000"/>
                  <a:satMod val="10500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contourW="9525">
              <a:bevelT w="63500" h="25400"/>
              <a:contourClr>
                <a:schemeClr val="accent6">
                  <a:shade val="95000"/>
                  <a:satMod val="10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'canales de comunicacion Abril'!$F$10:$F$13</c:f>
              <c:strCache>
                <c:ptCount val="4"/>
                <c:pt idx="0">
                  <c:v>LLAMADAS RECIBIDAS</c:v>
                </c:pt>
                <c:pt idx="1">
                  <c:v>LLAMADAS REALIZADAS</c:v>
                </c:pt>
                <c:pt idx="2">
                  <c:v>LLAMADAS PERDIDAS</c:v>
                </c:pt>
                <c:pt idx="3">
                  <c:v>TOTAL DE LLAMADAS</c:v>
                </c:pt>
              </c:strCache>
            </c:strRef>
          </c:cat>
          <c:val>
            <c:numRef>
              <c:f>'canales de comunicacion Abril'!$H$10:$H$13</c:f>
              <c:numCache>
                <c:formatCode>0%</c:formatCode>
                <c:ptCount val="4"/>
                <c:pt idx="0">
                  <c:v>0.48101265822784811</c:v>
                </c:pt>
                <c:pt idx="1">
                  <c:v>0.31645569620253167</c:v>
                </c:pt>
                <c:pt idx="2">
                  <c:v>0.20253164556962025</c:v>
                </c:pt>
                <c:pt idx="3">
                  <c:v>1</c:v>
                </c:pt>
              </c:numCache>
            </c:numRef>
          </c:val>
          <c:extLst>
            <c:ext xmlns:c16="http://schemas.microsoft.com/office/drawing/2014/chart" uri="{C3380CC4-5D6E-409C-BE32-E72D297353CC}">
              <c16:uniqueId val="{00000001-60E5-4022-82BA-E195E7F56EB3}"/>
            </c:ext>
          </c:extLst>
        </c:ser>
        <c:dLbls>
          <c:showLegendKey val="0"/>
          <c:showVal val="1"/>
          <c:showCatName val="0"/>
          <c:showSerName val="0"/>
          <c:showPercent val="0"/>
          <c:showBubbleSize val="0"/>
        </c:dLbls>
        <c:gapWidth val="150"/>
        <c:shape val="box"/>
        <c:axId val="1243316944"/>
        <c:axId val="1243331088"/>
        <c:axId val="1351592320"/>
      </c:bar3DChart>
      <c:catAx>
        <c:axId val="1243316944"/>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800" b="1" i="0" u="none" strike="noStrike" kern="1200" baseline="0">
                <a:solidFill>
                  <a:schemeClr val="tx1">
                    <a:lumMod val="65000"/>
                    <a:lumOff val="35000"/>
                  </a:schemeClr>
                </a:solidFill>
                <a:latin typeface="+mn-lt"/>
                <a:ea typeface="+mn-ea"/>
                <a:cs typeface="+mn-cs"/>
              </a:defRPr>
            </a:pPr>
            <a:endParaRPr lang="es-CO"/>
          </a:p>
        </c:txPr>
        <c:crossAx val="1243331088"/>
        <c:crosses val="autoZero"/>
        <c:auto val="1"/>
        <c:lblAlgn val="ctr"/>
        <c:lblOffset val="100"/>
        <c:noMultiLvlLbl val="0"/>
      </c:catAx>
      <c:valAx>
        <c:axId val="12433310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243316944"/>
        <c:crosses val="autoZero"/>
        <c:crossBetween val="between"/>
      </c:valAx>
      <c:serAx>
        <c:axId val="1351592320"/>
        <c:scaling>
          <c:orientation val="minMax"/>
        </c:scaling>
        <c:delete val="0"/>
        <c:axPos val="b"/>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800" b="1" i="0" u="none" strike="noStrike" kern="1200" baseline="0">
                <a:solidFill>
                  <a:schemeClr val="tx1">
                    <a:lumMod val="65000"/>
                    <a:lumOff val="35000"/>
                  </a:schemeClr>
                </a:solidFill>
                <a:latin typeface="+mn-lt"/>
                <a:ea typeface="+mn-ea"/>
                <a:cs typeface="+mn-cs"/>
              </a:defRPr>
            </a:pPr>
            <a:endParaRPr lang="es-CO"/>
          </a:p>
        </c:txPr>
        <c:crossAx val="1243331088"/>
        <c:crosses val="autoZero"/>
      </c:serAx>
      <c:spPr>
        <a:gradFill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6200000" scaled="1"/>
        </a:grad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cap="none" spc="0" normalizeH="0" baseline="0">
                <a:solidFill>
                  <a:schemeClr val="tx1"/>
                </a:solidFill>
                <a:latin typeface="+mn-lt"/>
                <a:ea typeface="+mn-ea"/>
                <a:cs typeface="+mn-cs"/>
              </a:defRPr>
            </a:pPr>
            <a:r>
              <a:rPr lang="es-CO">
                <a:solidFill>
                  <a:schemeClr val="tx1"/>
                </a:solidFill>
              </a:rPr>
              <a:t>TIPOS DE PQRSD CANAL PRESENCIAL</a:t>
            </a:r>
          </a:p>
        </c:rich>
      </c:tx>
      <c:layout>
        <c:manualLayout>
          <c:xMode val="edge"/>
          <c:yMode val="edge"/>
          <c:x val="0.25982302808836599"/>
          <c:y val="6.1628812565022E-2"/>
        </c:manualLayout>
      </c:layout>
      <c:overlay val="0"/>
      <c:spPr>
        <a:noFill/>
        <a:ln>
          <a:noFill/>
        </a:ln>
        <a:effectLst/>
      </c:spPr>
      <c:txPr>
        <a:bodyPr rot="0" spcFirstLastPara="1" vertOverflow="ellipsis" vert="horz" wrap="square" anchor="ctr" anchorCtr="1"/>
        <a:lstStyle/>
        <a:p>
          <a:pPr>
            <a:defRPr sz="2000" b="0" i="0" u="none" strike="noStrike" kern="1200" cap="none" spc="0" normalizeH="0" baseline="0">
              <a:solidFill>
                <a:schemeClr val="tx1"/>
              </a:solidFill>
              <a:latin typeface="+mn-lt"/>
              <a:ea typeface="+mn-ea"/>
              <a:cs typeface="+mn-cs"/>
            </a:defRPr>
          </a:pPr>
          <a:endParaRPr lang="es-CO"/>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2055988735401969E-2"/>
          <c:y val="7.0640732722066474E-2"/>
          <c:w val="0.85575523610334536"/>
          <c:h val="0.75348202616009341"/>
        </c:manualLayout>
      </c:layout>
      <c:bar3DChart>
        <c:barDir val="col"/>
        <c:grouping val="standard"/>
        <c:varyColors val="0"/>
        <c:ser>
          <c:idx val="0"/>
          <c:order val="0"/>
          <c:tx>
            <c:strRef>
              <c:f>'tipos pqrs Abril 2019'!$G$9</c:f>
              <c:strCache>
                <c:ptCount val="1"/>
                <c:pt idx="0">
                  <c:v>CANTIDAD</c:v>
                </c:pt>
              </c:strCache>
            </c:strRef>
          </c:tx>
          <c:spPr>
            <a:solidFill>
              <a:schemeClr val="accent2">
                <a:lumMod val="60000"/>
                <a:lumOff val="40000"/>
              </a:schemeClr>
            </a:solidFill>
            <a:ln>
              <a:noFill/>
            </a:ln>
            <a:effectLst/>
            <a:sp3d/>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'tipos pqrs Abril 2019'!$F$10:$F$16</c:f>
              <c:strCache>
                <c:ptCount val="7"/>
                <c:pt idx="0">
                  <c:v>PETICIONES</c:v>
                </c:pt>
                <c:pt idx="1">
                  <c:v>QUEJAS </c:v>
                </c:pt>
                <c:pt idx="2">
                  <c:v>RECLAMOS</c:v>
                </c:pt>
                <c:pt idx="3">
                  <c:v>SUGERENCIAS </c:v>
                </c:pt>
                <c:pt idx="4">
                  <c:v>DENUNCIAS</c:v>
                </c:pt>
                <c:pt idx="5">
                  <c:v>OTROS</c:v>
                </c:pt>
                <c:pt idx="6">
                  <c:v>TOTAL</c:v>
                </c:pt>
              </c:strCache>
            </c:strRef>
          </c:cat>
          <c:val>
            <c:numRef>
              <c:f>'tipos pqrs Abril 2019'!$G$10:$G$16</c:f>
              <c:numCache>
                <c:formatCode>General</c:formatCode>
                <c:ptCount val="7"/>
                <c:pt idx="0">
                  <c:v>41</c:v>
                </c:pt>
                <c:pt idx="1">
                  <c:v>2</c:v>
                </c:pt>
                <c:pt idx="2">
                  <c:v>0</c:v>
                </c:pt>
                <c:pt idx="3">
                  <c:v>0</c:v>
                </c:pt>
                <c:pt idx="4">
                  <c:v>2</c:v>
                </c:pt>
                <c:pt idx="5">
                  <c:v>36</c:v>
                </c:pt>
                <c:pt idx="6">
                  <c:v>81</c:v>
                </c:pt>
              </c:numCache>
            </c:numRef>
          </c:val>
          <c:extLst>
            <c:ext xmlns:c16="http://schemas.microsoft.com/office/drawing/2014/chart" uri="{C3380CC4-5D6E-409C-BE32-E72D297353CC}">
              <c16:uniqueId val="{00000000-8B9F-44D9-A8A5-359E03F5E687}"/>
            </c:ext>
          </c:extLst>
        </c:ser>
        <c:ser>
          <c:idx val="1"/>
          <c:order val="1"/>
          <c:tx>
            <c:strRef>
              <c:f>'tipos pqrs Abril 2019'!$H$9</c:f>
              <c:strCache>
                <c:ptCount val="1"/>
                <c:pt idx="0">
                  <c:v>PORCENTAJE </c:v>
                </c:pt>
              </c:strCache>
            </c:strRef>
          </c:tx>
          <c:spPr>
            <a:solidFill>
              <a:schemeClr val="accent3">
                <a:lumMod val="60000"/>
                <a:lumOff val="40000"/>
              </a:schemeClr>
            </a:solidFill>
            <a:ln>
              <a:noFill/>
            </a:ln>
            <a:effectLst/>
            <a:sp3d/>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'tipos pqrs Abril 2019'!$F$10:$F$16</c:f>
              <c:strCache>
                <c:ptCount val="7"/>
                <c:pt idx="0">
                  <c:v>PETICIONES</c:v>
                </c:pt>
                <c:pt idx="1">
                  <c:v>QUEJAS </c:v>
                </c:pt>
                <c:pt idx="2">
                  <c:v>RECLAMOS</c:v>
                </c:pt>
                <c:pt idx="3">
                  <c:v>SUGERENCIAS </c:v>
                </c:pt>
                <c:pt idx="4">
                  <c:v>DENUNCIAS</c:v>
                </c:pt>
                <c:pt idx="5">
                  <c:v>OTROS</c:v>
                </c:pt>
                <c:pt idx="6">
                  <c:v>TOTAL</c:v>
                </c:pt>
              </c:strCache>
            </c:strRef>
          </c:cat>
          <c:val>
            <c:numRef>
              <c:f>'tipos pqrs Abril 2019'!$H$10:$H$16</c:f>
              <c:numCache>
                <c:formatCode>0.0%</c:formatCode>
                <c:ptCount val="7"/>
                <c:pt idx="0" formatCode="0%">
                  <c:v>0.50617283950617287</c:v>
                </c:pt>
                <c:pt idx="1">
                  <c:v>2.4691358024691357E-2</c:v>
                </c:pt>
                <c:pt idx="2">
                  <c:v>0</c:v>
                </c:pt>
                <c:pt idx="3">
                  <c:v>0</c:v>
                </c:pt>
                <c:pt idx="4">
                  <c:v>2.4691358024691357E-2</c:v>
                </c:pt>
                <c:pt idx="5" formatCode="0%">
                  <c:v>0.44444444444444442</c:v>
                </c:pt>
                <c:pt idx="6" formatCode="0%">
                  <c:v>1</c:v>
                </c:pt>
              </c:numCache>
            </c:numRef>
          </c:val>
          <c:extLst>
            <c:ext xmlns:c16="http://schemas.microsoft.com/office/drawing/2014/chart" uri="{C3380CC4-5D6E-409C-BE32-E72D297353CC}">
              <c16:uniqueId val="{00000001-8B9F-44D9-A8A5-359E03F5E687}"/>
            </c:ext>
          </c:extLst>
        </c:ser>
        <c:dLbls>
          <c:showLegendKey val="0"/>
          <c:showVal val="1"/>
          <c:showCatName val="0"/>
          <c:showSerName val="0"/>
          <c:showPercent val="0"/>
          <c:showBubbleSize val="0"/>
        </c:dLbls>
        <c:gapWidth val="150"/>
        <c:shape val="box"/>
        <c:axId val="1243316400"/>
        <c:axId val="1243328368"/>
        <c:axId val="1352412496"/>
      </c:bar3DChart>
      <c:catAx>
        <c:axId val="124331640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CO"/>
          </a:p>
        </c:txPr>
        <c:crossAx val="1243328368"/>
        <c:crosses val="autoZero"/>
        <c:auto val="1"/>
        <c:lblAlgn val="ctr"/>
        <c:lblOffset val="100"/>
        <c:noMultiLvlLbl val="0"/>
      </c:catAx>
      <c:valAx>
        <c:axId val="1243328368"/>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CO"/>
          </a:p>
        </c:txPr>
        <c:crossAx val="1243316400"/>
        <c:crosses val="autoZero"/>
        <c:crossBetween val="between"/>
      </c:valAx>
      <c:serAx>
        <c:axId val="1352412496"/>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CO"/>
          </a:p>
        </c:txPr>
        <c:crossAx val="1243328368"/>
        <c:crosses val="autoZero"/>
      </c:serAx>
      <c:spPr>
        <a:noFill/>
        <a:ln>
          <a:noFill/>
        </a:ln>
        <a:effectLst/>
      </c:spPr>
    </c:plotArea>
    <c:legend>
      <c:legendPos val="b"/>
      <c:layout>
        <c:manualLayout>
          <c:xMode val="edge"/>
          <c:yMode val="edge"/>
          <c:x val="0.38353794139030523"/>
          <c:y val="0.84064286330436566"/>
          <c:w val="0.24423953279510366"/>
          <c:h val="6.578991395683445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CO"/>
        </a:p>
      </c:txPr>
    </c:legend>
    <c:plotVisOnly val="1"/>
    <c:dispBlanksAs val="gap"/>
    <c:showDLblsOverMax val="0"/>
  </c:chart>
  <c:spPr>
    <a:solidFill>
      <a:schemeClr val="accent6">
        <a:alpha val="50000"/>
      </a:schemeClr>
    </a:solidFill>
    <a:ln>
      <a:noFill/>
    </a:ln>
    <a:effectLst/>
  </c:spPr>
  <c:txPr>
    <a:bodyPr/>
    <a:lstStyle/>
    <a:p>
      <a:pPr>
        <a:defRPr>
          <a:solidFill>
            <a:schemeClr val="lt1"/>
          </a:solidFill>
          <a:latin typeface="+mn-lt"/>
          <a:ea typeface="+mn-ea"/>
          <a:cs typeface="+mn-cs"/>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296">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fld id="{69EB0BC0-9BA3-46B9-936A-0C4C43B550CF}" type="datetimeFigureOut">
              <a:rPr lang="es-CO" smtClean="0"/>
              <a:t>13/06/2019</a:t>
            </a:fld>
            <a:endParaRPr lang="es-CO"/>
          </a:p>
        </p:txBody>
      </p:sp>
      <p:sp>
        <p:nvSpPr>
          <p:cNvPr id="4" name="Marcador de imagen de diapositiva 3"/>
          <p:cNvSpPr>
            <a:spLocks noGrp="1" noRot="1" noChangeAspect="1"/>
          </p:cNvSpPr>
          <p:nvPr>
            <p:ph type="sldImg" idx="2"/>
          </p:nvPr>
        </p:nvSpPr>
        <p:spPr>
          <a:xfrm>
            <a:off x="1189038" y="1252538"/>
            <a:ext cx="4510087" cy="3381375"/>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8975" y="4821238"/>
            <a:ext cx="5510213" cy="3944937"/>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6" name="Marcador de pie de página 5"/>
          <p:cNvSpPr>
            <a:spLocks noGrp="1"/>
          </p:cNvSpPr>
          <p:nvPr>
            <p:ph type="ftr" sz="quarter" idx="4"/>
          </p:nvPr>
        </p:nvSpPr>
        <p:spPr>
          <a:xfrm>
            <a:off x="0" y="9517063"/>
            <a:ext cx="2984500" cy="501650"/>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902075" y="9517063"/>
            <a:ext cx="2984500" cy="501650"/>
          </a:xfrm>
          <a:prstGeom prst="rect">
            <a:avLst/>
          </a:prstGeom>
        </p:spPr>
        <p:txBody>
          <a:bodyPr vert="horz" lIns="91440" tIns="45720" rIns="91440" bIns="45720" rtlCol="0" anchor="b"/>
          <a:lstStyle>
            <a:lvl1pPr algn="r">
              <a:defRPr sz="1200"/>
            </a:lvl1pPr>
          </a:lstStyle>
          <a:p>
            <a:fld id="{B148909F-E698-4822-9125-D2CD0217EB14}" type="slidenum">
              <a:rPr lang="es-CO" smtClean="0"/>
              <a:t>‹Nº›</a:t>
            </a:fld>
            <a:endParaRPr lang="es-CO"/>
          </a:p>
        </p:txBody>
      </p:sp>
    </p:spTree>
    <p:extLst>
      <p:ext uri="{BB962C8B-B14F-4D97-AF65-F5344CB8AC3E}">
        <p14:creationId xmlns:p14="http://schemas.microsoft.com/office/powerpoint/2010/main" val="39785768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B148909F-E698-4822-9125-D2CD0217EB14}" type="slidenum">
              <a:rPr lang="es-CO" smtClean="0"/>
              <a:t>4</a:t>
            </a:fld>
            <a:endParaRPr lang="es-CO"/>
          </a:p>
        </p:txBody>
      </p:sp>
    </p:spTree>
    <p:extLst>
      <p:ext uri="{BB962C8B-B14F-4D97-AF65-F5344CB8AC3E}">
        <p14:creationId xmlns:p14="http://schemas.microsoft.com/office/powerpoint/2010/main" val="39180130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6"/>
            <a:ext cx="7772400" cy="1470025"/>
          </a:xfrm>
        </p:spPr>
        <p:txBody>
          <a:bodyPr/>
          <a:lstStyle/>
          <a:p>
            <a:r>
              <a:rPr lang="es-ES" smtClean="0"/>
              <a:t>Haga clic para modificar el estilo de título del patrón</a:t>
            </a:r>
            <a:endParaRPr lang="es-CO"/>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O"/>
          </a:p>
        </p:txBody>
      </p:sp>
      <p:sp>
        <p:nvSpPr>
          <p:cNvPr id="4" name="3 Marcador de fecha"/>
          <p:cNvSpPr>
            <a:spLocks noGrp="1"/>
          </p:cNvSpPr>
          <p:nvPr>
            <p:ph type="dt" sz="half" idx="10"/>
          </p:nvPr>
        </p:nvSpPr>
        <p:spPr/>
        <p:txBody>
          <a:bodyPr/>
          <a:lstStyle/>
          <a:p>
            <a:fld id="{50FB1842-FFE9-409B-8A37-04893FFE368D}" type="datetimeFigureOut">
              <a:rPr lang="es-CO" smtClean="0"/>
              <a:pPr/>
              <a:t>13/06/2019</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50FB1842-FFE9-409B-8A37-04893FFE368D}" type="datetimeFigureOut">
              <a:rPr lang="es-CO" smtClean="0"/>
              <a:pPr/>
              <a:t>13/06/2019</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9"/>
            <a:ext cx="2057400" cy="5851525"/>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457200" y="274639"/>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50FB1842-FFE9-409B-8A37-04893FFE368D}" type="datetimeFigureOut">
              <a:rPr lang="es-CO" smtClean="0"/>
              <a:pPr/>
              <a:t>13/06/2019</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50FB1842-FFE9-409B-8A37-04893FFE368D}" type="datetimeFigureOut">
              <a:rPr lang="es-CO" smtClean="0"/>
              <a:pPr/>
              <a:t>13/06/2019</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1"/>
            <a:ext cx="7772400" cy="1362075"/>
          </a:xfrm>
        </p:spPr>
        <p:txBody>
          <a:bodyPr anchor="t"/>
          <a:lstStyle>
            <a:lvl1pPr algn="l">
              <a:defRPr sz="4000" b="1" cap="all"/>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50FB1842-FFE9-409B-8A37-04893FFE368D}" type="datetimeFigureOut">
              <a:rPr lang="es-CO" smtClean="0"/>
              <a:pPr/>
              <a:t>13/06/2019</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fecha"/>
          <p:cNvSpPr>
            <a:spLocks noGrp="1"/>
          </p:cNvSpPr>
          <p:nvPr>
            <p:ph type="dt" sz="half" idx="10"/>
          </p:nvPr>
        </p:nvSpPr>
        <p:spPr/>
        <p:txBody>
          <a:bodyPr/>
          <a:lstStyle/>
          <a:p>
            <a:fld id="{50FB1842-FFE9-409B-8A37-04893FFE368D}" type="datetimeFigureOut">
              <a:rPr lang="es-CO" smtClean="0"/>
              <a:pPr/>
              <a:t>13/06/2019</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6 Marcador de fecha"/>
          <p:cNvSpPr>
            <a:spLocks noGrp="1"/>
          </p:cNvSpPr>
          <p:nvPr>
            <p:ph type="dt" sz="half" idx="10"/>
          </p:nvPr>
        </p:nvSpPr>
        <p:spPr/>
        <p:txBody>
          <a:bodyPr/>
          <a:lstStyle/>
          <a:p>
            <a:fld id="{50FB1842-FFE9-409B-8A37-04893FFE368D}" type="datetimeFigureOut">
              <a:rPr lang="es-CO" smtClean="0"/>
              <a:pPr/>
              <a:t>13/06/2019</a:t>
            </a:fld>
            <a:endParaRPr lang="es-CO"/>
          </a:p>
        </p:txBody>
      </p:sp>
      <p:sp>
        <p:nvSpPr>
          <p:cNvPr id="8" name="7 Marcador de pie de página"/>
          <p:cNvSpPr>
            <a:spLocks noGrp="1"/>
          </p:cNvSpPr>
          <p:nvPr>
            <p:ph type="ftr" sz="quarter" idx="11"/>
          </p:nvPr>
        </p:nvSpPr>
        <p:spPr/>
        <p:txBody>
          <a:bodyPr/>
          <a:lstStyle/>
          <a:p>
            <a:endParaRPr lang="es-CO"/>
          </a:p>
        </p:txBody>
      </p:sp>
      <p:sp>
        <p:nvSpPr>
          <p:cNvPr id="9" name="8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fecha"/>
          <p:cNvSpPr>
            <a:spLocks noGrp="1"/>
          </p:cNvSpPr>
          <p:nvPr>
            <p:ph type="dt" sz="half" idx="10"/>
          </p:nvPr>
        </p:nvSpPr>
        <p:spPr/>
        <p:txBody>
          <a:bodyPr/>
          <a:lstStyle/>
          <a:p>
            <a:fld id="{50FB1842-FFE9-409B-8A37-04893FFE368D}" type="datetimeFigureOut">
              <a:rPr lang="es-CO" smtClean="0"/>
              <a:pPr/>
              <a:t>13/06/2019</a:t>
            </a:fld>
            <a:endParaRPr lang="es-CO"/>
          </a:p>
        </p:txBody>
      </p:sp>
      <p:sp>
        <p:nvSpPr>
          <p:cNvPr id="4" name="3 Marcador de pie de página"/>
          <p:cNvSpPr>
            <a:spLocks noGrp="1"/>
          </p:cNvSpPr>
          <p:nvPr>
            <p:ph type="ftr" sz="quarter" idx="11"/>
          </p:nvPr>
        </p:nvSpPr>
        <p:spPr/>
        <p:txBody>
          <a:bodyPr/>
          <a:lstStyle/>
          <a:p>
            <a:endParaRPr lang="es-CO"/>
          </a:p>
        </p:txBody>
      </p:sp>
      <p:sp>
        <p:nvSpPr>
          <p:cNvPr id="5" name="4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50FB1842-FFE9-409B-8A37-04893FFE368D}" type="datetimeFigureOut">
              <a:rPr lang="es-CO" smtClean="0"/>
              <a:pPr/>
              <a:t>13/06/2019</a:t>
            </a:fld>
            <a:endParaRPr lang="es-CO"/>
          </a:p>
        </p:txBody>
      </p:sp>
      <p:sp>
        <p:nvSpPr>
          <p:cNvPr id="3" name="2 Marcador de pie de página"/>
          <p:cNvSpPr>
            <a:spLocks noGrp="1"/>
          </p:cNvSpPr>
          <p:nvPr>
            <p:ph type="ftr" sz="quarter" idx="11"/>
          </p:nvPr>
        </p:nvSpPr>
        <p:spPr/>
        <p:txBody>
          <a:bodyPr/>
          <a:lstStyle/>
          <a:p>
            <a:endParaRPr lang="es-CO"/>
          </a:p>
        </p:txBody>
      </p:sp>
      <p:sp>
        <p:nvSpPr>
          <p:cNvPr id="4" name="3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2" y="273049"/>
            <a:ext cx="3008313" cy="1162051"/>
          </a:xfrm>
        </p:spPr>
        <p:txBody>
          <a:bodyPr anchor="b"/>
          <a:lstStyle>
            <a:lvl1pPr algn="l">
              <a:defRPr sz="2000"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50FB1842-FFE9-409B-8A37-04893FFE368D}" type="datetimeFigureOut">
              <a:rPr lang="es-CO" smtClean="0"/>
              <a:pPr/>
              <a:t>13/06/2019</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9"/>
          </a:xfrm>
        </p:spPr>
        <p:txBody>
          <a:bodyPr anchor="b"/>
          <a:lstStyle>
            <a:lvl1pPr algn="l">
              <a:defRPr sz="2000"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3 Marcador de texto"/>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50FB1842-FFE9-409B-8A37-04893FFE368D}" type="datetimeFigureOut">
              <a:rPr lang="es-CO" smtClean="0"/>
              <a:pPr/>
              <a:t>13/06/2019</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FB1842-FFE9-409B-8A37-04893FFE368D}" type="datetimeFigureOut">
              <a:rPr lang="es-CO" smtClean="0"/>
              <a:pPr/>
              <a:t>13/06/2019</a:t>
            </a:fld>
            <a:endParaRPr lang="es-CO"/>
          </a:p>
        </p:txBody>
      </p:sp>
      <p:sp>
        <p:nvSpPr>
          <p:cNvPr id="5" name="4 Marcador de pie de página"/>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5 Marcador de número de diapositiva"/>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8E616C-18FC-48D7-8B7C-FD5B3D61267F}" type="slidenum">
              <a:rPr lang="es-CO" smtClean="0"/>
              <a:pPr/>
              <a:t>‹Nº›</a:t>
            </a:fld>
            <a:endParaRPr lang="es-CO"/>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mailto:notificacionesjudiciales@itp.edu.co"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chart" Target="../charts/chart3.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0" y="548680"/>
            <a:ext cx="9144000" cy="4524315"/>
          </a:xfrm>
          <a:prstGeom prst="rect">
            <a:avLst/>
          </a:prstGeom>
          <a:noFill/>
        </p:spPr>
        <p:txBody>
          <a:bodyPr wrap="square" rtlCol="0">
            <a:spAutoFit/>
          </a:bodyPr>
          <a:lstStyle/>
          <a:p>
            <a:pPr algn="ctr"/>
            <a:r>
              <a:rPr lang="es-CO" dirty="0"/>
              <a:t>OFICINA DE ATENCIÓN AL </a:t>
            </a:r>
            <a:r>
              <a:rPr lang="es-CO" dirty="0" smtClean="0"/>
              <a:t>USUARIO </a:t>
            </a:r>
            <a:r>
              <a:rPr lang="es-CO" dirty="0"/>
              <a:t>INSTITUTO TECNOLÓGICO DEL PUTUMAYO </a:t>
            </a:r>
          </a:p>
          <a:p>
            <a:pPr algn="ctr"/>
            <a:r>
              <a:rPr lang="es-CO" dirty="0"/>
              <a:t>RESOLUCIONES </a:t>
            </a:r>
            <a:r>
              <a:rPr lang="es-CO" dirty="0" err="1"/>
              <a:t>Nros</a:t>
            </a:r>
            <a:r>
              <a:rPr lang="es-CO" dirty="0"/>
              <a:t>. 0316/2015 - 0070/2016 </a:t>
            </a:r>
          </a:p>
          <a:p>
            <a:r>
              <a:rPr lang="es-CO" dirty="0">
                <a:solidFill>
                  <a:schemeClr val="bg1"/>
                </a:solidFill>
              </a:rPr>
              <a:t> </a:t>
            </a:r>
          </a:p>
          <a:p>
            <a:pPr algn="ctr"/>
            <a:endParaRPr lang="es-CO" dirty="0" smtClean="0"/>
          </a:p>
          <a:p>
            <a:pPr algn="ctr"/>
            <a:endParaRPr lang="es-CO" dirty="0"/>
          </a:p>
          <a:p>
            <a:pPr algn="ctr"/>
            <a:endParaRPr lang="es-CO" dirty="0" smtClean="0"/>
          </a:p>
          <a:p>
            <a:pPr algn="ctr"/>
            <a:endParaRPr lang="es-CO" dirty="0"/>
          </a:p>
          <a:p>
            <a:pPr algn="ctr"/>
            <a:endParaRPr lang="es-CO" dirty="0" smtClean="0"/>
          </a:p>
          <a:p>
            <a:pPr algn="ctr"/>
            <a:endParaRPr lang="es-CO" dirty="0"/>
          </a:p>
          <a:p>
            <a:pPr algn="ctr"/>
            <a:endParaRPr lang="es-CO" dirty="0" smtClean="0"/>
          </a:p>
          <a:p>
            <a:pPr algn="ctr"/>
            <a:endParaRPr lang="es-CO" dirty="0"/>
          </a:p>
          <a:p>
            <a:pPr algn="ctr"/>
            <a:endParaRPr lang="es-CO" dirty="0" smtClean="0"/>
          </a:p>
          <a:p>
            <a:pPr algn="ctr"/>
            <a:endParaRPr lang="es-CO" dirty="0"/>
          </a:p>
          <a:p>
            <a:pPr algn="ctr"/>
            <a:endParaRPr lang="es-CO" dirty="0" smtClean="0"/>
          </a:p>
          <a:p>
            <a:pPr algn="ctr"/>
            <a:endParaRPr lang="es-CO" dirty="0"/>
          </a:p>
          <a:p>
            <a:endParaRPr lang="es-CO" dirty="0"/>
          </a:p>
        </p:txBody>
      </p:sp>
      <p:pic>
        <p:nvPicPr>
          <p:cNvPr id="5" name="Imagen 4" descr="web itp.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43808" y="1340768"/>
            <a:ext cx="3429000" cy="3596640"/>
          </a:xfrm>
          <a:prstGeom prst="rect">
            <a:avLst/>
          </a:prstGeom>
        </p:spPr>
      </p:pic>
    </p:spTree>
    <p:extLst>
      <p:ext uri="{BB962C8B-B14F-4D97-AF65-F5344CB8AC3E}">
        <p14:creationId xmlns:p14="http://schemas.microsoft.com/office/powerpoint/2010/main" val="2934036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LOGO 2.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50806" y="3429000"/>
            <a:ext cx="3672408" cy="1610970"/>
          </a:xfrm>
          <a:prstGeom prst="rect">
            <a:avLst/>
          </a:prstGeom>
        </p:spPr>
      </p:pic>
      <p:sp>
        <p:nvSpPr>
          <p:cNvPr id="5" name="CuadroTexto 4"/>
          <p:cNvSpPr txBox="1"/>
          <p:nvPr/>
        </p:nvSpPr>
        <p:spPr>
          <a:xfrm>
            <a:off x="2267744" y="1499300"/>
            <a:ext cx="4838533" cy="1569660"/>
          </a:xfrm>
          <a:prstGeom prst="rect">
            <a:avLst/>
          </a:prstGeom>
          <a:noFill/>
        </p:spPr>
        <p:txBody>
          <a:bodyPr wrap="square" rtlCol="0">
            <a:spAutoFit/>
          </a:bodyPr>
          <a:lstStyle/>
          <a:p>
            <a:pPr algn="ctr"/>
            <a:r>
              <a:rPr lang="es-ES" sz="9600" b="1" dirty="0" smtClean="0"/>
              <a:t>GRACIAS </a:t>
            </a:r>
            <a:endParaRPr lang="es-CO" sz="9600" b="1" dirty="0"/>
          </a:p>
        </p:txBody>
      </p:sp>
    </p:spTree>
    <p:extLst>
      <p:ext uri="{BB962C8B-B14F-4D97-AF65-F5344CB8AC3E}">
        <p14:creationId xmlns:p14="http://schemas.microsoft.com/office/powerpoint/2010/main" val="1704964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1043608" y="836712"/>
            <a:ext cx="6912768" cy="5632311"/>
          </a:xfrm>
          <a:prstGeom prst="rect">
            <a:avLst/>
          </a:prstGeom>
          <a:noFill/>
        </p:spPr>
        <p:txBody>
          <a:bodyPr wrap="square" rtlCol="0">
            <a:spAutoFit/>
          </a:bodyPr>
          <a:lstStyle/>
          <a:p>
            <a:pPr algn="ctr"/>
            <a:r>
              <a:rPr lang="es-CO" dirty="0" smtClean="0"/>
              <a:t>Rectoría</a:t>
            </a:r>
          </a:p>
          <a:p>
            <a:pPr algn="ctr"/>
            <a:r>
              <a:rPr lang="es-CO" dirty="0" smtClean="0"/>
              <a:t>Esp. Miguel Ángel </a:t>
            </a:r>
            <a:r>
              <a:rPr lang="es-CO" dirty="0" err="1" smtClean="0"/>
              <a:t>Canchala</a:t>
            </a:r>
            <a:r>
              <a:rPr lang="es-CO" dirty="0" smtClean="0"/>
              <a:t> Delgado</a:t>
            </a:r>
          </a:p>
          <a:p>
            <a:pPr algn="ctr"/>
            <a:r>
              <a:rPr lang="es-CO" dirty="0" smtClean="0"/>
              <a:t>Rector (e)</a:t>
            </a:r>
          </a:p>
          <a:p>
            <a:pPr algn="ctr"/>
            <a:endParaRPr lang="es-CO" dirty="0" smtClean="0"/>
          </a:p>
          <a:p>
            <a:pPr algn="ctr"/>
            <a:r>
              <a:rPr lang="es-CO" dirty="0" smtClean="0"/>
              <a:t>Vicerrectoría Administrativa </a:t>
            </a:r>
          </a:p>
          <a:p>
            <a:pPr algn="ctr"/>
            <a:r>
              <a:rPr lang="es-CO" dirty="0" smtClean="0"/>
              <a:t>Esp. Oscar Andrés Muñoz Burgos</a:t>
            </a:r>
          </a:p>
          <a:p>
            <a:pPr algn="ctr"/>
            <a:r>
              <a:rPr lang="es-CO" dirty="0" smtClean="0"/>
              <a:t>Vicerrector Administrativo</a:t>
            </a:r>
          </a:p>
          <a:p>
            <a:pPr algn="ctr"/>
            <a:endParaRPr lang="es-CO" dirty="0"/>
          </a:p>
          <a:p>
            <a:pPr algn="ctr"/>
            <a:r>
              <a:rPr lang="es-CO" dirty="0"/>
              <a:t>Oficina de </a:t>
            </a:r>
            <a:r>
              <a:rPr lang="es-CO" dirty="0" smtClean="0"/>
              <a:t>Atención al Ciudadano </a:t>
            </a:r>
            <a:endParaRPr lang="es-CO" dirty="0"/>
          </a:p>
          <a:p>
            <a:pPr algn="ctr"/>
            <a:r>
              <a:rPr lang="es-CO" dirty="0" smtClean="0"/>
              <a:t>Responsable Martha Judith Pérez</a:t>
            </a:r>
          </a:p>
          <a:p>
            <a:pPr algn="ctr"/>
            <a:r>
              <a:rPr lang="es-CO" dirty="0" smtClean="0"/>
              <a:t>Apoyo a Vicerrectoría Administrativa</a:t>
            </a:r>
          </a:p>
          <a:p>
            <a:pPr algn="ctr"/>
            <a:endParaRPr lang="es-CO" dirty="0"/>
          </a:p>
          <a:p>
            <a:pPr algn="ctr"/>
            <a:r>
              <a:rPr lang="es-CO" dirty="0" smtClean="0"/>
              <a:t>Documento Elaborado por: </a:t>
            </a:r>
            <a:r>
              <a:rPr lang="es-CO" dirty="0"/>
              <a:t>Luz Yanuba Cabezas Isaza                                                         </a:t>
            </a:r>
            <a:r>
              <a:rPr lang="es-CO" dirty="0" smtClean="0"/>
              <a:t>Apoyo </a:t>
            </a:r>
            <a:r>
              <a:rPr lang="es-CO" dirty="0"/>
              <a:t>a Vicerrectoría </a:t>
            </a:r>
            <a:r>
              <a:rPr lang="es-CO" dirty="0" smtClean="0"/>
              <a:t>Administrativa </a:t>
            </a:r>
            <a:endParaRPr lang="es-CO" dirty="0"/>
          </a:p>
          <a:p>
            <a:pPr algn="ctr"/>
            <a:endParaRPr lang="es-CO" dirty="0"/>
          </a:p>
          <a:p>
            <a:pPr algn="ctr"/>
            <a:endParaRPr lang="es-CO" dirty="0" smtClean="0"/>
          </a:p>
          <a:p>
            <a:pPr algn="ctr"/>
            <a:endParaRPr lang="es-CO" dirty="0" smtClean="0"/>
          </a:p>
          <a:p>
            <a:pPr algn="ctr"/>
            <a:endParaRPr lang="es-CO" dirty="0"/>
          </a:p>
          <a:p>
            <a:pPr algn="ctr"/>
            <a:endParaRPr lang="es-CO" dirty="0" smtClean="0"/>
          </a:p>
          <a:p>
            <a:pPr algn="ctr"/>
            <a:endParaRPr lang="es-CO" dirty="0"/>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xmlns:p14="http://schemas.microsoft.com/office/powerpoint/2010/main" spd="slow">
        <p:checker/>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129606"/>
            <a:ext cx="8229600" cy="922113"/>
          </a:xfrm>
        </p:spPr>
        <p:txBody>
          <a:bodyPr>
            <a:normAutofit fontScale="90000"/>
          </a:bodyPr>
          <a:lstStyle/>
          <a:p>
            <a:r>
              <a:rPr lang="es-CO" sz="2200" dirty="0"/>
              <a:t/>
            </a:r>
            <a:br>
              <a:rPr lang="es-CO" sz="2200" dirty="0"/>
            </a:br>
            <a:r>
              <a:rPr lang="es-CO" sz="2000" b="1" dirty="0"/>
              <a:t>INFORME MENSUAL DE </a:t>
            </a:r>
            <a:r>
              <a:rPr lang="es-CO" sz="2000" b="1" dirty="0" smtClean="0"/>
              <a:t>PQRSD </a:t>
            </a:r>
            <a:r>
              <a:rPr lang="es-CO" sz="2000" b="1" dirty="0"/>
              <a:t/>
            </a:r>
            <a:br>
              <a:rPr lang="es-CO" sz="2000" b="1" dirty="0"/>
            </a:br>
            <a:r>
              <a:rPr lang="es-CO" sz="2000" b="1" dirty="0" smtClean="0"/>
              <a:t>MARZO DE 2019</a:t>
            </a:r>
            <a:r>
              <a:rPr lang="es-CO" sz="2000" dirty="0"/>
              <a:t/>
            </a:r>
            <a:br>
              <a:rPr lang="es-CO" sz="2000" dirty="0"/>
            </a:br>
            <a:endParaRPr lang="es-CO" sz="2000" dirty="0"/>
          </a:p>
        </p:txBody>
      </p:sp>
      <p:sp>
        <p:nvSpPr>
          <p:cNvPr id="4" name="Marcador de contenido 2"/>
          <p:cNvSpPr>
            <a:spLocks noGrp="1"/>
          </p:cNvSpPr>
          <p:nvPr>
            <p:ph idx="1"/>
          </p:nvPr>
        </p:nvSpPr>
        <p:spPr>
          <a:xfrm>
            <a:off x="605822" y="873410"/>
            <a:ext cx="7884876" cy="242239"/>
          </a:xfrm>
        </p:spPr>
        <p:txBody>
          <a:bodyPr>
            <a:noAutofit/>
          </a:bodyPr>
          <a:lstStyle/>
          <a:p>
            <a:pPr marL="0" indent="0" algn="ctr">
              <a:buNone/>
            </a:pPr>
            <a:r>
              <a:rPr lang="es-CO" sz="1200" b="1" dirty="0" smtClean="0"/>
              <a:t>TOTAL PQRSD RECIBIDAS </a:t>
            </a:r>
            <a:r>
              <a:rPr lang="es-CO" sz="1200" b="1" dirty="0"/>
              <a:t>POR LA </a:t>
            </a:r>
            <a:r>
              <a:rPr lang="es-CO" sz="1200" b="1" dirty="0" smtClean="0"/>
              <a:t>OFICINA: </a:t>
            </a:r>
            <a:r>
              <a:rPr lang="es-CO" sz="1400" dirty="0">
                <a:solidFill>
                  <a:srgbClr val="FF0000"/>
                </a:solidFill>
              </a:rPr>
              <a:t/>
            </a:r>
            <a:br>
              <a:rPr lang="es-CO" sz="1400" dirty="0">
                <a:solidFill>
                  <a:srgbClr val="FF0000"/>
                </a:solidFill>
              </a:rPr>
            </a:br>
            <a:endParaRPr lang="es-CO" sz="1400" dirty="0" smtClean="0">
              <a:solidFill>
                <a:srgbClr val="FF0000"/>
              </a:solidFill>
            </a:endParaRPr>
          </a:p>
          <a:p>
            <a:pPr marL="0" indent="0" algn="ctr">
              <a:buNone/>
            </a:pPr>
            <a:endParaRPr lang="es-CO" sz="1400" dirty="0" smtClean="0"/>
          </a:p>
          <a:p>
            <a:pPr marL="0" indent="0" algn="ctr">
              <a:buNone/>
            </a:pPr>
            <a:endParaRPr lang="es-CO" sz="1400" dirty="0"/>
          </a:p>
          <a:p>
            <a:pPr marL="0" indent="0" algn="ctr">
              <a:buNone/>
            </a:pPr>
            <a:endParaRPr lang="es-CO" sz="1400" dirty="0"/>
          </a:p>
          <a:p>
            <a:pPr marL="0" indent="0" algn="just">
              <a:buNone/>
            </a:pPr>
            <a:endParaRPr lang="es-CO" sz="1400" dirty="0" smtClean="0"/>
          </a:p>
          <a:p>
            <a:pPr marL="0" indent="0" algn="just">
              <a:buNone/>
            </a:pPr>
            <a:endParaRPr lang="es-CO" sz="1200" dirty="0"/>
          </a:p>
          <a:p>
            <a:pPr marL="0" indent="0" algn="just">
              <a:buNone/>
            </a:pPr>
            <a:endParaRPr lang="es-CO" sz="1400" dirty="0" smtClean="0"/>
          </a:p>
          <a:p>
            <a:pPr marL="0" indent="0" algn="just">
              <a:buNone/>
            </a:pPr>
            <a:endParaRPr lang="es-CO" sz="1400" dirty="0" smtClean="0"/>
          </a:p>
          <a:p>
            <a:pPr marL="0" indent="0" algn="just">
              <a:buNone/>
            </a:pPr>
            <a:endParaRPr lang="es-CO" sz="1400" dirty="0"/>
          </a:p>
          <a:p>
            <a:pPr marL="0" indent="0" algn="just">
              <a:buNone/>
            </a:pPr>
            <a:endParaRPr lang="es-CO" sz="1400" dirty="0" smtClean="0"/>
          </a:p>
          <a:p>
            <a:pPr marL="0" indent="0" algn="just">
              <a:buNone/>
            </a:pPr>
            <a:endParaRPr lang="es-CO" sz="1400" dirty="0" smtClean="0"/>
          </a:p>
          <a:p>
            <a:pPr marL="0" indent="0" algn="just">
              <a:buNone/>
            </a:pPr>
            <a:endParaRPr lang="es-CO" sz="1600" dirty="0" smtClean="0"/>
          </a:p>
          <a:p>
            <a:pPr marL="0" indent="0" algn="just">
              <a:buNone/>
            </a:pPr>
            <a:endParaRPr lang="es-CO" dirty="0"/>
          </a:p>
          <a:p>
            <a:pPr marL="0" indent="0" algn="just">
              <a:buNone/>
            </a:pPr>
            <a:endParaRPr lang="es-CO" dirty="0" smtClean="0"/>
          </a:p>
          <a:p>
            <a:pPr marL="0" indent="0" algn="just">
              <a:buNone/>
            </a:pPr>
            <a:endParaRPr lang="es-CO" dirty="0"/>
          </a:p>
          <a:p>
            <a:pPr marL="0" indent="0" algn="just">
              <a:buNone/>
            </a:pPr>
            <a:endParaRPr lang="es-CO" dirty="0" smtClean="0"/>
          </a:p>
          <a:p>
            <a:pPr marL="0" indent="0" algn="just">
              <a:buNone/>
            </a:pPr>
            <a:endParaRPr lang="es-CO" dirty="0"/>
          </a:p>
          <a:p>
            <a:pPr marL="0" indent="0" algn="just">
              <a:buNone/>
            </a:pPr>
            <a:endParaRPr lang="es-CO" dirty="0" smtClean="0"/>
          </a:p>
          <a:p>
            <a:pPr marL="0" indent="0" algn="just">
              <a:buNone/>
            </a:pPr>
            <a:endParaRPr lang="es-CO" dirty="0"/>
          </a:p>
          <a:p>
            <a:pPr marL="0" indent="0" algn="just">
              <a:buNone/>
            </a:pPr>
            <a:endParaRPr lang="es-CO" dirty="0" smtClean="0"/>
          </a:p>
          <a:p>
            <a:pPr marL="0" indent="0" algn="just">
              <a:buNone/>
            </a:pPr>
            <a:endParaRPr lang="es-CO" sz="1400" dirty="0"/>
          </a:p>
          <a:p>
            <a:pPr marL="0" indent="0" algn="just">
              <a:buNone/>
            </a:pPr>
            <a:endParaRPr lang="es-CO" sz="1400" dirty="0" smtClean="0"/>
          </a:p>
          <a:p>
            <a:pPr marL="0" indent="0" algn="just">
              <a:buNone/>
            </a:pPr>
            <a:endParaRPr lang="es-CO" sz="1400" dirty="0"/>
          </a:p>
          <a:p>
            <a:pPr marL="0" indent="0" algn="just">
              <a:buNone/>
            </a:pPr>
            <a:endParaRPr lang="es-CO" sz="1400" i="1" dirty="0"/>
          </a:p>
          <a:p>
            <a:pPr marL="0" indent="0" algn="just">
              <a:buNone/>
            </a:pPr>
            <a:endParaRPr lang="es-CO" sz="1400" dirty="0">
              <a:solidFill>
                <a:srgbClr val="FF0000"/>
              </a:solidFill>
            </a:endParaRPr>
          </a:p>
        </p:txBody>
      </p:sp>
      <p:sp>
        <p:nvSpPr>
          <p:cNvPr id="3" name="Rectángulo 2"/>
          <p:cNvSpPr/>
          <p:nvPr/>
        </p:nvSpPr>
        <p:spPr>
          <a:xfrm>
            <a:off x="287524" y="4502802"/>
            <a:ext cx="8568952" cy="1015663"/>
          </a:xfrm>
          <a:prstGeom prst="rect">
            <a:avLst/>
          </a:prstGeom>
        </p:spPr>
        <p:txBody>
          <a:bodyPr wrap="square">
            <a:spAutoFit/>
          </a:bodyPr>
          <a:lstStyle/>
          <a:p>
            <a:pPr algn="just"/>
            <a:r>
              <a:rPr lang="es-CO" sz="1500" dirty="0"/>
              <a:t>A través de la oficina de atención al ciudadano en el mes de Marzo de 2019 se recibieron </a:t>
            </a:r>
            <a:r>
              <a:rPr lang="es-CO" sz="1500" dirty="0" smtClean="0"/>
              <a:t>81 requerimientos </a:t>
            </a:r>
            <a:r>
              <a:rPr lang="es-CO" sz="1500" dirty="0"/>
              <a:t>por el canal de atención presencial, 86 por el canal virtual y </a:t>
            </a:r>
            <a:r>
              <a:rPr lang="es-CO" sz="1500" dirty="0" smtClean="0"/>
              <a:t>63</a:t>
            </a:r>
            <a:r>
              <a:rPr lang="es-CO" sz="1500" dirty="0" smtClean="0"/>
              <a:t> </a:t>
            </a:r>
            <a:r>
              <a:rPr lang="es-CO" sz="1500" dirty="0"/>
              <a:t>a través del canal telefónico, para un total de </a:t>
            </a:r>
            <a:r>
              <a:rPr lang="es-CO" sz="1500" dirty="0" smtClean="0"/>
              <a:t>230 </a:t>
            </a:r>
            <a:r>
              <a:rPr lang="es-CO" sz="1500" dirty="0"/>
              <a:t>PQRSD,  garantizando el registro del 100% de las PQRSD recibidas en el canal presencial y el oportuno redireccionamiento a las dependencias competentes para el tramite pertinente.</a:t>
            </a:r>
          </a:p>
        </p:txBody>
      </p:sp>
      <p:graphicFrame>
        <p:nvGraphicFramePr>
          <p:cNvPr id="6" name="Gráfico 5"/>
          <p:cNvGraphicFramePr>
            <a:graphicFrameLocks/>
          </p:cNvGraphicFramePr>
          <p:nvPr>
            <p:extLst>
              <p:ext uri="{D42A27DB-BD31-4B8C-83A1-F6EECF244321}">
                <p14:modId xmlns:p14="http://schemas.microsoft.com/office/powerpoint/2010/main" val="1620363521"/>
              </p:ext>
            </p:extLst>
          </p:nvPr>
        </p:nvGraphicFramePr>
        <p:xfrm>
          <a:off x="1476448" y="1115650"/>
          <a:ext cx="6143625" cy="338715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871738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51520" y="404664"/>
            <a:ext cx="8640960" cy="2169063"/>
          </a:xfrm>
        </p:spPr>
        <p:txBody>
          <a:bodyPr>
            <a:noAutofit/>
          </a:bodyPr>
          <a:lstStyle/>
          <a:p>
            <a:pPr marL="0" indent="0" algn="just">
              <a:buNone/>
            </a:pPr>
            <a:r>
              <a:rPr lang="es-CO" sz="1500" dirty="0" smtClean="0"/>
              <a:t>Los </a:t>
            </a:r>
            <a:r>
              <a:rPr lang="es-CO" sz="1500" dirty="0"/>
              <a:t>correos electrónicos </a:t>
            </a:r>
            <a:r>
              <a:rPr lang="es-CO" sz="1500" u="sng" dirty="0" smtClean="0">
                <a:solidFill>
                  <a:srgbClr val="00B0F0"/>
                </a:solidFill>
              </a:rPr>
              <a:t>atencionalusuario@itp.edu.co</a:t>
            </a:r>
            <a:r>
              <a:rPr lang="es-CO" sz="1500" dirty="0" smtClean="0">
                <a:solidFill>
                  <a:srgbClr val="00B0F0"/>
                </a:solidFill>
              </a:rPr>
              <a:t> </a:t>
            </a:r>
            <a:r>
              <a:rPr lang="es-CO" sz="1500" dirty="0"/>
              <a:t>y  </a:t>
            </a:r>
            <a:r>
              <a:rPr lang="es-CO" sz="1500" dirty="0">
                <a:hlinkClick r:id="rId3"/>
              </a:rPr>
              <a:t>notificacionesjudiciales@itp.edu.co</a:t>
            </a:r>
            <a:r>
              <a:rPr lang="es-CO" sz="1500" dirty="0"/>
              <a:t> , se encuentra activo las 24 horas, no obstante las peticiones, quejas, reclamos y notificaciones enviadas por estos medios se gestionan en horas y días </a:t>
            </a:r>
            <a:r>
              <a:rPr lang="es-CO" sz="1500" dirty="0" smtClean="0"/>
              <a:t>hábiles, una </a:t>
            </a:r>
            <a:r>
              <a:rPr lang="es-CO" sz="1500" dirty="0"/>
              <a:t>vez </a:t>
            </a:r>
            <a:r>
              <a:rPr lang="es-CO" sz="1500" dirty="0" smtClean="0"/>
              <a:t>verificado  </a:t>
            </a:r>
            <a:r>
              <a:rPr lang="es-CO" sz="1500" dirty="0"/>
              <a:t>se constató que en el mes de </a:t>
            </a:r>
            <a:r>
              <a:rPr lang="es-CO" sz="1500" dirty="0" smtClean="0"/>
              <a:t>abril </a:t>
            </a:r>
            <a:r>
              <a:rPr lang="es-CO" sz="1500" dirty="0"/>
              <a:t>de </a:t>
            </a:r>
            <a:r>
              <a:rPr lang="es-CO" sz="1500" dirty="0" smtClean="0"/>
              <a:t>2019 a través del correo de notificaciones se recibieron cinco (5) requerimientos y/o notificaciones,  y al correo de atención al usuario llegaron ochenta y seis (86) PQRSD, por </a:t>
            </a:r>
            <a:r>
              <a:rPr lang="es-CO" sz="1500" dirty="0"/>
              <a:t>la línea móvil </a:t>
            </a:r>
            <a:r>
              <a:rPr lang="es-CO" sz="1500" dirty="0" smtClean="0"/>
              <a:t>3103310083 </a:t>
            </a:r>
            <a:r>
              <a:rPr lang="es-CO" sz="1500" dirty="0"/>
              <a:t>de atención al ciudadano </a:t>
            </a:r>
            <a:r>
              <a:rPr lang="es-CO" sz="1500" dirty="0" smtClean="0"/>
              <a:t>se atendieron setenta y cinco </a:t>
            </a:r>
            <a:r>
              <a:rPr lang="es-CO" sz="1500" dirty="0" smtClean="0"/>
              <a:t>(63) </a:t>
            </a:r>
            <a:r>
              <a:rPr lang="es-CO" sz="1500" dirty="0" smtClean="0"/>
              <a:t>llamadas entre realizadas y recibidas, y perdidas ocho </a:t>
            </a:r>
            <a:r>
              <a:rPr lang="es-CO" sz="1500" dirty="0" smtClean="0"/>
              <a:t>(16), </a:t>
            </a:r>
            <a:r>
              <a:rPr lang="es-CO" sz="1500" dirty="0" smtClean="0"/>
              <a:t>dónde </a:t>
            </a:r>
            <a:r>
              <a:rPr lang="es-CO" sz="1500" dirty="0"/>
              <a:t>se brindó información tendiente a la oferta </a:t>
            </a:r>
            <a:r>
              <a:rPr lang="es-CO" sz="1500" dirty="0" smtClean="0"/>
              <a:t>académica, fechas de matriculas, valores de pago para diferentes tramites Institucionales, información de respuestas a solicitudes, información para contactar a otras dependencias y </a:t>
            </a:r>
            <a:r>
              <a:rPr lang="es-CO" sz="1500" dirty="0"/>
              <a:t>orientación sobre temas y servicios que son competencia del ITP.    </a:t>
            </a:r>
          </a:p>
          <a:p>
            <a:pPr marL="0" indent="0" algn="ctr">
              <a:buNone/>
            </a:pPr>
            <a:endParaRPr lang="es-CO" sz="800" dirty="0" smtClean="0"/>
          </a:p>
          <a:p>
            <a:pPr marL="0" indent="0" algn="just">
              <a:buNone/>
            </a:pPr>
            <a:endParaRPr lang="es-CO" sz="600" dirty="0"/>
          </a:p>
          <a:p>
            <a:pPr marL="0" indent="0" algn="just">
              <a:buNone/>
            </a:pPr>
            <a:endParaRPr lang="es-CO" sz="600" dirty="0"/>
          </a:p>
          <a:p>
            <a:pPr marL="0" indent="0" algn="just">
              <a:buNone/>
            </a:pPr>
            <a:endParaRPr lang="es-CO" sz="600" dirty="0" smtClean="0"/>
          </a:p>
          <a:p>
            <a:pPr marL="0" indent="0" algn="just">
              <a:buNone/>
            </a:pPr>
            <a:endParaRPr lang="es-CO" sz="600" dirty="0"/>
          </a:p>
          <a:p>
            <a:pPr marL="0" indent="0" algn="just">
              <a:buNone/>
            </a:pPr>
            <a:endParaRPr lang="es-CO" sz="600" dirty="0" smtClean="0"/>
          </a:p>
          <a:p>
            <a:pPr marL="0" indent="0" algn="just">
              <a:buNone/>
            </a:pPr>
            <a:endParaRPr lang="es-CO" sz="600" dirty="0" smtClean="0"/>
          </a:p>
          <a:p>
            <a:pPr marL="0" indent="0" algn="just">
              <a:buNone/>
            </a:pPr>
            <a:endParaRPr lang="es-CO" sz="600" dirty="0"/>
          </a:p>
          <a:p>
            <a:pPr marL="0" indent="0" algn="just">
              <a:buNone/>
            </a:pPr>
            <a:endParaRPr lang="es-CO" sz="600" dirty="0" smtClean="0"/>
          </a:p>
          <a:p>
            <a:pPr marL="0" indent="0" algn="just">
              <a:buNone/>
            </a:pPr>
            <a:endParaRPr lang="es-CO" sz="600" dirty="0" smtClean="0"/>
          </a:p>
          <a:p>
            <a:pPr marL="0" indent="0" algn="just">
              <a:buNone/>
            </a:pPr>
            <a:endParaRPr lang="es-CO" sz="600" dirty="0" smtClean="0"/>
          </a:p>
          <a:p>
            <a:pPr marL="0" indent="0" algn="just">
              <a:buNone/>
            </a:pPr>
            <a:endParaRPr lang="es-CO" sz="600" dirty="0"/>
          </a:p>
          <a:p>
            <a:pPr marL="0" indent="0" algn="just">
              <a:buNone/>
            </a:pPr>
            <a:endParaRPr lang="es-CO" sz="600" dirty="0" smtClean="0"/>
          </a:p>
          <a:p>
            <a:pPr marL="0" indent="0" algn="just">
              <a:buNone/>
            </a:pPr>
            <a:endParaRPr lang="es-CO" sz="600" dirty="0"/>
          </a:p>
          <a:p>
            <a:pPr marL="0" indent="0" algn="just">
              <a:buNone/>
            </a:pPr>
            <a:endParaRPr lang="es-CO" sz="600" dirty="0" smtClean="0"/>
          </a:p>
          <a:p>
            <a:pPr marL="0" indent="0" algn="just">
              <a:buNone/>
            </a:pPr>
            <a:endParaRPr lang="es-CO" sz="600" dirty="0"/>
          </a:p>
          <a:p>
            <a:pPr marL="0" indent="0" algn="just">
              <a:buNone/>
            </a:pPr>
            <a:endParaRPr lang="es-CO" sz="600" dirty="0" smtClean="0"/>
          </a:p>
          <a:p>
            <a:pPr marL="0" indent="0" algn="just">
              <a:buNone/>
            </a:pPr>
            <a:endParaRPr lang="es-CO" sz="600" dirty="0"/>
          </a:p>
          <a:p>
            <a:pPr marL="0" indent="0" algn="just">
              <a:buNone/>
            </a:pPr>
            <a:endParaRPr lang="es-CO" sz="600" dirty="0" smtClean="0"/>
          </a:p>
        </p:txBody>
      </p:sp>
      <p:graphicFrame>
        <p:nvGraphicFramePr>
          <p:cNvPr id="6" name="Gráfico 5"/>
          <p:cNvGraphicFramePr>
            <a:graphicFrameLocks/>
          </p:cNvGraphicFramePr>
          <p:nvPr>
            <p:extLst>
              <p:ext uri="{D42A27DB-BD31-4B8C-83A1-F6EECF244321}">
                <p14:modId xmlns:p14="http://schemas.microsoft.com/office/powerpoint/2010/main" val="3903420930"/>
              </p:ext>
            </p:extLst>
          </p:nvPr>
        </p:nvGraphicFramePr>
        <p:xfrm>
          <a:off x="35448" y="2559757"/>
          <a:ext cx="4778207" cy="303744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Gráfico 6"/>
          <p:cNvGraphicFramePr>
            <a:graphicFrameLocks/>
          </p:cNvGraphicFramePr>
          <p:nvPr>
            <p:extLst>
              <p:ext uri="{D42A27DB-BD31-4B8C-83A1-F6EECF244321}">
                <p14:modId xmlns:p14="http://schemas.microsoft.com/office/powerpoint/2010/main" val="1205165188"/>
              </p:ext>
            </p:extLst>
          </p:nvPr>
        </p:nvGraphicFramePr>
        <p:xfrm>
          <a:off x="4695826" y="2493423"/>
          <a:ext cx="4448174" cy="3037447"/>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0115037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440930"/>
            <a:ext cx="8229600" cy="666080"/>
          </a:xfrm>
        </p:spPr>
        <p:txBody>
          <a:bodyPr>
            <a:normAutofit/>
          </a:bodyPr>
          <a:lstStyle/>
          <a:p>
            <a:r>
              <a:rPr lang="es-CO" sz="2000" dirty="0" smtClean="0"/>
              <a:t>TIPOLOGÍA O MODALIDADES  </a:t>
            </a:r>
            <a:endParaRPr lang="es-CO" sz="2000" dirty="0"/>
          </a:p>
        </p:txBody>
      </p:sp>
      <p:sp>
        <p:nvSpPr>
          <p:cNvPr id="3" name="Marcador de contenido 2"/>
          <p:cNvSpPr>
            <a:spLocks noGrp="1"/>
          </p:cNvSpPr>
          <p:nvPr>
            <p:ph idx="1"/>
          </p:nvPr>
        </p:nvSpPr>
        <p:spPr>
          <a:xfrm>
            <a:off x="429934" y="1033990"/>
            <a:ext cx="8229600" cy="4483241"/>
          </a:xfrm>
        </p:spPr>
        <p:txBody>
          <a:bodyPr>
            <a:normAutofit/>
          </a:bodyPr>
          <a:lstStyle/>
          <a:p>
            <a:pPr marL="0" indent="0" algn="just">
              <a:buNone/>
            </a:pPr>
            <a:r>
              <a:rPr lang="es-CO" sz="1400" dirty="0"/>
              <a:t>Para interpretar y aplicar el tipo de solicitudes recibidas se tendrán en cuenta las siguientes definiciones: Peticiones; Quejas; Reclamos; Sugerencias y Denuncias, de acuerdo a la Resolución </a:t>
            </a:r>
            <a:r>
              <a:rPr lang="es-CO" sz="1400" dirty="0" smtClean="0"/>
              <a:t>No.0070/2016.</a:t>
            </a:r>
          </a:p>
          <a:p>
            <a:pPr marL="0" indent="0" algn="ctr">
              <a:buNone/>
            </a:pPr>
            <a:endParaRPr lang="es-CO" sz="1400" dirty="0" smtClean="0"/>
          </a:p>
          <a:p>
            <a:pPr marL="0" indent="0" algn="ctr">
              <a:buNone/>
            </a:pPr>
            <a:r>
              <a:rPr lang="es-CO" sz="1400" dirty="0" smtClean="0"/>
              <a:t>PQRSD RECIBIDOS POR EL CANAL PRESENCIAL</a:t>
            </a:r>
          </a:p>
          <a:p>
            <a:pPr marL="0" indent="0" algn="ctr">
              <a:buNone/>
            </a:pPr>
            <a:endParaRPr lang="es-CO" sz="1400" dirty="0" smtClean="0"/>
          </a:p>
          <a:p>
            <a:pPr marL="0" indent="0" algn="ctr">
              <a:buNone/>
            </a:pPr>
            <a:endParaRPr lang="es-CO" sz="1400" dirty="0"/>
          </a:p>
          <a:p>
            <a:pPr marL="0" indent="0" algn="just">
              <a:buNone/>
            </a:pPr>
            <a:endParaRPr lang="es-CO" sz="7200" dirty="0"/>
          </a:p>
          <a:p>
            <a:pPr marL="0" indent="0" algn="ctr">
              <a:buNone/>
            </a:pPr>
            <a:endParaRPr lang="es-ES" sz="1200" dirty="0" smtClean="0"/>
          </a:p>
          <a:p>
            <a:pPr marL="0" indent="0" algn="ctr">
              <a:buNone/>
            </a:pPr>
            <a:endParaRPr lang="es-ES" sz="1200" dirty="0"/>
          </a:p>
          <a:p>
            <a:pPr marL="0" indent="0" algn="ctr">
              <a:buNone/>
            </a:pPr>
            <a:endParaRPr lang="es-ES" sz="1200" dirty="0" smtClean="0"/>
          </a:p>
          <a:p>
            <a:pPr marL="0" indent="0" algn="ctr">
              <a:buNone/>
            </a:pPr>
            <a:endParaRPr lang="es-CO" sz="7200" dirty="0" smtClean="0">
              <a:latin typeface="Calibri" panose="020F0502020204030204" pitchFamily="34" charset="0"/>
            </a:endParaRPr>
          </a:p>
          <a:p>
            <a:pPr marL="0" indent="0" algn="just">
              <a:buNone/>
            </a:pPr>
            <a:endParaRPr lang="es-CO" sz="7200" dirty="0">
              <a:latin typeface="Calibri" panose="020F0502020204030204" pitchFamily="34" charset="0"/>
            </a:endParaRPr>
          </a:p>
          <a:p>
            <a:pPr marL="0" indent="0" algn="just">
              <a:buNone/>
            </a:pPr>
            <a:endParaRPr lang="es-CO" sz="7200" dirty="0" smtClean="0">
              <a:latin typeface="Calibri" panose="020F0502020204030204" pitchFamily="34" charset="0"/>
            </a:endParaRPr>
          </a:p>
          <a:p>
            <a:pPr marL="0" indent="0" algn="just">
              <a:buNone/>
            </a:pPr>
            <a:endParaRPr lang="es-CO" sz="7200" dirty="0">
              <a:latin typeface="Calibri" panose="020F0502020204030204" pitchFamily="34" charset="0"/>
            </a:endParaRPr>
          </a:p>
          <a:p>
            <a:pPr marL="0" indent="0" algn="just">
              <a:buNone/>
            </a:pPr>
            <a:endParaRPr lang="es-CO" sz="7200" dirty="0" smtClean="0">
              <a:latin typeface="Calibri" panose="020F0502020204030204" pitchFamily="34" charset="0"/>
            </a:endParaRPr>
          </a:p>
          <a:p>
            <a:pPr marL="0" indent="0" algn="just">
              <a:buNone/>
            </a:pPr>
            <a:endParaRPr lang="es-CO" sz="7200" dirty="0">
              <a:latin typeface="Calibri" panose="020F0502020204030204" pitchFamily="34" charset="0"/>
            </a:endParaRPr>
          </a:p>
          <a:p>
            <a:pPr marL="0" indent="0" algn="just">
              <a:buNone/>
            </a:pPr>
            <a:endParaRPr lang="es-CO" sz="7200" dirty="0" smtClean="0">
              <a:latin typeface="Calibri" panose="020F0502020204030204" pitchFamily="34" charset="0"/>
            </a:endParaRPr>
          </a:p>
          <a:p>
            <a:pPr marL="0" indent="0" algn="just">
              <a:buNone/>
            </a:pPr>
            <a:endParaRPr lang="es-CO" sz="7200" dirty="0">
              <a:latin typeface="Calibri" panose="020F0502020204030204" pitchFamily="34" charset="0"/>
            </a:endParaRPr>
          </a:p>
          <a:p>
            <a:pPr marL="0" indent="0" algn="just">
              <a:buNone/>
            </a:pPr>
            <a:endParaRPr lang="es-CO" sz="7200" dirty="0" smtClean="0">
              <a:latin typeface="Calibri" panose="020F0502020204030204" pitchFamily="34" charset="0"/>
            </a:endParaRPr>
          </a:p>
          <a:p>
            <a:pPr marL="0" indent="0" algn="just">
              <a:buNone/>
            </a:pPr>
            <a:endParaRPr lang="es-CO" sz="7200" dirty="0">
              <a:latin typeface="Calibri" panose="020F0502020204030204" pitchFamily="34" charset="0"/>
            </a:endParaRPr>
          </a:p>
          <a:p>
            <a:pPr marL="0" indent="0" algn="just">
              <a:buNone/>
            </a:pPr>
            <a:endParaRPr lang="es-CO" sz="7200" dirty="0" smtClean="0">
              <a:latin typeface="Calibri" panose="020F0502020204030204" pitchFamily="34" charset="0"/>
            </a:endParaRPr>
          </a:p>
          <a:p>
            <a:pPr marL="0" indent="0" algn="just">
              <a:buNone/>
            </a:pPr>
            <a:endParaRPr lang="es-CO" sz="7200" dirty="0">
              <a:latin typeface="Calibri" panose="020F0502020204030204" pitchFamily="34" charset="0"/>
            </a:endParaRPr>
          </a:p>
          <a:p>
            <a:pPr marL="0" indent="0" algn="just">
              <a:buNone/>
            </a:pPr>
            <a:endParaRPr lang="es-CO" sz="7200" dirty="0" smtClean="0"/>
          </a:p>
          <a:p>
            <a:pPr marL="0" indent="0" algn="just">
              <a:buNone/>
            </a:pPr>
            <a:endParaRPr lang="es-CO" sz="7200" dirty="0" smtClean="0"/>
          </a:p>
          <a:p>
            <a:pPr marL="0" indent="0" algn="just">
              <a:buNone/>
            </a:pPr>
            <a:endParaRPr lang="es-CO" sz="7200" dirty="0" smtClean="0"/>
          </a:p>
        </p:txBody>
      </p:sp>
      <p:graphicFrame>
        <p:nvGraphicFramePr>
          <p:cNvPr id="4" name="Tabla 3"/>
          <p:cNvGraphicFramePr>
            <a:graphicFrameLocks noGrp="1"/>
          </p:cNvGraphicFramePr>
          <p:nvPr>
            <p:extLst>
              <p:ext uri="{D42A27DB-BD31-4B8C-83A1-F6EECF244321}">
                <p14:modId xmlns:p14="http://schemas.microsoft.com/office/powerpoint/2010/main" val="1292632062"/>
              </p:ext>
            </p:extLst>
          </p:nvPr>
        </p:nvGraphicFramePr>
        <p:xfrm>
          <a:off x="2267744" y="2204864"/>
          <a:ext cx="4864100" cy="2505075"/>
        </p:xfrm>
        <a:graphic>
          <a:graphicData uri="http://schemas.openxmlformats.org/drawingml/2006/table">
            <a:tbl>
              <a:tblPr>
                <a:effectLst>
                  <a:outerShdw blurRad="76200" dist="12700" dir="8100000" sy="-23000" kx="800400" algn="br" rotWithShape="0">
                    <a:prstClr val="black">
                      <a:alpha val="20000"/>
                    </a:prstClr>
                  </a:outerShdw>
                </a:effectLst>
                <a:tableStyleId>{3C2FFA5D-87B4-456A-9821-1D502468CF0F}</a:tableStyleId>
              </a:tblPr>
              <a:tblGrid>
                <a:gridCol w="1865682">
                  <a:extLst>
                    <a:ext uri="{9D8B030D-6E8A-4147-A177-3AD203B41FA5}">
                      <a16:colId xmlns:a16="http://schemas.microsoft.com/office/drawing/2014/main" val="3187903404"/>
                    </a:ext>
                  </a:extLst>
                </a:gridCol>
                <a:gridCol w="1475412">
                  <a:extLst>
                    <a:ext uri="{9D8B030D-6E8A-4147-A177-3AD203B41FA5}">
                      <a16:colId xmlns:a16="http://schemas.microsoft.com/office/drawing/2014/main" val="77078921"/>
                    </a:ext>
                  </a:extLst>
                </a:gridCol>
                <a:gridCol w="1523006">
                  <a:extLst>
                    <a:ext uri="{9D8B030D-6E8A-4147-A177-3AD203B41FA5}">
                      <a16:colId xmlns:a16="http://schemas.microsoft.com/office/drawing/2014/main" val="1930796412"/>
                    </a:ext>
                  </a:extLst>
                </a:gridCol>
              </a:tblGrid>
              <a:tr h="304800">
                <a:tc>
                  <a:txBody>
                    <a:bodyPr/>
                    <a:lstStyle/>
                    <a:p>
                      <a:pPr algn="ctr" rtl="0" fontAlgn="ctr"/>
                      <a:r>
                        <a:rPr lang="es-CO" sz="1800" u="none" strike="noStrike">
                          <a:effectLst/>
                        </a:rPr>
                        <a:t>TIPO DE PQRS</a:t>
                      </a:r>
                      <a:endParaRPr lang="es-CO" sz="1800" b="1" i="0" u="none" strike="noStrike">
                        <a:solidFill>
                          <a:srgbClr val="FFFFFF"/>
                        </a:solidFill>
                        <a:effectLst/>
                        <a:latin typeface="Calibri" panose="020F0502020204030204" pitchFamily="34" charset="0"/>
                      </a:endParaRPr>
                    </a:p>
                  </a:txBody>
                  <a:tcPr marL="9525" marR="9525" marT="9525" marB="0" anchor="ctr"/>
                </a:tc>
                <a:tc>
                  <a:txBody>
                    <a:bodyPr/>
                    <a:lstStyle/>
                    <a:p>
                      <a:pPr algn="ctr" rtl="0" fontAlgn="ctr"/>
                      <a:r>
                        <a:rPr lang="es-CO" sz="1800" u="none" strike="noStrike">
                          <a:effectLst/>
                        </a:rPr>
                        <a:t>CANTIDAD</a:t>
                      </a:r>
                      <a:endParaRPr lang="es-CO" sz="1800" b="1" i="0" u="none" strike="noStrike">
                        <a:solidFill>
                          <a:srgbClr val="FFFFFF"/>
                        </a:solidFill>
                        <a:effectLst/>
                        <a:latin typeface="Calibri" panose="020F0502020204030204" pitchFamily="34" charset="0"/>
                      </a:endParaRPr>
                    </a:p>
                  </a:txBody>
                  <a:tcPr marL="9525" marR="9525" marT="9525" marB="0" anchor="ctr"/>
                </a:tc>
                <a:tc>
                  <a:txBody>
                    <a:bodyPr/>
                    <a:lstStyle/>
                    <a:p>
                      <a:pPr algn="ctr" rtl="0" fontAlgn="ctr"/>
                      <a:r>
                        <a:rPr lang="es-CO" sz="1800" u="none" strike="noStrike">
                          <a:effectLst/>
                        </a:rPr>
                        <a:t>PORCENTAJE </a:t>
                      </a:r>
                      <a:endParaRPr lang="es-CO" sz="1800" b="1" i="0" u="none" strike="noStrike">
                        <a:solidFill>
                          <a:srgbClr val="FFFFFF"/>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4171581941"/>
                  </a:ext>
                </a:extLst>
              </a:tr>
              <a:tr h="314325">
                <a:tc>
                  <a:txBody>
                    <a:bodyPr/>
                    <a:lstStyle/>
                    <a:p>
                      <a:pPr algn="l" rtl="0" fontAlgn="ctr"/>
                      <a:r>
                        <a:rPr lang="es-CO" sz="1800" u="none" strike="noStrike">
                          <a:effectLst/>
                        </a:rPr>
                        <a:t>PETICIONES</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s-CO" sz="1800" u="none" strike="noStrike">
                          <a:effectLst/>
                        </a:rPr>
                        <a:t>41</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r" fontAlgn="t"/>
                      <a:r>
                        <a:rPr lang="es-CO" sz="1800" u="none" strike="noStrike">
                          <a:effectLst/>
                        </a:rPr>
                        <a:t>51%</a:t>
                      </a:r>
                      <a:endParaRPr lang="es-CO" sz="18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1091991211"/>
                  </a:ext>
                </a:extLst>
              </a:tr>
              <a:tr h="314325">
                <a:tc>
                  <a:txBody>
                    <a:bodyPr/>
                    <a:lstStyle/>
                    <a:p>
                      <a:pPr algn="l" rtl="0" fontAlgn="ctr"/>
                      <a:r>
                        <a:rPr lang="es-CO" sz="1800" u="none" strike="noStrike">
                          <a:effectLst/>
                        </a:rPr>
                        <a:t>QUEJAS </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t"/>
                      <a:r>
                        <a:rPr lang="es-CO" sz="1800" u="none" strike="noStrike">
                          <a:effectLst/>
                        </a:rPr>
                        <a:t>2</a:t>
                      </a:r>
                      <a:endParaRPr lang="es-CO" sz="1800" b="0" i="0" u="none" strike="noStrike">
                        <a:solidFill>
                          <a:srgbClr val="000000"/>
                        </a:solidFill>
                        <a:effectLst/>
                        <a:latin typeface="Arial" panose="020B0604020202020204" pitchFamily="34" charset="0"/>
                      </a:endParaRPr>
                    </a:p>
                  </a:txBody>
                  <a:tcPr marL="9525" marR="9525" marT="9525" marB="0"/>
                </a:tc>
                <a:tc>
                  <a:txBody>
                    <a:bodyPr/>
                    <a:lstStyle/>
                    <a:p>
                      <a:pPr algn="r" fontAlgn="t"/>
                      <a:r>
                        <a:rPr lang="es-CO" sz="1800" u="none" strike="noStrike">
                          <a:effectLst/>
                        </a:rPr>
                        <a:t>2,5%</a:t>
                      </a:r>
                      <a:endParaRPr lang="es-CO" sz="18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1341546205"/>
                  </a:ext>
                </a:extLst>
              </a:tr>
              <a:tr h="314325">
                <a:tc>
                  <a:txBody>
                    <a:bodyPr/>
                    <a:lstStyle/>
                    <a:p>
                      <a:pPr algn="l" rtl="0" fontAlgn="ctr"/>
                      <a:r>
                        <a:rPr lang="es-CO" sz="1800" u="none" strike="noStrike">
                          <a:effectLst/>
                        </a:rPr>
                        <a:t>RECLAMOS</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t"/>
                      <a:r>
                        <a:rPr lang="es-CO" sz="1800" u="none" strike="noStrike">
                          <a:effectLst/>
                        </a:rPr>
                        <a:t>0</a:t>
                      </a:r>
                      <a:endParaRPr lang="es-CO" sz="1800" b="0" i="0" u="none" strike="noStrike">
                        <a:solidFill>
                          <a:srgbClr val="000000"/>
                        </a:solidFill>
                        <a:effectLst/>
                        <a:latin typeface="Arial" panose="020B0604020202020204" pitchFamily="34" charset="0"/>
                      </a:endParaRPr>
                    </a:p>
                  </a:txBody>
                  <a:tcPr marL="9525" marR="9525" marT="9525" marB="0"/>
                </a:tc>
                <a:tc>
                  <a:txBody>
                    <a:bodyPr/>
                    <a:lstStyle/>
                    <a:p>
                      <a:pPr algn="r" fontAlgn="t"/>
                      <a:r>
                        <a:rPr lang="es-CO" sz="1800" u="none" strike="noStrike">
                          <a:effectLst/>
                        </a:rPr>
                        <a:t>0,0%</a:t>
                      </a:r>
                      <a:endParaRPr lang="es-CO" sz="18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1923049789"/>
                  </a:ext>
                </a:extLst>
              </a:tr>
              <a:tr h="314325">
                <a:tc>
                  <a:txBody>
                    <a:bodyPr/>
                    <a:lstStyle/>
                    <a:p>
                      <a:pPr algn="l" rtl="0" fontAlgn="ctr"/>
                      <a:r>
                        <a:rPr lang="es-CO" sz="1800" u="none" strike="noStrike">
                          <a:effectLst/>
                        </a:rPr>
                        <a:t>SUGERENCIAS </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t"/>
                      <a:r>
                        <a:rPr lang="es-CO" sz="1800" u="none" strike="noStrike">
                          <a:effectLst/>
                        </a:rPr>
                        <a:t>0</a:t>
                      </a:r>
                      <a:endParaRPr lang="es-CO" sz="1800" b="0" i="0" u="none" strike="noStrike">
                        <a:solidFill>
                          <a:srgbClr val="000000"/>
                        </a:solidFill>
                        <a:effectLst/>
                        <a:latin typeface="Arial" panose="020B0604020202020204" pitchFamily="34" charset="0"/>
                      </a:endParaRPr>
                    </a:p>
                  </a:txBody>
                  <a:tcPr marL="9525" marR="9525" marT="9525" marB="0"/>
                </a:tc>
                <a:tc>
                  <a:txBody>
                    <a:bodyPr/>
                    <a:lstStyle/>
                    <a:p>
                      <a:pPr algn="r" fontAlgn="t"/>
                      <a:r>
                        <a:rPr lang="es-CO" sz="1800" u="none" strike="noStrike">
                          <a:effectLst/>
                        </a:rPr>
                        <a:t>0,0%</a:t>
                      </a:r>
                      <a:endParaRPr lang="es-CO" sz="18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898963270"/>
                  </a:ext>
                </a:extLst>
              </a:tr>
              <a:tr h="314325">
                <a:tc>
                  <a:txBody>
                    <a:bodyPr/>
                    <a:lstStyle/>
                    <a:p>
                      <a:pPr algn="l" rtl="0" fontAlgn="ctr"/>
                      <a:r>
                        <a:rPr lang="es-CO" sz="1800" u="none" strike="noStrike">
                          <a:effectLst/>
                        </a:rPr>
                        <a:t>DENUNCIAS</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s-CO" sz="1800" u="none" strike="noStrike">
                          <a:effectLst/>
                        </a:rPr>
                        <a:t>2</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r" fontAlgn="t"/>
                      <a:r>
                        <a:rPr lang="es-CO" sz="1800" u="none" strike="noStrike">
                          <a:effectLst/>
                        </a:rPr>
                        <a:t>2,5%</a:t>
                      </a:r>
                      <a:endParaRPr lang="es-CO" sz="18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3976075047"/>
                  </a:ext>
                </a:extLst>
              </a:tr>
              <a:tr h="314325">
                <a:tc>
                  <a:txBody>
                    <a:bodyPr/>
                    <a:lstStyle/>
                    <a:p>
                      <a:pPr algn="l" rtl="0" fontAlgn="ctr"/>
                      <a:r>
                        <a:rPr lang="es-CO" sz="1800" u="none" strike="noStrike">
                          <a:effectLst/>
                        </a:rPr>
                        <a:t>OTROS</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s-CO" sz="1800" u="none" strike="noStrike">
                          <a:effectLst/>
                        </a:rPr>
                        <a:t>36</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r" fontAlgn="t"/>
                      <a:r>
                        <a:rPr lang="es-CO" sz="1800" u="none" strike="noStrike">
                          <a:effectLst/>
                        </a:rPr>
                        <a:t>44%</a:t>
                      </a:r>
                      <a:endParaRPr lang="es-CO" sz="18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2120702938"/>
                  </a:ext>
                </a:extLst>
              </a:tr>
              <a:tr h="314325">
                <a:tc>
                  <a:txBody>
                    <a:bodyPr/>
                    <a:lstStyle/>
                    <a:p>
                      <a:pPr algn="l" rtl="0" fontAlgn="ctr"/>
                      <a:r>
                        <a:rPr lang="es-CO" sz="1800" u="none" strike="noStrike">
                          <a:effectLst/>
                        </a:rPr>
                        <a:t>TOTAL</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s-CO" sz="1800" u="none" strike="noStrike">
                          <a:effectLst/>
                        </a:rPr>
                        <a:t>81</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r" fontAlgn="t"/>
                      <a:r>
                        <a:rPr lang="es-CO" sz="1800" u="none" strike="noStrike" dirty="0">
                          <a:effectLst/>
                        </a:rPr>
                        <a:t>100%</a:t>
                      </a:r>
                      <a:endParaRPr lang="es-CO" sz="1800" b="0" i="0" u="none" strike="noStrike" dirty="0">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855409442"/>
                  </a:ext>
                </a:extLst>
              </a:tr>
            </a:tbl>
          </a:graphicData>
        </a:graphic>
      </p:graphicFrame>
    </p:spTree>
    <p:extLst>
      <p:ext uri="{BB962C8B-B14F-4D97-AF65-F5344CB8AC3E}">
        <p14:creationId xmlns:p14="http://schemas.microsoft.com/office/powerpoint/2010/main" val="27395795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contenido 2"/>
          <p:cNvSpPr>
            <a:spLocks noGrp="1"/>
          </p:cNvSpPr>
          <p:nvPr>
            <p:ph idx="1"/>
          </p:nvPr>
        </p:nvSpPr>
        <p:spPr>
          <a:xfrm>
            <a:off x="179512" y="3140968"/>
            <a:ext cx="8640960" cy="2448272"/>
          </a:xfrm>
        </p:spPr>
        <p:txBody>
          <a:bodyPr>
            <a:noAutofit/>
          </a:bodyPr>
          <a:lstStyle/>
          <a:p>
            <a:pPr marL="265113" indent="-265113" algn="just">
              <a:buFont typeface="Wingdings" panose="05000000000000000000" pitchFamily="2" charset="2"/>
              <a:buChar char="v"/>
            </a:pPr>
            <a:r>
              <a:rPr lang="es-CO" sz="1600" dirty="0" smtClean="0">
                <a:latin typeface="+mj-lt"/>
              </a:rPr>
              <a:t>Durante el mes de </a:t>
            </a:r>
            <a:r>
              <a:rPr lang="es-CO" sz="1600" dirty="0" smtClean="0">
                <a:latin typeface="+mj-lt"/>
              </a:rPr>
              <a:t>abril </a:t>
            </a:r>
            <a:r>
              <a:rPr lang="es-CO" sz="1600" dirty="0" smtClean="0">
                <a:latin typeface="+mj-lt"/>
              </a:rPr>
              <a:t>de 2019 la tipología más representativa fue las peticiones de interés particular con </a:t>
            </a:r>
            <a:r>
              <a:rPr lang="es-CO" sz="1600" dirty="0" smtClean="0">
                <a:latin typeface="+mj-lt"/>
              </a:rPr>
              <a:t>41</a:t>
            </a:r>
            <a:r>
              <a:rPr lang="es-CO" sz="1600" dirty="0" smtClean="0">
                <a:latin typeface="+mj-lt"/>
              </a:rPr>
              <a:t> </a:t>
            </a:r>
            <a:r>
              <a:rPr lang="es-CO" sz="1600" dirty="0" smtClean="0">
                <a:latin typeface="+mj-lt"/>
              </a:rPr>
              <a:t>solicitudes correspondiente al </a:t>
            </a:r>
            <a:r>
              <a:rPr lang="es-CO" sz="1600" dirty="0" smtClean="0">
                <a:latin typeface="+mj-lt"/>
              </a:rPr>
              <a:t>51</a:t>
            </a:r>
            <a:r>
              <a:rPr lang="es-CO" sz="1600" dirty="0" smtClean="0">
                <a:latin typeface="+mj-lt"/>
              </a:rPr>
              <a:t>%,</a:t>
            </a:r>
            <a:r>
              <a:rPr lang="es-CO" sz="1600" dirty="0" smtClean="0">
                <a:solidFill>
                  <a:srgbClr val="FF0000"/>
                </a:solidFill>
                <a:latin typeface="+mj-lt"/>
              </a:rPr>
              <a:t> </a:t>
            </a:r>
            <a:r>
              <a:rPr lang="es-CO" sz="1600" dirty="0" smtClean="0">
                <a:latin typeface="+mj-lt"/>
              </a:rPr>
              <a:t>el cual contempló diversos temas tales como:</a:t>
            </a:r>
          </a:p>
          <a:p>
            <a:pPr marL="0" indent="0" algn="just">
              <a:buNone/>
            </a:pPr>
            <a:r>
              <a:rPr lang="es-CO" sz="1600" dirty="0" smtClean="0">
                <a:latin typeface="+mj-lt"/>
              </a:rPr>
              <a:t>solicitud de vacaciones, solicitud de apoyo para practicas profesionales, solicitud de desplazamiento, devolución valor de la matricula, solicitud de permiso, solicitud capacitación docente en plataforma sigedin de recursos, solicitud ajuste fecha de ingreso notas parciales en plataforma sigedin, solicitud ingreso carga académica de docentes extensión puerto asís, solicitud de aclaración del proyecto de pliegos, solicitud examen de suficiencia, solicitud matricular materia gestión de innovación, solicitud cambio en deporte formativo, de atletismo artes plásticas, solicitud conciliación extrajudicial no 2019-104, solicitud retiro de semestre, solicitud saldo a favor, cancelación del programa generación E. </a:t>
            </a:r>
            <a:r>
              <a:rPr lang="es-CO" sz="1600" dirty="0" smtClean="0">
                <a:latin typeface="Calibri" panose="020F0502020204030204" pitchFamily="34" charset="0"/>
              </a:rPr>
              <a:t/>
            </a:r>
            <a:br>
              <a:rPr lang="es-CO" sz="1600" dirty="0" smtClean="0">
                <a:latin typeface="Calibri" panose="020F0502020204030204" pitchFamily="34" charset="0"/>
              </a:rPr>
            </a:br>
            <a:endParaRPr lang="es-CO" sz="1600" dirty="0">
              <a:latin typeface="Calibri" panose="020F0502020204030204" pitchFamily="34" charset="0"/>
            </a:endParaRPr>
          </a:p>
        </p:txBody>
      </p:sp>
      <p:graphicFrame>
        <p:nvGraphicFramePr>
          <p:cNvPr id="4" name="Gráfico 3"/>
          <p:cNvGraphicFramePr>
            <a:graphicFrameLocks/>
          </p:cNvGraphicFramePr>
          <p:nvPr>
            <p:extLst>
              <p:ext uri="{D42A27DB-BD31-4B8C-83A1-F6EECF244321}">
                <p14:modId xmlns:p14="http://schemas.microsoft.com/office/powerpoint/2010/main" val="1094798042"/>
              </p:ext>
            </p:extLst>
          </p:nvPr>
        </p:nvGraphicFramePr>
        <p:xfrm>
          <a:off x="1187624" y="332657"/>
          <a:ext cx="6734176" cy="280831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83132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contenido 2"/>
          <p:cNvSpPr>
            <a:spLocks noGrp="1"/>
          </p:cNvSpPr>
          <p:nvPr>
            <p:ph idx="1"/>
          </p:nvPr>
        </p:nvSpPr>
        <p:spPr>
          <a:xfrm>
            <a:off x="107504" y="2060848"/>
            <a:ext cx="8928992" cy="2088232"/>
          </a:xfrm>
        </p:spPr>
        <p:txBody>
          <a:bodyPr>
            <a:noAutofit/>
          </a:bodyPr>
          <a:lstStyle/>
          <a:p>
            <a:pPr algn="just">
              <a:buFont typeface="Wingdings" panose="05000000000000000000" pitchFamily="2" charset="2"/>
              <a:buChar char="q"/>
            </a:pPr>
            <a:r>
              <a:rPr lang="es-CO" sz="1600" dirty="0" smtClean="0">
                <a:latin typeface="Calibri" panose="020F0502020204030204" pitchFamily="34" charset="0"/>
              </a:rPr>
              <a:t>otros (</a:t>
            </a:r>
            <a:r>
              <a:rPr lang="es-CO" sz="1600" dirty="0" smtClean="0">
                <a:latin typeface="Calibri" panose="020F0502020204030204" pitchFamily="34" charset="0"/>
              </a:rPr>
              <a:t>36) </a:t>
            </a:r>
            <a:r>
              <a:rPr lang="es-CO" sz="1600" dirty="0" smtClean="0">
                <a:latin typeface="Calibri" panose="020F0502020204030204" pitchFamily="34" charset="0"/>
              </a:rPr>
              <a:t>equivalente al </a:t>
            </a:r>
            <a:r>
              <a:rPr lang="es-CO" sz="1600" dirty="0" smtClean="0">
                <a:latin typeface="Calibri" panose="020F0502020204030204" pitchFamily="34" charset="0"/>
              </a:rPr>
              <a:t>44%,  </a:t>
            </a:r>
            <a:r>
              <a:rPr lang="es-CO" sz="1600" dirty="0" smtClean="0">
                <a:latin typeface="Calibri" panose="020F0502020204030204" pitchFamily="34" charset="0"/>
              </a:rPr>
              <a:t>que hace referencia a observación carta de </a:t>
            </a:r>
            <a:r>
              <a:rPr lang="es-CO" sz="1600" dirty="0">
                <a:latin typeface="Calibri" panose="020F0502020204030204" pitchFamily="34" charset="0"/>
              </a:rPr>
              <a:t>necesidad, </a:t>
            </a:r>
            <a:r>
              <a:rPr lang="es-CO" sz="1600" dirty="0" smtClean="0">
                <a:latin typeface="Calibri" panose="020F0502020204030204" pitchFamily="34" charset="0"/>
              </a:rPr>
              <a:t>disponibilidad de espacios para la revisión de manuscritos finales de investigación docente, resolución numero 0000767, documentos ICETEX, entrega documentos para el proceso tramites financieros, entrega de pagare programa ingeniería civil primer semestre, reporte giros en firme, levantamiento medida cautelar, entrega de documentos para tramite de comodato extensión puerto asís, corrección de notas parcial 01, invitación a participar en marcha, indicadores de gestión IES, remisión de documentación para subsanación, observaciones proceso de invitación publica no itp-ip-008-2019, citación para notificación personal, respuesta, oficio gab-004 del 7/3/2019, donación de libros, repuesta a entrada no 27572 solicitud de permiso y acompañamiento para realizar visita técnica obra, invitación consejo municipal de paz, reconciliación, convivencia y derechos humano, entrega libro ASEUC, cuenta de cobro, notificación empleador, renuncia beneficio cootransmayo, invitación construcción de la política publica de discapacidad departamental, propuesta candidato vicerrectoría académica, cuota de fiscalización 2019, invitación reunión de articulación feria integral de servicios Valle del </a:t>
            </a:r>
            <a:r>
              <a:rPr lang="es-CO" sz="1600" dirty="0">
                <a:latin typeface="Calibri" panose="020F0502020204030204" pitchFamily="34" charset="0"/>
              </a:rPr>
              <a:t>G</a:t>
            </a:r>
            <a:r>
              <a:rPr lang="es-CO" sz="1600" dirty="0" smtClean="0">
                <a:latin typeface="Calibri" panose="020F0502020204030204" pitchFamily="34" charset="0"/>
              </a:rPr>
              <a:t>uamuez</a:t>
            </a:r>
            <a:endParaRPr lang="es-CO" sz="1400" dirty="0" smtClean="0"/>
          </a:p>
        </p:txBody>
      </p:sp>
      <p:sp>
        <p:nvSpPr>
          <p:cNvPr id="3" name="Rectángulo 2"/>
          <p:cNvSpPr/>
          <p:nvPr/>
        </p:nvSpPr>
        <p:spPr>
          <a:xfrm>
            <a:off x="107504" y="332656"/>
            <a:ext cx="8856984" cy="1815882"/>
          </a:xfrm>
          <a:prstGeom prst="rect">
            <a:avLst/>
          </a:prstGeom>
        </p:spPr>
        <p:txBody>
          <a:bodyPr wrap="square">
            <a:spAutoFit/>
          </a:bodyPr>
          <a:lstStyle/>
          <a:p>
            <a:pPr algn="just"/>
            <a:r>
              <a:rPr lang="es-CO" sz="1600" dirty="0"/>
              <a:t>solicitud información con fines de investigación y fiscalización tributaria, solicitud ingreso planta de laboratorio agroindustrial, reintegro licencia no </a:t>
            </a:r>
            <a:r>
              <a:rPr lang="es-CO" sz="1600" dirty="0" smtClean="0"/>
              <a:t>remunerada</a:t>
            </a:r>
            <a:r>
              <a:rPr lang="es-CO" sz="1600" dirty="0"/>
              <a:t>, </a:t>
            </a:r>
            <a:r>
              <a:rPr lang="es-CO" sz="1600" dirty="0" smtClean="0"/>
              <a:t>solicitud retiro parcial de cesantías, solicitud inscripción en el banco de proyecto de la institución, solicitud préstamo del coliseo</a:t>
            </a:r>
          </a:p>
          <a:p>
            <a:pPr algn="just"/>
            <a:endParaRPr lang="es-CO" sz="1600" dirty="0">
              <a:latin typeface="Calibri" panose="020F0502020204030204" pitchFamily="34" charset="0"/>
            </a:endParaRPr>
          </a:p>
          <a:p>
            <a:pPr marL="285750" indent="-285750" algn="just">
              <a:buFont typeface="Wingdings" panose="05000000000000000000" pitchFamily="2" charset="2"/>
              <a:buChar char="q"/>
            </a:pPr>
            <a:r>
              <a:rPr lang="es-CO" sz="1600" dirty="0" smtClean="0">
                <a:latin typeface="Calibri" panose="020F0502020204030204" pitchFamily="34" charset="0"/>
              </a:rPr>
              <a:t>Dos </a:t>
            </a:r>
            <a:r>
              <a:rPr lang="es-CO" sz="1600" dirty="0" smtClean="0">
                <a:latin typeface="Calibri" panose="020F0502020204030204" pitchFamily="34" charset="0"/>
              </a:rPr>
              <a:t>(2) Quejas que corresponde al </a:t>
            </a:r>
            <a:r>
              <a:rPr lang="es-CO" sz="1600" dirty="0" smtClean="0">
                <a:latin typeface="Calibri" panose="020F0502020204030204" pitchFamily="34" charset="0"/>
              </a:rPr>
              <a:t>2,5 </a:t>
            </a:r>
            <a:r>
              <a:rPr lang="es-CO" sz="1600" dirty="0" smtClean="0">
                <a:latin typeface="Calibri" panose="020F0502020204030204" pitchFamily="34" charset="0"/>
              </a:rPr>
              <a:t>% que fueron presentadas por dos estudiantes</a:t>
            </a:r>
            <a:r>
              <a:rPr lang="es-CO" sz="1600" dirty="0" smtClean="0">
                <a:latin typeface="Calibri" panose="020F0502020204030204" pitchFamily="34" charset="0"/>
              </a:rPr>
              <a:t>.</a:t>
            </a:r>
            <a:endParaRPr lang="es-CO" sz="1600" dirty="0">
              <a:latin typeface="Calibri" panose="020F0502020204030204" pitchFamily="34" charset="0"/>
            </a:endParaRPr>
          </a:p>
          <a:p>
            <a:pPr marL="285750" indent="-285750" algn="just">
              <a:buFont typeface="Wingdings" panose="05000000000000000000" pitchFamily="2" charset="2"/>
              <a:buChar char="q"/>
            </a:pPr>
            <a:r>
              <a:rPr lang="es-CO" sz="1600" dirty="0" smtClean="0">
                <a:latin typeface="Calibri" panose="020F0502020204030204" pitchFamily="34" charset="0"/>
              </a:rPr>
              <a:t>Dos (2) Denuncias que corresponde al 2,5 % que fueron presentadas por un particular y una estudiante.</a:t>
            </a:r>
            <a:endParaRPr lang="es-CO" sz="1600" dirty="0">
              <a:latin typeface="Calibri" panose="020F0502020204030204" pitchFamily="34" charset="0"/>
            </a:endParaRPr>
          </a:p>
        </p:txBody>
      </p:sp>
    </p:spTree>
    <p:extLst>
      <p:ext uri="{BB962C8B-B14F-4D97-AF65-F5344CB8AC3E}">
        <p14:creationId xmlns:p14="http://schemas.microsoft.com/office/powerpoint/2010/main" val="13765396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251520" y="764704"/>
            <a:ext cx="8350927" cy="4216539"/>
          </a:xfrm>
          <a:prstGeom prst="rect">
            <a:avLst/>
          </a:prstGeom>
        </p:spPr>
        <p:txBody>
          <a:bodyPr wrap="square">
            <a:spAutoFit/>
          </a:bodyPr>
          <a:lstStyle/>
          <a:p>
            <a:pPr algn="ctr"/>
            <a:r>
              <a:rPr lang="es-CO" sz="1600" b="1" dirty="0" smtClean="0"/>
              <a:t>ACTIVIDADES </a:t>
            </a:r>
            <a:r>
              <a:rPr lang="es-CO" sz="1600" b="1" dirty="0"/>
              <a:t>REALIZADAS POR LA OFICINA DE ATENCIÓN AL CIUDADANO </a:t>
            </a:r>
            <a:endParaRPr lang="es-CO" sz="1600" b="1" dirty="0" smtClean="0"/>
          </a:p>
          <a:p>
            <a:pPr algn="ctr"/>
            <a:r>
              <a:rPr lang="es-CO" sz="1600" b="1" dirty="0" smtClean="0"/>
              <a:t>ABRIL</a:t>
            </a:r>
            <a:r>
              <a:rPr lang="es-CO" sz="1600" b="1" dirty="0" smtClean="0"/>
              <a:t> </a:t>
            </a:r>
            <a:r>
              <a:rPr lang="es-CO" sz="1600" b="1" dirty="0" smtClean="0"/>
              <a:t>DE 2019.</a:t>
            </a:r>
          </a:p>
          <a:p>
            <a:pPr algn="ctr"/>
            <a:endParaRPr lang="es-CO" sz="1600" b="1" dirty="0"/>
          </a:p>
          <a:p>
            <a:pPr marL="171450" indent="-171450" algn="just">
              <a:buFont typeface="Wingdings" panose="05000000000000000000" pitchFamily="2" charset="2"/>
              <a:buChar char="q"/>
            </a:pPr>
            <a:r>
              <a:rPr lang="es-CO" sz="2000" dirty="0"/>
              <a:t>Se radicaron y direccionaron </a:t>
            </a:r>
            <a:r>
              <a:rPr lang="es-CO" sz="2000" dirty="0" smtClean="0"/>
              <a:t>81 </a:t>
            </a:r>
            <a:r>
              <a:rPr lang="es-CO" sz="2000" dirty="0"/>
              <a:t>PQRSD, registradas en la Oficina de Atención al C</a:t>
            </a:r>
            <a:r>
              <a:rPr lang="es-CO" sz="2000" dirty="0" smtClean="0"/>
              <a:t>iudadano por el canal de atención presencial.</a:t>
            </a:r>
          </a:p>
          <a:p>
            <a:pPr marL="171450" indent="-171450" algn="just">
              <a:buFont typeface="Wingdings" panose="05000000000000000000" pitchFamily="2" charset="2"/>
              <a:buChar char="q"/>
            </a:pPr>
            <a:r>
              <a:rPr lang="es-CO" sz="2000" dirty="0" smtClean="0"/>
              <a:t>Atención </a:t>
            </a:r>
            <a:r>
              <a:rPr lang="es-CO" sz="2000" dirty="0"/>
              <a:t>diaria mediante el mecanismo de servicio al ciudadano brindando información de manera personalizada y se contacta con los responsables de la información de acuerdo con la consulta, en el horario de atención establecido mediante Resolución No. 0070 articulo 13, de 8:00am a 12:00m y de 2:00pm a 6:00pm.    </a:t>
            </a:r>
            <a:endParaRPr lang="es-CO" sz="2000" dirty="0" smtClean="0"/>
          </a:p>
          <a:p>
            <a:pPr marL="171450" indent="-171450" algn="just">
              <a:buFont typeface="Wingdings" panose="05000000000000000000" pitchFamily="2" charset="2"/>
              <a:buChar char="q"/>
            </a:pPr>
            <a:r>
              <a:rPr lang="es-CO" sz="2000" dirty="0" smtClean="0"/>
              <a:t>Escaneo de documentos para diferentes dependencias.</a:t>
            </a:r>
          </a:p>
          <a:p>
            <a:pPr marL="171450" indent="-171450" algn="just">
              <a:buFont typeface="Wingdings" panose="05000000000000000000" pitchFamily="2" charset="2"/>
              <a:buChar char="q"/>
            </a:pPr>
            <a:r>
              <a:rPr lang="es-CO" sz="2000" dirty="0" smtClean="0"/>
              <a:t>Entrega de formatos para tramites financieros a estudiantes que solicitan devolución de recursos económicos.</a:t>
            </a:r>
          </a:p>
          <a:p>
            <a:pPr marL="171450" indent="-171450" algn="just">
              <a:buFont typeface="Wingdings" panose="05000000000000000000" pitchFamily="2" charset="2"/>
              <a:buChar char="q"/>
            </a:pPr>
            <a:r>
              <a:rPr lang="es-CO" sz="2000" dirty="0"/>
              <a:t>Recepción de documentos para firma de rectoría</a:t>
            </a:r>
            <a:r>
              <a:rPr lang="es-CO" sz="2000" dirty="0" smtClean="0"/>
              <a:t>.</a:t>
            </a:r>
            <a:endParaRPr lang="es-CO" sz="2800" dirty="0"/>
          </a:p>
        </p:txBody>
      </p:sp>
    </p:spTree>
    <p:extLst>
      <p:ext uri="{BB962C8B-B14F-4D97-AF65-F5344CB8AC3E}">
        <p14:creationId xmlns:p14="http://schemas.microsoft.com/office/powerpoint/2010/main" val="10559094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3"/>
          <p:cNvSpPr txBox="1">
            <a:spLocks/>
          </p:cNvSpPr>
          <p:nvPr/>
        </p:nvSpPr>
        <p:spPr>
          <a:xfrm>
            <a:off x="395536" y="1340768"/>
            <a:ext cx="8494943" cy="4105739"/>
          </a:xfrm>
          <a:prstGeom prst="rect">
            <a:avLst/>
          </a:prstGeom>
        </p:spPr>
        <p:txBody>
          <a:bodyPr wrap="square">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endParaRPr lang="es-CO" sz="1600" b="1" dirty="0" smtClean="0"/>
          </a:p>
          <a:p>
            <a:pPr marL="0" indent="0" algn="just">
              <a:buFont typeface="Arial" pitchFamily="34" charset="0"/>
              <a:buNone/>
            </a:pPr>
            <a:r>
              <a:rPr lang="es-CO" sz="2400" dirty="0" smtClean="0"/>
              <a:t>En el mes de </a:t>
            </a:r>
            <a:r>
              <a:rPr lang="es-CO" sz="2400" dirty="0" smtClean="0"/>
              <a:t>Abril </a:t>
            </a:r>
            <a:r>
              <a:rPr lang="es-CO" sz="2400" dirty="0" smtClean="0"/>
              <a:t>de 2019, se dio oportuna remisión a </a:t>
            </a:r>
            <a:r>
              <a:rPr lang="es-CO" sz="2400" dirty="0" smtClean="0"/>
              <a:t>las 81 </a:t>
            </a:r>
            <a:r>
              <a:rPr lang="es-CO" sz="2400" dirty="0" smtClean="0"/>
              <a:t>PQRSD, radicadas en la oficina de atención al ciudadano a través del canal presencial, las cuales se direccionaron al personal de las diferentes dependencias administrativas o académicas, los jefes de oficinas, los coordinadores de los grupos internos de trabajo, los docentes y en general, los funcionarios que por delegación se le haya asignado la competencia para decidir, según la materia objeto de la petición, queja, reclamo, sugerencia o denuncia están obligados a responder de manera oportuna dentro de los términos de ley. </a:t>
            </a:r>
            <a:endParaRPr lang="es-CO" sz="2400" dirty="0"/>
          </a:p>
        </p:txBody>
      </p:sp>
      <p:sp>
        <p:nvSpPr>
          <p:cNvPr id="3" name="Título 1"/>
          <p:cNvSpPr txBox="1">
            <a:spLocks/>
          </p:cNvSpPr>
          <p:nvPr/>
        </p:nvSpPr>
        <p:spPr>
          <a:xfrm>
            <a:off x="528207" y="836712"/>
            <a:ext cx="8229600" cy="72008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O" sz="1800" b="1" dirty="0" smtClean="0"/>
              <a:t>OPORTUNIDAD DE REDIRECCIONAMIENTO A LAS PQRSD</a:t>
            </a:r>
            <a:r>
              <a:rPr lang="es-CO" sz="4000" b="1" dirty="0" smtClean="0"/>
              <a:t/>
            </a:r>
            <a:br>
              <a:rPr lang="es-CO" sz="4000" b="1" dirty="0" smtClean="0"/>
            </a:br>
            <a:endParaRPr lang="es-CO" sz="4000" dirty="0"/>
          </a:p>
        </p:txBody>
      </p:sp>
    </p:spTree>
    <p:extLst>
      <p:ext uri="{BB962C8B-B14F-4D97-AF65-F5344CB8AC3E}">
        <p14:creationId xmlns:p14="http://schemas.microsoft.com/office/powerpoint/2010/main" val="72559860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8268</TotalTime>
  <Words>1041</Words>
  <Application>Microsoft Office PowerPoint</Application>
  <PresentationFormat>Presentación en pantalla (4:3)</PresentationFormat>
  <Paragraphs>148</Paragraphs>
  <Slides>10</Slides>
  <Notes>1</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10</vt:i4>
      </vt:variant>
    </vt:vector>
  </HeadingPairs>
  <TitlesOfParts>
    <vt:vector size="14" baseType="lpstr">
      <vt:lpstr>Arial</vt:lpstr>
      <vt:lpstr>Calibri</vt:lpstr>
      <vt:lpstr>Wingdings</vt:lpstr>
      <vt:lpstr>Tema de Office</vt:lpstr>
      <vt:lpstr>Presentación de PowerPoint</vt:lpstr>
      <vt:lpstr>Presentación de PowerPoint</vt:lpstr>
      <vt:lpstr> INFORME MENSUAL DE PQRSD  MARZO DE 2019 </vt:lpstr>
      <vt:lpstr>Presentación de PowerPoint</vt:lpstr>
      <vt:lpstr>TIPOLOGÍA O MODALIDADES  </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usuario</dc:creator>
  <cp:lastModifiedBy>ITP-ATENCION</cp:lastModifiedBy>
  <cp:revision>978</cp:revision>
  <cp:lastPrinted>2018-12-26T16:46:35Z</cp:lastPrinted>
  <dcterms:created xsi:type="dcterms:W3CDTF">2015-10-02T18:50:31Z</dcterms:created>
  <dcterms:modified xsi:type="dcterms:W3CDTF">2019-06-13T15:46:50Z</dcterms:modified>
</cp:coreProperties>
</file>