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88" r:id="rId2"/>
    <p:sldId id="258" r:id="rId3"/>
    <p:sldId id="278" r:id="rId4"/>
    <p:sldId id="268" r:id="rId5"/>
    <p:sldId id="275" r:id="rId6"/>
    <p:sldId id="277" r:id="rId7"/>
    <p:sldId id="276" r:id="rId8"/>
    <p:sldId id="283" r:id="rId9"/>
    <p:sldId id="284" r:id="rId10"/>
    <p:sldId id="285" r:id="rId11"/>
    <p:sldId id="286" r:id="rId12"/>
    <p:sldId id="282" r:id="rId13"/>
    <p:sldId id="287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Tipo de Solicitudes recibidas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310391756585986E-2"/>
          <c:y val="1.5412189626826379E-2"/>
          <c:w val="0.86123942840478274"/>
          <c:h val="0.7597941034869264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'[PORCENTAJES INFORME PQRS JULIO DICIEMBRE 2017.xlsx]Hoja1'!$G$9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4.0604920371093665E-17"/>
                  <c:y val="4.7430820198391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AE-4C61-BA1E-C712248CD5D9}"/>
                </c:ext>
              </c:extLst>
            </c:dLbl>
            <c:dLbl>
              <c:idx val="3"/>
              <c:layout>
                <c:manualLayout>
                  <c:x val="6.6445182724252493E-3"/>
                  <c:y val="1.0540182266309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AE-4C61-BA1E-C712248CD5D9}"/>
                </c:ext>
              </c:extLst>
            </c:dLbl>
            <c:dLbl>
              <c:idx val="4"/>
              <c:layout>
                <c:manualLayout>
                  <c:x val="0"/>
                  <c:y val="4.2160729065237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AE-4C61-BA1E-C712248CD5D9}"/>
                </c:ext>
              </c:extLst>
            </c:dLbl>
            <c:dLbl>
              <c:idx val="5"/>
              <c:layout>
                <c:manualLayout>
                  <c:x val="0"/>
                  <c:y val="5.533595689812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AE-4C61-BA1E-C712248CD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'[PORCENTAJES INFORME PQRS JULIO DICIEMBRE 2017.xlsx]Hoja1'!$F$10:$F$15</c:f>
              <c:strCache>
                <c:ptCount val="6"/>
                <c:pt idx="0">
                  <c:v>QUEJAS </c:v>
                </c:pt>
                <c:pt idx="1">
                  <c:v>RECLAMOS</c:v>
                </c:pt>
                <c:pt idx="2">
                  <c:v>SUGERENCIAS </c:v>
                </c:pt>
                <c:pt idx="3">
                  <c:v>DENUNCIAS </c:v>
                </c:pt>
                <c:pt idx="4">
                  <c:v>PETICIONES</c:v>
                </c:pt>
                <c:pt idx="5">
                  <c:v>OTROS</c:v>
                </c:pt>
              </c:strCache>
            </c:strRef>
          </c:cat>
          <c:val>
            <c:numRef>
              <c:f>'[PORCENTAJES INFORME PQRS JULIO DICIEMBRE 2017.xlsx]Hoja1'!$G$10:$G$15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23</c:v>
                </c:pt>
                <c:pt idx="5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AE-4C61-BA1E-C712248CD5D9}"/>
            </c:ext>
          </c:extLst>
        </c:ser>
        <c:ser>
          <c:idx val="1"/>
          <c:order val="1"/>
          <c:tx>
            <c:strRef>
              <c:f>'[PORCENTAJES INFORME PQRS JULIO DICIEMBRE 2017.xlsx]Hoja1'!$H$9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8593576965669985E-3"/>
                  <c:y val="-3.2454354143445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AE-4C61-BA1E-C712248CD5D9}"/>
                </c:ext>
              </c:extLst>
            </c:dLbl>
            <c:dLbl>
              <c:idx val="1"/>
              <c:layout>
                <c:manualLayout>
                  <c:x val="8.8593576965669586E-3"/>
                  <c:y val="-3.2454354143445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AE-4C61-BA1E-C712248CD5D9}"/>
                </c:ext>
              </c:extLst>
            </c:dLbl>
            <c:dLbl>
              <c:idx val="2"/>
              <c:layout>
                <c:manualLayout>
                  <c:x val="6.6445182724251678E-3"/>
                  <c:y val="-2.434076560758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AE-4C61-BA1E-C712248CD5D9}"/>
                </c:ext>
              </c:extLst>
            </c:dLbl>
            <c:dLbl>
              <c:idx val="3"/>
              <c:layout>
                <c:manualLayout>
                  <c:x val="4.4296788482834993E-3"/>
                  <c:y val="-2.7045295119538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AE-4C61-BA1E-C712248CD5D9}"/>
                </c:ext>
              </c:extLst>
            </c:dLbl>
            <c:dLbl>
              <c:idx val="4"/>
              <c:layout>
                <c:manualLayout>
                  <c:x val="1.1074197120708749E-2"/>
                  <c:y val="-4.0567942679307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AE-4C61-BA1E-C712248CD5D9}"/>
                </c:ext>
              </c:extLst>
            </c:dLbl>
            <c:dLbl>
              <c:idx val="5"/>
              <c:layout>
                <c:manualLayout>
                  <c:x val="3.1007751937984333E-2"/>
                  <c:y val="-6.3763953033113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AE-4C61-BA1E-C712248CD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'[PORCENTAJES INFORME PQRS JULIO DICIEMBRE 2017.xlsx]Hoja1'!$F$10:$F$15</c:f>
              <c:strCache>
                <c:ptCount val="6"/>
                <c:pt idx="0">
                  <c:v>QUEJAS </c:v>
                </c:pt>
                <c:pt idx="1">
                  <c:v>RECLAMOS</c:v>
                </c:pt>
                <c:pt idx="2">
                  <c:v>SUGERENCIAS </c:v>
                </c:pt>
                <c:pt idx="3">
                  <c:v>DENUNCIAS </c:v>
                </c:pt>
                <c:pt idx="4">
                  <c:v>PETICIONES</c:v>
                </c:pt>
                <c:pt idx="5">
                  <c:v>OTROS</c:v>
                </c:pt>
              </c:strCache>
            </c:strRef>
          </c:cat>
          <c:val>
            <c:numRef>
              <c:f>'[PORCENTAJES INFORME PQRS JULIO DICIEMBRE 2017.xlsx]Hoja1'!$H$10:$H$15</c:f>
              <c:numCache>
                <c:formatCode>0.00%</c:formatCode>
                <c:ptCount val="6"/>
                <c:pt idx="0">
                  <c:v>8.2644628099173556E-3</c:v>
                </c:pt>
                <c:pt idx="1">
                  <c:v>0</c:v>
                </c:pt>
                <c:pt idx="2">
                  <c:v>2.7548209366391185E-3</c:v>
                </c:pt>
                <c:pt idx="3">
                  <c:v>0</c:v>
                </c:pt>
                <c:pt idx="4">
                  <c:v>6.3360881542699726E-2</c:v>
                </c:pt>
                <c:pt idx="5">
                  <c:v>0.92561983471074383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2AE-4C61-BA1E-C712248CD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3200256"/>
        <c:axId val="1753206080"/>
        <c:axId val="1751446480"/>
      </c:bar3DChart>
      <c:catAx>
        <c:axId val="17532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53206080"/>
        <c:crosses val="autoZero"/>
        <c:auto val="1"/>
        <c:lblAlgn val="ctr"/>
        <c:lblOffset val="100"/>
        <c:noMultiLvlLbl val="0"/>
      </c:catAx>
      <c:valAx>
        <c:axId val="175320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53200256"/>
        <c:crosses val="autoZero"/>
        <c:crossBetween val="between"/>
      </c:valAx>
      <c:serAx>
        <c:axId val="17514464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5320608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Hoja1!$G$25</c:f>
              <c:strCache>
                <c:ptCount val="1"/>
                <c:pt idx="0">
                  <c:v>TOTAL PQRSD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0925337632079971E-17"/>
                  <c:y val="0.15740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7A-4C9A-B2A4-016CAA659EBC}"/>
                </c:ext>
              </c:extLst>
            </c:dLbl>
            <c:dLbl>
              <c:idx val="1"/>
              <c:layout>
                <c:manualLayout>
                  <c:x val="0"/>
                  <c:y val="0.175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7A-4C9A-B2A4-016CAA659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Hoja1!$F$26:$F$27</c:f>
              <c:strCache>
                <c:ptCount val="2"/>
                <c:pt idx="0">
                  <c:v>I SEMESTRE</c:v>
                </c:pt>
                <c:pt idx="1">
                  <c:v>II SEMESTRE</c:v>
                </c:pt>
              </c:strCache>
            </c:strRef>
          </c:cat>
          <c:val>
            <c:numRef>
              <c:f>Hoja1!$G$26:$G$27</c:f>
              <c:numCache>
                <c:formatCode>General</c:formatCode>
                <c:ptCount val="2"/>
                <c:pt idx="0">
                  <c:v>285</c:v>
                </c:pt>
                <c:pt idx="1">
                  <c:v>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7-413D-BE88-CDA200C03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6940079"/>
        <c:axId val="1056935919"/>
        <c:axId val="0"/>
      </c:bar3DChart>
      <c:catAx>
        <c:axId val="1056940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6935919"/>
        <c:crosses val="autoZero"/>
        <c:auto val="1"/>
        <c:lblAlgn val="ctr"/>
        <c:lblOffset val="100"/>
        <c:noMultiLvlLbl val="0"/>
      </c:catAx>
      <c:valAx>
        <c:axId val="1056935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6940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842-FFE9-409B-8A37-04893FFE368D}" type="datetimeFigureOut">
              <a:rPr lang="es-CO" smtClean="0"/>
              <a:pPr/>
              <a:t>26/02/2018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616C-18FC-48D7-8B7C-FD5B3D6126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842-FFE9-409B-8A37-04893FFE368D}" type="datetimeFigureOut">
              <a:rPr lang="es-CO" smtClean="0"/>
              <a:pPr/>
              <a:t>26/02/2018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616C-18FC-48D7-8B7C-FD5B3D6126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842-FFE9-409B-8A37-04893FFE368D}" type="datetimeFigureOut">
              <a:rPr lang="es-CO" smtClean="0"/>
              <a:pPr/>
              <a:t>26/02/2018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616C-18FC-48D7-8B7C-FD5B3D6126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842-FFE9-409B-8A37-04893FFE368D}" type="datetimeFigureOut">
              <a:rPr lang="es-CO" smtClean="0"/>
              <a:pPr/>
              <a:t>26/02/2018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616C-18FC-48D7-8B7C-FD5B3D6126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842-FFE9-409B-8A37-04893FFE368D}" type="datetimeFigureOut">
              <a:rPr lang="es-CO" smtClean="0"/>
              <a:pPr/>
              <a:t>26/02/2018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616C-18FC-48D7-8B7C-FD5B3D6126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842-FFE9-409B-8A37-04893FFE368D}" type="datetimeFigureOut">
              <a:rPr lang="es-CO" smtClean="0"/>
              <a:pPr/>
              <a:t>26/02/2018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616C-18FC-48D7-8B7C-FD5B3D6126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842-FFE9-409B-8A37-04893FFE368D}" type="datetimeFigureOut">
              <a:rPr lang="es-CO" smtClean="0"/>
              <a:pPr/>
              <a:t>26/02/2018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616C-18FC-48D7-8B7C-FD5B3D6126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842-FFE9-409B-8A37-04893FFE368D}" type="datetimeFigureOut">
              <a:rPr lang="es-CO" smtClean="0"/>
              <a:pPr/>
              <a:t>26/02/2018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616C-18FC-48D7-8B7C-FD5B3D6126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842-FFE9-409B-8A37-04893FFE368D}" type="datetimeFigureOut">
              <a:rPr lang="es-CO" smtClean="0"/>
              <a:pPr/>
              <a:t>26/02/2018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616C-18FC-48D7-8B7C-FD5B3D6126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842-FFE9-409B-8A37-04893FFE368D}" type="datetimeFigureOut">
              <a:rPr lang="es-CO" smtClean="0"/>
              <a:pPr/>
              <a:t>26/02/2018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616C-18FC-48D7-8B7C-FD5B3D6126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842-FFE9-409B-8A37-04893FFE368D}" type="datetimeFigureOut">
              <a:rPr lang="es-CO" smtClean="0"/>
              <a:pPr/>
              <a:t>26/02/2018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616C-18FC-48D7-8B7C-FD5B3D6126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1842-FFE9-409B-8A37-04893FFE368D}" type="datetimeFigureOut">
              <a:rPr lang="es-CO" smtClean="0"/>
              <a:pPr/>
              <a:t>26/02/2018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E616C-18FC-48D7-8B7C-FD5B3D6126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tputumayo@itp.edu.c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54868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OFICINA DE ATENCIÓN AL CIUDADANO INSTITUTO TECNOLÓGICO DEL PUTUMAYO </a:t>
            </a:r>
          </a:p>
          <a:p>
            <a:pPr algn="ctr"/>
            <a:r>
              <a:rPr lang="es-CO" dirty="0"/>
              <a:t>RESOLUCIONES </a:t>
            </a:r>
            <a:r>
              <a:rPr lang="es-CO" dirty="0" err="1"/>
              <a:t>Nros</a:t>
            </a:r>
            <a:r>
              <a:rPr lang="es-CO" dirty="0"/>
              <a:t>. 0316/2015 - 0070/2016 </a:t>
            </a:r>
          </a:p>
          <a:p>
            <a:r>
              <a:rPr lang="es-CO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endParaRPr lang="es-CO" dirty="0"/>
          </a:p>
        </p:txBody>
      </p:sp>
      <p:pic>
        <p:nvPicPr>
          <p:cNvPr id="5" name="Imagen 4" descr="web it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3429000" cy="359664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50196" y="5838363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</a:rPr>
              <a:t>Secretaria Ejecutiva </a:t>
            </a:r>
            <a:r>
              <a:rPr lang="es-CO" sz="1200" dirty="0" smtClean="0">
                <a:solidFill>
                  <a:schemeClr val="bg1"/>
                </a:solidFill>
              </a:rPr>
              <a:t> Oficina </a:t>
            </a:r>
            <a:r>
              <a:rPr lang="es-CO" sz="1200" dirty="0">
                <a:solidFill>
                  <a:schemeClr val="bg1"/>
                </a:solidFill>
              </a:rPr>
              <a:t>de Atención al Ciudadano 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Barrio Luis Carlos </a:t>
            </a:r>
            <a:r>
              <a:rPr lang="es-CO" sz="1200" dirty="0" smtClean="0">
                <a:solidFill>
                  <a:schemeClr val="bg1"/>
                </a:solidFill>
              </a:rPr>
              <a:t>Galán Área </a:t>
            </a:r>
            <a:r>
              <a:rPr lang="es-CO" sz="1200" dirty="0">
                <a:solidFill>
                  <a:schemeClr val="bg1"/>
                </a:solidFill>
              </a:rPr>
              <a:t>administrativa ITP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Teléfonos: 038/4296105-3138052807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Mocoa Putumayo </a:t>
            </a:r>
          </a:p>
        </p:txBody>
      </p:sp>
    </p:spTree>
    <p:extLst>
      <p:ext uri="{BB962C8B-B14F-4D97-AF65-F5344CB8AC3E}">
        <p14:creationId xmlns:p14="http://schemas.microsoft.com/office/powerpoint/2010/main" val="29340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 smtClean="0"/>
              <a:t>RECONOCIMIENTOS 2017</a:t>
            </a:r>
            <a:endParaRPr lang="es-CO" sz="2400" b="1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4294967295"/>
          </p:nvPr>
        </p:nvPicPr>
        <p:blipFill rotWithShape="1">
          <a:blip r:embed="rId2"/>
          <a:srcRect l="5261" t="19614" r="65546" b="10079"/>
          <a:stretch/>
        </p:blipFill>
        <p:spPr bwMode="auto">
          <a:xfrm>
            <a:off x="6228184" y="1474096"/>
            <a:ext cx="2606895" cy="3418156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5770" t="17803" r="65716" b="49306"/>
          <a:stretch/>
        </p:blipFill>
        <p:spPr bwMode="auto">
          <a:xfrm>
            <a:off x="3288331" y="1916832"/>
            <a:ext cx="2736304" cy="219650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/>
          <a:srcRect l="7128" t="14485" r="64359" b="11587"/>
          <a:stretch/>
        </p:blipFill>
        <p:spPr bwMode="auto">
          <a:xfrm>
            <a:off x="467544" y="1441930"/>
            <a:ext cx="2617239" cy="3418156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1695" y="45837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4050196" y="5838363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</a:rPr>
              <a:t>Secretaria Ejecutiva </a:t>
            </a:r>
            <a:r>
              <a:rPr lang="es-CO" sz="1200" dirty="0" smtClean="0">
                <a:solidFill>
                  <a:schemeClr val="bg1"/>
                </a:solidFill>
              </a:rPr>
              <a:t> Oficina </a:t>
            </a:r>
            <a:r>
              <a:rPr lang="es-CO" sz="1200" dirty="0">
                <a:solidFill>
                  <a:schemeClr val="bg1"/>
                </a:solidFill>
              </a:rPr>
              <a:t>de Atención al Ciudadano 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Barrio Luis Carlos </a:t>
            </a:r>
            <a:r>
              <a:rPr lang="es-CO" sz="1200" dirty="0" smtClean="0">
                <a:solidFill>
                  <a:schemeClr val="bg1"/>
                </a:solidFill>
              </a:rPr>
              <a:t>Galán Área </a:t>
            </a:r>
            <a:r>
              <a:rPr lang="es-CO" sz="1200" dirty="0">
                <a:solidFill>
                  <a:schemeClr val="bg1"/>
                </a:solidFill>
              </a:rPr>
              <a:t>administrativa ITP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Teléfonos: 038/4296105-3138052807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Mocoa Putumayo </a:t>
            </a:r>
          </a:p>
        </p:txBody>
      </p:sp>
      <p:pic>
        <p:nvPicPr>
          <p:cNvPr id="11" name="Imagen 10" descr="LOGO 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765237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50824" y="476250"/>
            <a:ext cx="8785671" cy="49689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CO" sz="1800" b="1" dirty="0" smtClean="0"/>
          </a:p>
          <a:p>
            <a:pPr marL="0" indent="0" algn="ctr">
              <a:buNone/>
            </a:pPr>
            <a:r>
              <a:rPr lang="es-CO" sz="1800" b="1" dirty="0" smtClean="0"/>
              <a:t>OPORTUNIDAD DE LA RESPUESTA A LAS PQRSD</a:t>
            </a:r>
          </a:p>
          <a:p>
            <a:pPr marL="0" indent="0" algn="just">
              <a:buNone/>
            </a:pPr>
            <a:endParaRPr lang="es-CO" sz="1400" dirty="0" smtClean="0"/>
          </a:p>
          <a:p>
            <a:pPr marL="0" indent="0" algn="just">
              <a:buNone/>
            </a:pPr>
            <a:r>
              <a:rPr lang="es-CO" sz="1400" dirty="0" smtClean="0"/>
              <a:t>Durante el periodo comprendido de julio a diciembre de 2017, se dio respuesta oportuna  a las 363 PQRSD, recepcionadas en la oficina de atención al ciudadano las cuales se direccionaron a los competentes para el tramite pertinente.</a:t>
            </a:r>
          </a:p>
          <a:p>
            <a:pPr marL="0" indent="0">
              <a:buNone/>
            </a:pPr>
            <a:endParaRPr lang="es-CO" sz="1400" b="1" dirty="0" smtClean="0"/>
          </a:p>
          <a:p>
            <a:pPr marL="0" indent="0" algn="ctr">
              <a:buNone/>
            </a:pPr>
            <a:r>
              <a:rPr lang="es-CO" sz="1600" b="1" dirty="0"/>
              <a:t>ACTIVIDADES REALIZADAS POR LA OFICINA DE ATENCIÓN AL CIUDADANO  </a:t>
            </a:r>
          </a:p>
          <a:p>
            <a:pPr marL="0" indent="0" algn="ctr">
              <a:buNone/>
            </a:pPr>
            <a:r>
              <a:rPr lang="es-CO" sz="1600" b="1" dirty="0"/>
              <a:t>DURANTE EL PERÍODO </a:t>
            </a:r>
            <a:r>
              <a:rPr lang="es-CO" sz="1600" b="1" dirty="0" smtClean="0"/>
              <a:t>JULIO–DICIEMBRE </a:t>
            </a:r>
            <a:r>
              <a:rPr lang="es-CO" sz="1600" b="1" dirty="0"/>
              <a:t>DE 2017</a:t>
            </a:r>
          </a:p>
          <a:p>
            <a:pPr marL="0" indent="0" algn="ctr">
              <a:buNone/>
            </a:pPr>
            <a:r>
              <a:rPr lang="es-CO" sz="1400" b="1" dirty="0" smtClean="0"/>
              <a:t> </a:t>
            </a:r>
          </a:p>
          <a:p>
            <a:pPr algn="just"/>
            <a:r>
              <a:rPr lang="es-CO" sz="1400" dirty="0" smtClean="0"/>
              <a:t>Se tramitaron a </a:t>
            </a:r>
            <a:r>
              <a:rPr lang="es-CO" sz="1400" dirty="0"/>
              <a:t>través de la Oficina de </a:t>
            </a:r>
            <a:r>
              <a:rPr lang="es-CO" sz="1400" dirty="0" smtClean="0"/>
              <a:t>Atención al ciudadano las solicitudes tendientes a la extensión de créditos ICETEX de matricula y sostenimiento, a los estudiantes de la Institución beneficiarios.</a:t>
            </a:r>
          </a:p>
          <a:p>
            <a:pPr algn="just"/>
            <a:r>
              <a:rPr lang="es-CO" sz="1400" dirty="0" smtClean="0"/>
              <a:t>Se notifico vía telefónica y virtual a los docentes y administrativos de la institución la entrega de los subsidios de COMFAMILIAR, agosto a diciembre de 2017. </a:t>
            </a:r>
          </a:p>
          <a:p>
            <a:pPr algn="just"/>
            <a:r>
              <a:rPr lang="es-CO" sz="1400" dirty="0" smtClean="0"/>
              <a:t>Se reviso y se respondió vía mail </a:t>
            </a:r>
            <a:r>
              <a:rPr lang="es-CO" sz="1400" dirty="0" smtClean="0">
                <a:hlinkClick r:id="rId2"/>
              </a:rPr>
              <a:t>itputumayo@itp.edu.co</a:t>
            </a:r>
            <a:r>
              <a:rPr lang="es-CO" sz="1400" dirty="0" smtClean="0"/>
              <a:t> las solicitudes tendientes a la información de la oferta académica del ITP.   </a:t>
            </a:r>
          </a:p>
          <a:p>
            <a:pPr algn="just"/>
            <a:r>
              <a:rPr lang="es-CO" sz="1400" dirty="0" smtClean="0"/>
              <a:t>Atención de las llamada telefónicas diarias y transferencias a las dependencias correspondientes.  </a:t>
            </a:r>
          </a:p>
          <a:p>
            <a:pPr algn="just"/>
            <a:r>
              <a:rPr lang="es-CO" sz="1400" dirty="0" smtClean="0"/>
              <a:t>Se elaboraron los actos administrativos de viáticos, gastos de manutención, legalizaciones, transferencia, retiro de cartera, delegaciones del periodo julio a diciembre 2017, se proyectaron y tramitaron 724 resoluciones.</a:t>
            </a:r>
          </a:p>
          <a:p>
            <a:pPr marL="0" indent="0" algn="just">
              <a:buNone/>
            </a:pPr>
            <a:endParaRPr lang="es-CO" sz="1600" dirty="0" smtClean="0"/>
          </a:p>
          <a:p>
            <a:pPr marL="0" indent="0" algn="just">
              <a:buNone/>
            </a:pPr>
            <a:endParaRPr lang="es-CO" sz="1600" dirty="0" smtClean="0"/>
          </a:p>
          <a:p>
            <a:pPr algn="just"/>
            <a:endParaRPr lang="es-CO" sz="1600" dirty="0"/>
          </a:p>
          <a:p>
            <a:pPr algn="just"/>
            <a:endParaRPr lang="es-CO" sz="1600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4050196" y="5838363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</a:rPr>
              <a:t>Secretaria Ejecutiva </a:t>
            </a:r>
            <a:r>
              <a:rPr lang="es-CO" sz="1200" dirty="0" smtClean="0">
                <a:solidFill>
                  <a:schemeClr val="bg1"/>
                </a:solidFill>
              </a:rPr>
              <a:t> Oficina </a:t>
            </a:r>
            <a:r>
              <a:rPr lang="es-CO" sz="1200" dirty="0">
                <a:solidFill>
                  <a:schemeClr val="bg1"/>
                </a:solidFill>
              </a:rPr>
              <a:t>de Atención al Ciudadano 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Barrio Luis Carlos </a:t>
            </a:r>
            <a:r>
              <a:rPr lang="es-CO" sz="1200" dirty="0" smtClean="0">
                <a:solidFill>
                  <a:schemeClr val="bg1"/>
                </a:solidFill>
              </a:rPr>
              <a:t>Galán Área </a:t>
            </a:r>
            <a:r>
              <a:rPr lang="es-CO" sz="1200" dirty="0">
                <a:solidFill>
                  <a:schemeClr val="bg1"/>
                </a:solidFill>
              </a:rPr>
              <a:t>administrativa ITP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Teléfonos: 038/4296105-3138052807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Mocoa Putumayo </a:t>
            </a:r>
          </a:p>
        </p:txBody>
      </p:sp>
      <p:pic>
        <p:nvPicPr>
          <p:cNvPr id="6" name="Imagen 5" descr="LOGO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765237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620688"/>
            <a:ext cx="8894028" cy="10801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O" sz="1600" b="1" dirty="0"/>
              <a:t>CANALES DE ATENCIÓN </a:t>
            </a:r>
            <a:endParaRPr lang="es-CO" sz="1600" b="1" dirty="0" smtClean="0"/>
          </a:p>
          <a:p>
            <a:pPr marL="0" indent="0" algn="ctr">
              <a:buNone/>
            </a:pPr>
            <a:r>
              <a:rPr lang="es-CO" sz="1600" b="1" dirty="0" smtClean="0"/>
              <a:t> </a:t>
            </a:r>
          </a:p>
          <a:p>
            <a:pPr marL="0" indent="0" algn="just">
              <a:buNone/>
            </a:pPr>
            <a:r>
              <a:rPr lang="es-CO" sz="1300" dirty="0" smtClean="0"/>
              <a:t>Los </a:t>
            </a:r>
            <a:r>
              <a:rPr lang="es-CO" sz="1300" dirty="0"/>
              <a:t>canales de atención que pone a disposición El Instituto Tecnológico del Putumayo a la ciudadanía, para el acceso a los trámites, servicios y/o información de la Entidad, </a:t>
            </a:r>
            <a:r>
              <a:rPr lang="es-CO" sz="1300" dirty="0" smtClean="0"/>
              <a:t>para presta </a:t>
            </a:r>
            <a:r>
              <a:rPr lang="es-CO" sz="1300" dirty="0"/>
              <a:t>un servicio oportuno y </a:t>
            </a:r>
            <a:r>
              <a:rPr lang="es-CO" sz="1300" dirty="0" smtClean="0"/>
              <a:t>dar </a:t>
            </a:r>
            <a:r>
              <a:rPr lang="es-CO" sz="1300" dirty="0"/>
              <a:t>respuesta adecuada al ciudadano son los </a:t>
            </a:r>
            <a:r>
              <a:rPr lang="es-CO" sz="1300" dirty="0" smtClean="0"/>
              <a:t>siguientes:</a:t>
            </a:r>
          </a:p>
          <a:p>
            <a:pPr marL="0" indent="0" algn="just">
              <a:buNone/>
            </a:pPr>
            <a:endParaRPr lang="es-CO" sz="1200" dirty="0" smtClean="0"/>
          </a:p>
          <a:p>
            <a:pPr marL="0" indent="0" algn="just">
              <a:buNone/>
            </a:pPr>
            <a:endParaRPr lang="es-CO" sz="1200" dirty="0"/>
          </a:p>
          <a:p>
            <a:pPr marL="0" indent="0">
              <a:buNone/>
            </a:pPr>
            <a:endParaRPr lang="es-CO" sz="1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6753"/>
              </p:ext>
            </p:extLst>
          </p:nvPr>
        </p:nvGraphicFramePr>
        <p:xfrm>
          <a:off x="107504" y="1697602"/>
          <a:ext cx="8894028" cy="3791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824">
                  <a:extLst>
                    <a:ext uri="{9D8B030D-6E8A-4147-A177-3AD203B41FA5}">
                      <a16:colId xmlns:a16="http://schemas.microsoft.com/office/drawing/2014/main" val="1122326701"/>
                    </a:ext>
                  </a:extLst>
                </a:gridCol>
                <a:gridCol w="1603841">
                  <a:extLst>
                    <a:ext uri="{9D8B030D-6E8A-4147-A177-3AD203B41FA5}">
                      <a16:colId xmlns:a16="http://schemas.microsoft.com/office/drawing/2014/main" val="1783382398"/>
                    </a:ext>
                  </a:extLst>
                </a:gridCol>
                <a:gridCol w="1968349">
                  <a:extLst>
                    <a:ext uri="{9D8B030D-6E8A-4147-A177-3AD203B41FA5}">
                      <a16:colId xmlns:a16="http://schemas.microsoft.com/office/drawing/2014/main" val="113051745"/>
                    </a:ext>
                  </a:extLst>
                </a:gridCol>
                <a:gridCol w="1822547">
                  <a:extLst>
                    <a:ext uri="{9D8B030D-6E8A-4147-A177-3AD203B41FA5}">
                      <a16:colId xmlns:a16="http://schemas.microsoft.com/office/drawing/2014/main" val="2142282305"/>
                    </a:ext>
                  </a:extLst>
                </a:gridCol>
                <a:gridCol w="2624467">
                  <a:extLst>
                    <a:ext uri="{9D8B030D-6E8A-4147-A177-3AD203B41FA5}">
                      <a16:colId xmlns:a16="http://schemas.microsoft.com/office/drawing/2014/main" val="596127491"/>
                    </a:ext>
                  </a:extLst>
                </a:gridCol>
              </a:tblGrid>
              <a:tr h="440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Canal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Mecanismo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Ubicación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H</a:t>
                      </a:r>
                      <a:r>
                        <a:rPr lang="es-CO" sz="900" dirty="0" smtClean="0">
                          <a:effectLst/>
                        </a:rPr>
                        <a:t>orario </a:t>
                      </a:r>
                      <a:r>
                        <a:rPr lang="es-CO" sz="900" dirty="0">
                          <a:effectLst/>
                        </a:rPr>
                        <a:t>de </a:t>
                      </a:r>
                      <a:r>
                        <a:rPr lang="es-CO" sz="900" dirty="0" smtClean="0">
                          <a:effectLst/>
                        </a:rPr>
                        <a:t>Atención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</a:rPr>
                        <a:t>Descripción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extLst>
                  <a:ext uri="{0D108BD9-81ED-4DB2-BD59-A6C34878D82A}">
                    <a16:rowId xmlns:a16="http://schemas.microsoft.com/office/drawing/2014/main" val="3562512523"/>
                  </a:ext>
                </a:extLst>
              </a:tr>
              <a:tr h="827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Presencial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Servicio al Ciudadano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Barrio Luis Carlos Galán paraje aire libre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Área administrativa secretaria ejecutiva 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Días hábiles de lunes a viernes de 8:00 am a 6:00pm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Se brinda información de manera personalizada y se contacta con los responsables de la información de acuerdo con la </a:t>
                      </a:r>
                      <a:r>
                        <a:rPr lang="es-CO" sz="900" dirty="0" smtClean="0">
                          <a:effectLst/>
                        </a:rPr>
                        <a:t>consulta, las </a:t>
                      </a:r>
                      <a:r>
                        <a:rPr lang="es-CO" sz="900" dirty="0">
                          <a:effectLst/>
                        </a:rPr>
                        <a:t>peticiones, quejas, reclamos, solicitudes, se radican y se registran en la plantilla de radicación de correspondencia  para  asegurar el  seguimiento del tramite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extLst>
                  <a:ext uri="{0D108BD9-81ED-4DB2-BD59-A6C34878D82A}">
                    <a16:rowId xmlns:a16="http://schemas.microsoft.com/office/drawing/2014/main" val="3060721673"/>
                  </a:ext>
                </a:extLst>
              </a:tr>
              <a:tr h="410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Telefónico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Línea móvil celular institucional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3138052807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Días hábiles de lunes a viernes de 8:00 am a 6:00pm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Línea móvil de atención al ciudadano, en la cual se brinda información y orientación sobre temas y servicios que son competencia del ITP.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extLst>
                  <a:ext uri="{0D108BD9-81ED-4DB2-BD59-A6C34878D82A}">
                    <a16:rowId xmlns:a16="http://schemas.microsoft.com/office/drawing/2014/main" val="3932934091"/>
                  </a:ext>
                </a:extLst>
              </a:tr>
              <a:tr h="68850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Virtual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Correo electrónico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</a:rPr>
                        <a:t>Itputumayo@itp.edu.co</a:t>
                      </a:r>
                      <a:endParaRPr lang="es-CO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</a:rPr>
                        <a:t>atencionalciudadano@itp.edu.co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El portal y los correos electrónicos, se encuentran activos las 24 horas, no obstante, los requerimientos registrados por dichos medios se gestión en horas y días hábiles.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Este canal permite verificar diariamente las peticiones, quejas y reclamos para  direccionarlas a los competentes para el tramite pertinente.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extLst>
                  <a:ext uri="{0D108BD9-81ED-4DB2-BD59-A6C34878D82A}">
                    <a16:rowId xmlns:a16="http://schemas.microsoft.com/office/drawing/2014/main" val="4049458522"/>
                  </a:ext>
                </a:extLst>
              </a:tr>
              <a:tr h="68850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</a:rPr>
                        <a:t>Correo electrónico</a:t>
                      </a:r>
                      <a:r>
                        <a:rPr lang="es-CO" sz="900" baseline="0" dirty="0" smtClean="0">
                          <a:effectLst/>
                        </a:rPr>
                        <a:t> </a:t>
                      </a:r>
                      <a:r>
                        <a:rPr lang="es-CO" sz="900" dirty="0" smtClean="0">
                          <a:effectLst/>
                        </a:rPr>
                        <a:t>notificaciones </a:t>
                      </a:r>
                      <a:r>
                        <a:rPr lang="es-CO" sz="900" dirty="0">
                          <a:effectLst/>
                        </a:rPr>
                        <a:t>judiciales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</a:rPr>
                        <a:t>notificacionesjudiciales@itp.edu.co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</a:rPr>
                        <a:t>El</a:t>
                      </a:r>
                      <a:r>
                        <a:rPr lang="es-CO" sz="900" baseline="0" dirty="0" smtClean="0">
                          <a:effectLst/>
                        </a:rPr>
                        <a:t> </a:t>
                      </a:r>
                      <a:r>
                        <a:rPr lang="es-CO" sz="900" dirty="0" smtClean="0">
                          <a:effectLst/>
                        </a:rPr>
                        <a:t>correos electrónicos, se encuentra activo las 24 horas, no obstante, las</a:t>
                      </a:r>
                      <a:r>
                        <a:rPr lang="es-CO" sz="900" baseline="0" dirty="0" smtClean="0">
                          <a:effectLst/>
                        </a:rPr>
                        <a:t> notificaciones enviadas </a:t>
                      </a:r>
                      <a:r>
                        <a:rPr lang="es-CO" sz="900" dirty="0" smtClean="0">
                          <a:effectLst/>
                        </a:rPr>
                        <a:t>por este medio se gestiona en horas y días hábiles</a:t>
                      </a: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Por este canal se atienden las notificaciones de tribunales y juzgados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extLst>
                  <a:ext uri="{0D108BD9-81ED-4DB2-BD59-A6C34878D82A}">
                    <a16:rowId xmlns:a16="http://schemas.microsoft.com/office/drawing/2014/main" val="411766261"/>
                  </a:ext>
                </a:extLst>
              </a:tr>
              <a:tr h="56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9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9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</a:rPr>
                        <a:t>Escrito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</a:rPr>
                        <a:t>Radicación </a:t>
                      </a:r>
                      <a:r>
                        <a:rPr lang="es-CO" sz="900" dirty="0">
                          <a:effectLst/>
                        </a:rPr>
                        <a:t>comunicación escrita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</a:rPr>
                        <a:t>Barrio </a:t>
                      </a:r>
                      <a:r>
                        <a:rPr lang="es-CO" sz="900" dirty="0">
                          <a:effectLst/>
                        </a:rPr>
                        <a:t>Luis Carlos Galán paraje aire libre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Área administrativa secretaria ejecutiva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</a:rPr>
                        <a:t>Días </a:t>
                      </a:r>
                      <a:r>
                        <a:rPr lang="es-CO" sz="900" dirty="0">
                          <a:effectLst/>
                        </a:rPr>
                        <a:t>hábiles de lunes a viernes de 8:00 am a 6:00pm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Se podrán radicar peticiones, quejas, reclamos, sugerencias y denuncias de los funcionarios, servidores, ciudadanos y estudiantes del ITP.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 anchor="ctr"/>
                </a:tc>
                <a:extLst>
                  <a:ext uri="{0D108BD9-81ED-4DB2-BD59-A6C34878D82A}">
                    <a16:rowId xmlns:a16="http://schemas.microsoft.com/office/drawing/2014/main" val="1981663379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050196" y="5838363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</a:rPr>
              <a:t>Secretaria Ejecutiva </a:t>
            </a:r>
            <a:r>
              <a:rPr lang="es-CO" sz="1200" dirty="0" smtClean="0">
                <a:solidFill>
                  <a:schemeClr val="bg1"/>
                </a:solidFill>
              </a:rPr>
              <a:t> Oficina </a:t>
            </a:r>
            <a:r>
              <a:rPr lang="es-CO" sz="1200" dirty="0">
                <a:solidFill>
                  <a:schemeClr val="bg1"/>
                </a:solidFill>
              </a:rPr>
              <a:t>de Atención al Ciudadano 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Barrio Luis Carlos </a:t>
            </a:r>
            <a:r>
              <a:rPr lang="es-CO" sz="1200" dirty="0" smtClean="0">
                <a:solidFill>
                  <a:schemeClr val="bg1"/>
                </a:solidFill>
              </a:rPr>
              <a:t>Galán Área </a:t>
            </a:r>
            <a:r>
              <a:rPr lang="es-CO" sz="1200" dirty="0">
                <a:solidFill>
                  <a:schemeClr val="bg1"/>
                </a:solidFill>
              </a:rPr>
              <a:t>administrativa ITP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Teléfonos: 038/4296105-3138052807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Mocoa Putumayo </a:t>
            </a:r>
          </a:p>
        </p:txBody>
      </p:sp>
      <p:pic>
        <p:nvPicPr>
          <p:cNvPr id="7" name="Imagen 6" descr="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765237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06" y="3429000"/>
            <a:ext cx="3672408" cy="161097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67744" y="1499300"/>
            <a:ext cx="4838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/>
              <a:t>GRACIAS </a:t>
            </a:r>
            <a:endParaRPr lang="es-CO" sz="9600" b="1" dirty="0"/>
          </a:p>
        </p:txBody>
      </p:sp>
    </p:spTree>
    <p:extLst>
      <p:ext uri="{BB962C8B-B14F-4D97-AF65-F5344CB8AC3E}">
        <p14:creationId xmlns:p14="http://schemas.microsoft.com/office/powerpoint/2010/main" val="41754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75656" y="942975"/>
            <a:ext cx="6120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Rectoría</a:t>
            </a:r>
          </a:p>
          <a:p>
            <a:pPr algn="ctr"/>
            <a:r>
              <a:rPr lang="es-CO" dirty="0" smtClean="0"/>
              <a:t>Especialista Marisol González Ossa </a:t>
            </a:r>
            <a:endParaRPr lang="es-CO" dirty="0"/>
          </a:p>
          <a:p>
            <a:pPr algn="ctr"/>
            <a:r>
              <a:rPr lang="es-CO" dirty="0" smtClean="0"/>
              <a:t>Rectora</a:t>
            </a:r>
          </a:p>
          <a:p>
            <a:pPr algn="ctr"/>
            <a:endParaRPr lang="es-CO" dirty="0" smtClean="0"/>
          </a:p>
          <a:p>
            <a:pPr algn="ctr"/>
            <a:r>
              <a:rPr lang="es-CO" dirty="0" smtClean="0"/>
              <a:t>Vicerrectoría Administrativa </a:t>
            </a:r>
          </a:p>
          <a:p>
            <a:pPr algn="ctr"/>
            <a:r>
              <a:rPr lang="es-CO" dirty="0" smtClean="0"/>
              <a:t>Especialista Laura Cristina Benavides Prieto  </a:t>
            </a:r>
            <a:endParaRPr lang="es-CO" dirty="0"/>
          </a:p>
          <a:p>
            <a:pPr algn="ctr"/>
            <a:r>
              <a:rPr lang="es-CO" dirty="0" smtClean="0"/>
              <a:t>Vicerrectora Administrativa 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Oficina de </a:t>
            </a:r>
            <a:r>
              <a:rPr lang="es-CO" dirty="0" smtClean="0"/>
              <a:t>Atención al Ciudadano </a:t>
            </a:r>
            <a:endParaRPr lang="es-CO" dirty="0"/>
          </a:p>
          <a:p>
            <a:pPr algn="ctr"/>
            <a:r>
              <a:rPr lang="es-CO" dirty="0" smtClean="0"/>
              <a:t>Responsable Martha Judith Pérez Villota </a:t>
            </a:r>
            <a:endParaRPr lang="es-CO" dirty="0"/>
          </a:p>
          <a:p>
            <a:pPr algn="ctr"/>
            <a:r>
              <a:rPr lang="es-CO" dirty="0" smtClean="0"/>
              <a:t>Secretaria Ejecutiva </a:t>
            </a:r>
          </a:p>
          <a:p>
            <a:pPr algn="ctr"/>
            <a:endParaRPr lang="es-CO" dirty="0"/>
          </a:p>
          <a:p>
            <a:pPr algn="ctr"/>
            <a:r>
              <a:rPr lang="es-CO" dirty="0" smtClean="0"/>
              <a:t>Documento Elaborado por: Martha Judith Pérez Villota</a:t>
            </a:r>
          </a:p>
          <a:p>
            <a:pPr algn="ctr"/>
            <a:r>
              <a:rPr lang="es-CO" dirty="0" smtClean="0"/>
              <a:t>  </a:t>
            </a:r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4050196" y="5838363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</a:rPr>
              <a:t>Secretaria Ejecutiva </a:t>
            </a:r>
            <a:r>
              <a:rPr lang="es-CO" sz="1200" dirty="0" smtClean="0">
                <a:solidFill>
                  <a:schemeClr val="bg1"/>
                </a:solidFill>
              </a:rPr>
              <a:t> Oficina </a:t>
            </a:r>
            <a:r>
              <a:rPr lang="es-CO" sz="1200" dirty="0">
                <a:solidFill>
                  <a:schemeClr val="bg1"/>
                </a:solidFill>
              </a:rPr>
              <a:t>de Atención al Ciudadano 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Barrio Luis Carlos </a:t>
            </a:r>
            <a:r>
              <a:rPr lang="es-CO" sz="1200" dirty="0" smtClean="0">
                <a:solidFill>
                  <a:schemeClr val="bg1"/>
                </a:solidFill>
              </a:rPr>
              <a:t>Galán Área </a:t>
            </a:r>
            <a:r>
              <a:rPr lang="es-CO" sz="1200" dirty="0">
                <a:solidFill>
                  <a:schemeClr val="bg1"/>
                </a:solidFill>
              </a:rPr>
              <a:t>administrativa ITP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Teléfonos: 038/4296105-3138052807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Mocoa Putumayo </a:t>
            </a:r>
          </a:p>
        </p:txBody>
      </p:sp>
      <p:pic>
        <p:nvPicPr>
          <p:cNvPr id="7" name="Imagen 6" descr="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765237" cy="774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INTRODUCCIÓN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2643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400" dirty="0" smtClean="0"/>
              <a:t>La oficina de atención al ciudadano del Instituto Tecnológico del Putumayo, es la dependencia encarga de suministrar, informar y orientar a los usuarios de los servicios, así como recepcionar y direccionar al área correspondiente las peticiones, quejas, reclamos, sugerencias y denuncias presentadas por la comunidad educativa y la ciudad en general, con el fin de atender y dar respuesta oportuna a las necesidades y peticiones de los usuarios.     </a:t>
            </a:r>
            <a:endParaRPr lang="es-CO" sz="1400" dirty="0"/>
          </a:p>
          <a:p>
            <a:pPr marL="0" indent="0" algn="just">
              <a:buNone/>
            </a:pPr>
            <a:endParaRPr lang="es-CO" sz="1400" dirty="0" smtClean="0"/>
          </a:p>
          <a:p>
            <a:pPr marL="0" indent="0" algn="just">
              <a:buNone/>
            </a:pPr>
            <a:r>
              <a:rPr lang="es-CO" sz="1400" dirty="0"/>
              <a:t>Con las disposiciones de la Resolución 0070  y la creación de la oficina de Atención al Ciudadano, se estableció un mecanismo de ventanilla única </a:t>
            </a:r>
            <a:r>
              <a:rPr lang="es-CO" sz="1400" dirty="0" smtClean="0"/>
              <a:t>que permite identificar </a:t>
            </a:r>
            <a:r>
              <a:rPr lang="es-CO" sz="1400" dirty="0"/>
              <a:t>las necesidades y expectativas de información y orientación de la comunidad educativa y ciudadanía en general con el fin de gestionar institucionalmente las peticiones, quejas, reclamos, sugerencias e información, con los recursos necesarios para garantizar la protección y promoción de </a:t>
            </a:r>
            <a:r>
              <a:rPr lang="es-CO" sz="1400" dirty="0" smtClean="0"/>
              <a:t>sus </a:t>
            </a:r>
            <a:r>
              <a:rPr lang="es-CO" sz="1400" dirty="0"/>
              <a:t>derechos y deberes, logrando la satisfacción y conformidad con una atención humanizada y de calidad en cumplimiento con la Misión Institucional.   </a:t>
            </a:r>
          </a:p>
          <a:p>
            <a:pPr marL="0" indent="0" algn="just">
              <a:buNone/>
            </a:pPr>
            <a:endParaRPr lang="es-CO" sz="1400" dirty="0" smtClean="0"/>
          </a:p>
          <a:p>
            <a:pPr marL="0" indent="0" algn="just">
              <a:buNone/>
            </a:pPr>
            <a:r>
              <a:rPr lang="es-CO" sz="1400" dirty="0" smtClean="0"/>
              <a:t>En </a:t>
            </a:r>
            <a:r>
              <a:rPr lang="es-CO" sz="1400" dirty="0"/>
              <a:t>cumplimiento </a:t>
            </a:r>
            <a:r>
              <a:rPr lang="es-CO" sz="1400" dirty="0" smtClean="0"/>
              <a:t>con lo </a:t>
            </a:r>
            <a:r>
              <a:rPr lang="es-CO" sz="1400" dirty="0"/>
              <a:t>establecido en la Resolución de Rectoría </a:t>
            </a:r>
            <a:r>
              <a:rPr lang="es-CO" sz="1400" dirty="0" smtClean="0"/>
              <a:t>No.0070  de fecha 8 de febrero de 2016,  </a:t>
            </a:r>
            <a:r>
              <a:rPr lang="es-CO" sz="1400" dirty="0"/>
              <a:t>“</a:t>
            </a:r>
            <a:r>
              <a:rPr lang="es-CO" sz="1400" dirty="0" smtClean="0"/>
              <a:t>Por medio </a:t>
            </a:r>
            <a:r>
              <a:rPr lang="es-CO" sz="1400" dirty="0"/>
              <a:t>de la cual se </a:t>
            </a:r>
            <a:r>
              <a:rPr lang="es-CO" sz="1400" dirty="0" smtClean="0"/>
              <a:t>modifica en todas sus partes la Resolución No.0361 de abril 23 de 2015 y se dictan otras disposiciones” para la recepción y </a:t>
            </a:r>
            <a:r>
              <a:rPr lang="es-CO" sz="1400" dirty="0"/>
              <a:t>el trámite </a:t>
            </a:r>
            <a:r>
              <a:rPr lang="es-CO" sz="1400" dirty="0" smtClean="0"/>
              <a:t>de peticiones</a:t>
            </a:r>
            <a:r>
              <a:rPr lang="es-CO" sz="1400" dirty="0"/>
              <a:t>, quejas, reclamos y </a:t>
            </a:r>
            <a:r>
              <a:rPr lang="es-CO" sz="1400" dirty="0" smtClean="0"/>
              <a:t>sugerencias presentadas </a:t>
            </a:r>
            <a:r>
              <a:rPr lang="es-CO" sz="1400" dirty="0"/>
              <a:t>ante </a:t>
            </a:r>
            <a:r>
              <a:rPr lang="es-CO" sz="1400" dirty="0" smtClean="0"/>
              <a:t>en Instituto Tecnológico del Putumayo, se presenta el informe de la Oficina de Atención al Ciudadano correspondiente al periodo julio-diciembre de 2017.   </a:t>
            </a:r>
          </a:p>
          <a:p>
            <a:pPr marL="0" indent="0" algn="just">
              <a:buNone/>
            </a:pPr>
            <a:endParaRPr lang="es-CO" sz="1400" i="1" dirty="0"/>
          </a:p>
          <a:p>
            <a:pPr marL="0" indent="0" algn="just">
              <a:buNone/>
            </a:pP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50196" y="5838363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</a:rPr>
              <a:t>Secretaria Ejecutiva </a:t>
            </a:r>
            <a:r>
              <a:rPr lang="es-CO" sz="1200" dirty="0" smtClean="0">
                <a:solidFill>
                  <a:schemeClr val="bg1"/>
                </a:solidFill>
              </a:rPr>
              <a:t> Oficina </a:t>
            </a:r>
            <a:r>
              <a:rPr lang="es-CO" sz="1200" dirty="0">
                <a:solidFill>
                  <a:schemeClr val="bg1"/>
                </a:solidFill>
              </a:rPr>
              <a:t>de Atención al Ciudadano 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Barrio Luis Carlos </a:t>
            </a:r>
            <a:r>
              <a:rPr lang="es-CO" sz="1200" dirty="0" smtClean="0">
                <a:solidFill>
                  <a:schemeClr val="bg1"/>
                </a:solidFill>
              </a:rPr>
              <a:t>Galán Área </a:t>
            </a:r>
            <a:r>
              <a:rPr lang="es-CO" sz="1200" dirty="0">
                <a:solidFill>
                  <a:schemeClr val="bg1"/>
                </a:solidFill>
              </a:rPr>
              <a:t>administrativa ITP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Teléfonos: 038/4296105-3138052807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Mocoa Putumayo </a:t>
            </a:r>
          </a:p>
        </p:txBody>
      </p:sp>
      <p:pic>
        <p:nvPicPr>
          <p:cNvPr id="6" name="Imagen 5" descr="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765237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0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4136" y="691560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INFORME PERIODO </a:t>
            </a:r>
            <a:br>
              <a:rPr lang="es-CO" dirty="0" smtClean="0"/>
            </a:br>
            <a:r>
              <a:rPr lang="es-CO" dirty="0" smtClean="0"/>
              <a:t>JULIO–DICIEMBRE DE 2017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856" y="2162503"/>
            <a:ext cx="8229600" cy="3340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800" dirty="0" smtClean="0"/>
              <a:t>El presente informe contiene las Peticiones, Quejas, Reclamos, Sugerencias y Denuncias (PQRSD) recibidos por el Instituto Tecnológico del Putumayo, a través de la oficina de atención al ciudadano.</a:t>
            </a:r>
          </a:p>
          <a:p>
            <a:pPr marL="0" indent="0" algn="just">
              <a:buNone/>
            </a:pPr>
            <a:endParaRPr lang="es-CO" sz="1800" dirty="0" smtClean="0"/>
          </a:p>
          <a:p>
            <a:pPr marL="0" indent="0" algn="just">
              <a:buNone/>
            </a:pPr>
            <a:r>
              <a:rPr lang="es-CO" sz="1800" dirty="0" smtClean="0"/>
              <a:t>RESULTADOS DE LAS PQRSD</a:t>
            </a:r>
          </a:p>
          <a:p>
            <a:pPr marL="0" indent="0" algn="just">
              <a:buNone/>
            </a:pPr>
            <a:endParaRPr lang="es-CO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CO" sz="1800" dirty="0" smtClean="0"/>
              <a:t>Durante el periodo </a:t>
            </a:r>
            <a:r>
              <a:rPr lang="es-CO" sz="1800" dirty="0"/>
              <a:t>j</a:t>
            </a:r>
            <a:r>
              <a:rPr lang="es-CO" sz="1800" dirty="0" smtClean="0"/>
              <a:t>ulio-diciembre de 2017 se recibieron en total en el Instituto Tecnológico del Putumayo 363 PQRSD a través de la oficina de atención al ciudadano, a la cual pueden acudir los usuarios internos y externos para presentar sus peticiones, quejas, reclamos, sugerencias y denuncias personalmente.   </a:t>
            </a:r>
            <a:endParaRPr lang="es-CO" sz="1800" dirty="0"/>
          </a:p>
        </p:txBody>
      </p:sp>
      <p:sp>
        <p:nvSpPr>
          <p:cNvPr id="4" name="Rectángulo 3"/>
          <p:cNvSpPr/>
          <p:nvPr/>
        </p:nvSpPr>
        <p:spPr>
          <a:xfrm>
            <a:off x="4050196" y="5877272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</a:rPr>
              <a:t>Secretaria Ejecutiva </a:t>
            </a:r>
            <a:r>
              <a:rPr lang="es-CO" sz="1200" dirty="0" smtClean="0">
                <a:solidFill>
                  <a:schemeClr val="bg1"/>
                </a:solidFill>
              </a:rPr>
              <a:t> Oficina </a:t>
            </a:r>
            <a:r>
              <a:rPr lang="es-CO" sz="1200" dirty="0">
                <a:solidFill>
                  <a:schemeClr val="bg1"/>
                </a:solidFill>
              </a:rPr>
              <a:t>de Atención al Ciudadano 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Barrio Luis Carlos </a:t>
            </a:r>
            <a:r>
              <a:rPr lang="es-CO" sz="1200" dirty="0" smtClean="0">
                <a:solidFill>
                  <a:schemeClr val="bg1"/>
                </a:solidFill>
              </a:rPr>
              <a:t>Galán Área </a:t>
            </a:r>
            <a:r>
              <a:rPr lang="es-CO" sz="1200" dirty="0">
                <a:solidFill>
                  <a:schemeClr val="bg1"/>
                </a:solidFill>
              </a:rPr>
              <a:t>administrativa ITP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Teléfonos: 038/4296105-3138052807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Mocoa Putumayo </a:t>
            </a:r>
          </a:p>
        </p:txBody>
      </p:sp>
      <p:pic>
        <p:nvPicPr>
          <p:cNvPr id="7" name="Imagen 6" descr="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765237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es-CO" dirty="0" smtClean="0"/>
              <a:t>TIPO DE SOLICITUDES RECIBIDAS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16835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CO" sz="7200" dirty="0">
                <a:latin typeface="Calibri" panose="020F0502020204030204" pitchFamily="34" charset="0"/>
              </a:rPr>
              <a:t>Para el periodo comprendido </a:t>
            </a:r>
            <a:r>
              <a:rPr lang="es-CO" sz="7200" dirty="0" smtClean="0">
                <a:latin typeface="Calibri" panose="020F0502020204030204" pitchFamily="34" charset="0"/>
              </a:rPr>
              <a:t>entre julio </a:t>
            </a:r>
            <a:r>
              <a:rPr lang="es-CO" sz="7200" dirty="0">
                <a:latin typeface="Calibri" panose="020F0502020204030204" pitchFamily="34" charset="0"/>
              </a:rPr>
              <a:t>a</a:t>
            </a:r>
            <a:r>
              <a:rPr lang="es-CO" sz="7200" dirty="0" smtClean="0">
                <a:latin typeface="Calibri" panose="020F0502020204030204" pitchFamily="34" charset="0"/>
              </a:rPr>
              <a:t> diciembre de 2017, se cuenta con un total de 363</a:t>
            </a:r>
            <a:r>
              <a:rPr lang="es-CO" sz="7200" dirty="0" smtClean="0"/>
              <a:t> PQRSD recibidas (que corresponden al 100%), el 6,34% corresponde a peticiones, el 0,28% corresponde a sugerencias, el 0,83% corresponde a quejas, durante este periodo no se presentaron reclamos. </a:t>
            </a:r>
          </a:p>
          <a:p>
            <a:pPr marL="0" indent="0" algn="just">
              <a:buNone/>
            </a:pPr>
            <a:endParaRPr lang="es-CO" sz="7200" dirty="0" smtClean="0"/>
          </a:p>
          <a:p>
            <a:pPr marL="0" indent="0" algn="just">
              <a:buNone/>
            </a:pPr>
            <a:r>
              <a:rPr lang="es-CO" sz="7200" dirty="0" smtClean="0"/>
              <a:t>El 92,56% </a:t>
            </a:r>
            <a:r>
              <a:rPr lang="es-CO" sz="7200" dirty="0">
                <a:latin typeface="Calibri" panose="020F0502020204030204" pitchFamily="34" charset="0"/>
              </a:rPr>
              <a:t>de las solicitudes corresponde al criterio otros; en esta categoría se encuentran: la correspondencia externa; las solicitudes de continuidad de créditos ICETEX; las solicitudes de préstamo de las instalaciones del ITP en cuanto áreas deportivas y aulas de clases se refiere; las invitaciones a eventos institucionales a través de circulares y/o memorandos; las cartas de intención; los convenios para pasantías; los agradecimientos; así como también, la correspondencia interna: cartas de necesidad, certificaciones de cumplimiento catedra, vacaciones,  capacitaciones, solicitudes desplazamientos, viáticos, solicitudes de conceptos.   </a:t>
            </a:r>
          </a:p>
          <a:p>
            <a:pPr marL="0" indent="0" algn="just">
              <a:buNone/>
            </a:pPr>
            <a:endParaRPr lang="es-CO" sz="7200" dirty="0" smtClean="0"/>
          </a:p>
          <a:p>
            <a:pPr marL="0" indent="0" algn="just">
              <a:buNone/>
            </a:pPr>
            <a:endParaRPr lang="es-CO" sz="7200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4050196" y="5838363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</a:rPr>
              <a:t>Secretaria Ejecutiva </a:t>
            </a:r>
            <a:r>
              <a:rPr lang="es-CO" sz="1200" dirty="0" smtClean="0">
                <a:solidFill>
                  <a:schemeClr val="bg1"/>
                </a:solidFill>
              </a:rPr>
              <a:t> Oficina </a:t>
            </a:r>
            <a:r>
              <a:rPr lang="es-CO" sz="1200" dirty="0">
                <a:solidFill>
                  <a:schemeClr val="bg1"/>
                </a:solidFill>
              </a:rPr>
              <a:t>de Atención al Ciudadano 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Barrio Luis Carlos </a:t>
            </a:r>
            <a:r>
              <a:rPr lang="es-CO" sz="1200" dirty="0" smtClean="0">
                <a:solidFill>
                  <a:schemeClr val="bg1"/>
                </a:solidFill>
              </a:rPr>
              <a:t>Galán Área </a:t>
            </a:r>
            <a:r>
              <a:rPr lang="es-CO" sz="1200" dirty="0">
                <a:solidFill>
                  <a:schemeClr val="bg1"/>
                </a:solidFill>
              </a:rPr>
              <a:t>administrativa ITP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Teléfonos: 038/4296105-3138052807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Mocoa Putumayo </a:t>
            </a:r>
          </a:p>
        </p:txBody>
      </p:sp>
      <p:pic>
        <p:nvPicPr>
          <p:cNvPr id="6" name="Imagen 5" descr="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765237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816895"/>
              </p:ext>
            </p:extLst>
          </p:nvPr>
        </p:nvGraphicFramePr>
        <p:xfrm>
          <a:off x="395536" y="764704"/>
          <a:ext cx="8301608" cy="445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4050196" y="5838363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</a:rPr>
              <a:t>Secretaria Ejecutiva </a:t>
            </a:r>
            <a:r>
              <a:rPr lang="es-CO" sz="1200" dirty="0" smtClean="0">
                <a:solidFill>
                  <a:schemeClr val="bg1"/>
                </a:solidFill>
              </a:rPr>
              <a:t> Oficina </a:t>
            </a:r>
            <a:r>
              <a:rPr lang="es-CO" sz="1200" dirty="0">
                <a:solidFill>
                  <a:schemeClr val="bg1"/>
                </a:solidFill>
              </a:rPr>
              <a:t>de Atención al Ciudadano 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Barrio Luis Carlos </a:t>
            </a:r>
            <a:r>
              <a:rPr lang="es-CO" sz="1200" dirty="0" smtClean="0">
                <a:solidFill>
                  <a:schemeClr val="bg1"/>
                </a:solidFill>
              </a:rPr>
              <a:t>Galán Área </a:t>
            </a:r>
            <a:r>
              <a:rPr lang="es-CO" sz="1200" dirty="0">
                <a:solidFill>
                  <a:schemeClr val="bg1"/>
                </a:solidFill>
              </a:rPr>
              <a:t>administrativa ITP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Teléfonos: 038/4296105-3138052807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Mocoa Putumayo </a:t>
            </a:r>
          </a:p>
        </p:txBody>
      </p:sp>
      <p:pic>
        <p:nvPicPr>
          <p:cNvPr id="5" name="Imagen 4" descr="LOGO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765237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3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751800"/>
              </p:ext>
            </p:extLst>
          </p:nvPr>
        </p:nvGraphicFramePr>
        <p:xfrm>
          <a:off x="683568" y="2139393"/>
          <a:ext cx="748883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>
                  <a:extLst>
                    <a:ext uri="{9D8B030D-6E8A-4147-A177-3AD203B41FA5}">
                      <a16:colId xmlns:a16="http://schemas.microsoft.com/office/drawing/2014/main" val="3331615810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1668230240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645183323"/>
                    </a:ext>
                  </a:extLst>
                </a:gridCol>
              </a:tblGrid>
              <a:tr h="337409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TIPO DE PQRSD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CANTIDAD</a:t>
                      </a:r>
                      <a:r>
                        <a:rPr lang="es-CO" baseline="0" dirty="0" smtClean="0"/>
                        <a:t>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PORCENTAJE 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16908"/>
                  </a:ext>
                </a:extLst>
              </a:tr>
              <a:tr h="337409">
                <a:tc>
                  <a:txBody>
                    <a:bodyPr/>
                    <a:lstStyle/>
                    <a:p>
                      <a:r>
                        <a:rPr lang="es-CO" dirty="0" smtClean="0"/>
                        <a:t>PETICIONES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6,34%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400054"/>
                  </a:ext>
                </a:extLst>
              </a:tr>
              <a:tr h="337409">
                <a:tc>
                  <a:txBody>
                    <a:bodyPr/>
                    <a:lstStyle/>
                    <a:p>
                      <a:r>
                        <a:rPr lang="es-CO" dirty="0" smtClean="0"/>
                        <a:t>QUEJAS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0,83%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519230"/>
                  </a:ext>
                </a:extLst>
              </a:tr>
              <a:tr h="337409">
                <a:tc>
                  <a:txBody>
                    <a:bodyPr/>
                    <a:lstStyle/>
                    <a:p>
                      <a:r>
                        <a:rPr lang="es-CO" dirty="0" smtClean="0"/>
                        <a:t>RECLAMOS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0,00%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64362"/>
                  </a:ext>
                </a:extLst>
              </a:tr>
              <a:tr h="337409">
                <a:tc>
                  <a:txBody>
                    <a:bodyPr/>
                    <a:lstStyle/>
                    <a:p>
                      <a:r>
                        <a:rPr lang="es-CO" dirty="0" smtClean="0"/>
                        <a:t>SUGERENCIAS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0,28%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095763"/>
                  </a:ext>
                </a:extLst>
              </a:tr>
              <a:tr h="337409">
                <a:tc>
                  <a:txBody>
                    <a:bodyPr/>
                    <a:lstStyle/>
                    <a:p>
                      <a:r>
                        <a:rPr lang="es-CO" dirty="0" smtClean="0"/>
                        <a:t>DENUNCIAS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0,00%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231196"/>
                  </a:ext>
                </a:extLst>
              </a:tr>
              <a:tr h="337409">
                <a:tc>
                  <a:txBody>
                    <a:bodyPr/>
                    <a:lstStyle/>
                    <a:p>
                      <a:r>
                        <a:rPr lang="es-CO" dirty="0" smtClean="0"/>
                        <a:t>OTROS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336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92,56%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245816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TOTAL 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363</a:t>
                      </a:r>
                      <a:endParaRPr lang="es-CO" b="1" dirty="0"/>
                    </a:p>
                    <a:p>
                      <a:pPr algn="ctr"/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100%</a:t>
                      </a:r>
                      <a:endParaRPr lang="es-C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862336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39552" y="1033563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Para interpretar y aplicar el tipo de solicitudes recibidas se tendrán en cuenta las siguientes definiciones: Peticiones; Quejas; Reclamos; Sugerencias y Denuncias, de acuerdo a la Resolución No.0070/2016 de rectoría.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4050196" y="5838363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</a:rPr>
              <a:t>Secretaria Ejecutiva </a:t>
            </a:r>
            <a:r>
              <a:rPr lang="es-CO" sz="1200" dirty="0" smtClean="0">
                <a:solidFill>
                  <a:schemeClr val="bg1"/>
                </a:solidFill>
              </a:rPr>
              <a:t> Oficina </a:t>
            </a:r>
            <a:r>
              <a:rPr lang="es-CO" sz="1200" dirty="0">
                <a:solidFill>
                  <a:schemeClr val="bg1"/>
                </a:solidFill>
              </a:rPr>
              <a:t>de Atención al Ciudadano 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Barrio Luis Carlos </a:t>
            </a:r>
            <a:r>
              <a:rPr lang="es-CO" sz="1200" dirty="0" smtClean="0">
                <a:solidFill>
                  <a:schemeClr val="bg1"/>
                </a:solidFill>
              </a:rPr>
              <a:t>Galán Área </a:t>
            </a:r>
            <a:r>
              <a:rPr lang="es-CO" sz="1200" dirty="0">
                <a:solidFill>
                  <a:schemeClr val="bg1"/>
                </a:solidFill>
              </a:rPr>
              <a:t>administrativa ITP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Teléfonos: 038/4296105-3138052807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Mocoa Putumayo </a:t>
            </a:r>
          </a:p>
        </p:txBody>
      </p:sp>
      <p:pic>
        <p:nvPicPr>
          <p:cNvPr id="6" name="Imagen 5" descr="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765237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5079"/>
            <a:ext cx="8229600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COMPARATIVO VIGENCIA 2017 </a:t>
            </a:r>
            <a:endParaRPr lang="es-CO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374441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s-CO" sz="7200" dirty="0"/>
          </a:p>
          <a:p>
            <a:pPr marL="0" indent="0">
              <a:buNone/>
            </a:pPr>
            <a:r>
              <a:rPr lang="es-CO" sz="7200" dirty="0" smtClean="0"/>
              <a:t>	</a:t>
            </a:r>
            <a:endParaRPr lang="es-CO" sz="7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CO" sz="72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CO" sz="7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CO" sz="72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CO" sz="7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CO" sz="72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CO" sz="7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CO" sz="7200" dirty="0" smtClean="0"/>
          </a:p>
          <a:p>
            <a:pPr marL="0" indent="0" algn="just">
              <a:buNone/>
            </a:pPr>
            <a:endParaRPr lang="es-CO" sz="7200" dirty="0" smtClean="0"/>
          </a:p>
          <a:p>
            <a:pPr marL="0" indent="0" algn="just">
              <a:buNone/>
            </a:pPr>
            <a:endParaRPr lang="es-CO" sz="7200" dirty="0"/>
          </a:p>
          <a:p>
            <a:pPr marL="0" indent="0" algn="just">
              <a:buNone/>
            </a:pPr>
            <a:r>
              <a:rPr lang="es-CO" sz="7200" dirty="0" smtClean="0"/>
              <a:t>Comparando los datos de los dos semestres de 2017, se establece un incremento de solicitudes que atiende el Instituto. El incremento se debe a que mas usuarios han utilizado los servicios que se ofrecen en la Institución.  </a:t>
            </a:r>
            <a:endParaRPr lang="es-CO" sz="72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CO" sz="7200" dirty="0" smtClean="0">
                <a:latin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endParaRPr lang="es-CO" sz="7200" dirty="0" smtClean="0"/>
          </a:p>
          <a:p>
            <a:pPr marL="0" indent="0" algn="just">
              <a:buNone/>
            </a:pPr>
            <a:endParaRPr lang="es-CO" sz="7200" dirty="0" smtClean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080123"/>
              </p:ext>
            </p:extLst>
          </p:nvPr>
        </p:nvGraphicFramePr>
        <p:xfrm>
          <a:off x="2286000" y="18107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4050196" y="5838363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</a:rPr>
              <a:t>Secretaria Ejecutiva </a:t>
            </a:r>
            <a:r>
              <a:rPr lang="es-CO" sz="1200" dirty="0" smtClean="0">
                <a:solidFill>
                  <a:schemeClr val="bg1"/>
                </a:solidFill>
              </a:rPr>
              <a:t> Oficina </a:t>
            </a:r>
            <a:r>
              <a:rPr lang="es-CO" sz="1200" dirty="0">
                <a:solidFill>
                  <a:schemeClr val="bg1"/>
                </a:solidFill>
              </a:rPr>
              <a:t>de Atención al Ciudadano 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Barrio Luis Carlos </a:t>
            </a:r>
            <a:r>
              <a:rPr lang="es-CO" sz="1200" dirty="0" smtClean="0">
                <a:solidFill>
                  <a:schemeClr val="bg1"/>
                </a:solidFill>
              </a:rPr>
              <a:t>Galán Área </a:t>
            </a:r>
            <a:r>
              <a:rPr lang="es-CO" sz="1200" dirty="0">
                <a:solidFill>
                  <a:schemeClr val="bg1"/>
                </a:solidFill>
              </a:rPr>
              <a:t>administrativa ITP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Teléfonos: 038/4296105-3138052807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Mocoa Putumayo </a:t>
            </a:r>
          </a:p>
        </p:txBody>
      </p:sp>
      <p:pic>
        <p:nvPicPr>
          <p:cNvPr id="9" name="Imagen 8" descr="LOGO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765237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48681"/>
            <a:ext cx="9144000" cy="151317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CO" sz="9600" dirty="0" smtClean="0"/>
              <a:t>Estado de las PQRSD:</a:t>
            </a:r>
          </a:p>
          <a:p>
            <a:pPr marL="0" indent="0">
              <a:buNone/>
            </a:pPr>
            <a:endParaRPr lang="es-CO" sz="5600" dirty="0" smtClean="0"/>
          </a:p>
          <a:p>
            <a:pPr marL="1045800" indent="-685800" algn="just">
              <a:buFont typeface="Wingdings" panose="05000000000000000000" pitchFamily="2" charset="2"/>
              <a:buChar char="Ø"/>
            </a:pPr>
            <a:r>
              <a:rPr lang="es-CO" sz="6800" dirty="0" smtClean="0"/>
              <a:t>Cerradas, 363 PQRSD (100% del total).</a:t>
            </a:r>
          </a:p>
          <a:p>
            <a:pPr marL="360000" indent="0" algn="just">
              <a:buNone/>
            </a:pPr>
            <a:endParaRPr lang="es-CO" sz="6800" dirty="0" smtClean="0"/>
          </a:p>
          <a:p>
            <a:pPr marL="1045800" indent="-685800" algn="just">
              <a:buFont typeface="Wingdings" panose="05000000000000000000" pitchFamily="2" charset="2"/>
              <a:buChar char="Ø"/>
            </a:pPr>
            <a:r>
              <a:rPr lang="es-CO" sz="6800" dirty="0" smtClean="0"/>
              <a:t>Se resalta en este segundo periodo 2017, los reconocimientos al Instituto Tecnológico del Putumayo, </a:t>
            </a:r>
            <a:r>
              <a:rPr lang="es-CO" sz="6800" dirty="0"/>
              <a:t> </a:t>
            </a:r>
            <a:r>
              <a:rPr lang="es-CO" sz="6800" dirty="0" smtClean="0"/>
              <a:t>por su  arduo trabajo, dedicación, esfuerzo y gestión, contribuyendo a mejorar la convivencia, bienestar social, desarrollo y progreso del Departamento del Putumayo.</a:t>
            </a:r>
          </a:p>
          <a:p>
            <a:pPr marL="1045800" indent="-685800" algn="just">
              <a:buFont typeface="Wingdings" panose="05000000000000000000" pitchFamily="2" charset="2"/>
              <a:buChar char="Ø"/>
            </a:pPr>
            <a:endParaRPr lang="es-ES" sz="6800" dirty="0"/>
          </a:p>
          <a:p>
            <a:pPr marL="360000" indent="0" algn="just">
              <a:buNone/>
            </a:pPr>
            <a:endParaRPr lang="es-CO" sz="6800" dirty="0"/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25119" t="22934" r="27189" b="14604"/>
          <a:stretch/>
        </p:blipFill>
        <p:spPr bwMode="auto">
          <a:xfrm>
            <a:off x="1319411" y="3068960"/>
            <a:ext cx="2676525" cy="197167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3"/>
          <a:srcRect l="4753" t="15422" r="68557" b="50815"/>
          <a:stretch/>
        </p:blipFill>
        <p:spPr bwMode="auto">
          <a:xfrm>
            <a:off x="5004048" y="3068960"/>
            <a:ext cx="2520280" cy="197167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2885756" y="2492896"/>
            <a:ext cx="337248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CO" sz="2400" dirty="0" smtClean="0"/>
              <a:t>RECONOCIMIENTOS 2017</a:t>
            </a:r>
            <a:endParaRPr lang="es-CO" sz="2400" dirty="0"/>
          </a:p>
        </p:txBody>
      </p:sp>
      <p:sp>
        <p:nvSpPr>
          <p:cNvPr id="8" name="Rectángulo 7"/>
          <p:cNvSpPr/>
          <p:nvPr/>
        </p:nvSpPr>
        <p:spPr>
          <a:xfrm>
            <a:off x="4050196" y="5838363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</a:rPr>
              <a:t>Secretaria Ejecutiva </a:t>
            </a:r>
            <a:r>
              <a:rPr lang="es-CO" sz="1200" dirty="0" smtClean="0">
                <a:solidFill>
                  <a:schemeClr val="bg1"/>
                </a:solidFill>
              </a:rPr>
              <a:t> Oficina </a:t>
            </a:r>
            <a:r>
              <a:rPr lang="es-CO" sz="1200" dirty="0">
                <a:solidFill>
                  <a:schemeClr val="bg1"/>
                </a:solidFill>
              </a:rPr>
              <a:t>de Atención al Ciudadano 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Barrio Luis Carlos </a:t>
            </a:r>
            <a:r>
              <a:rPr lang="es-CO" sz="1200" dirty="0" smtClean="0">
                <a:solidFill>
                  <a:schemeClr val="bg1"/>
                </a:solidFill>
              </a:rPr>
              <a:t>Galán Área </a:t>
            </a:r>
            <a:r>
              <a:rPr lang="es-CO" sz="1200" dirty="0">
                <a:solidFill>
                  <a:schemeClr val="bg1"/>
                </a:solidFill>
              </a:rPr>
              <a:t>administrativa ITP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Teléfonos: 038/4296105-3138052807</a:t>
            </a:r>
          </a:p>
          <a:p>
            <a:pPr algn="r"/>
            <a:r>
              <a:rPr lang="es-CO" sz="1200" dirty="0">
                <a:solidFill>
                  <a:schemeClr val="bg1"/>
                </a:solidFill>
              </a:rPr>
              <a:t>Mocoa Putumayo </a:t>
            </a:r>
          </a:p>
        </p:txBody>
      </p:sp>
      <p:pic>
        <p:nvPicPr>
          <p:cNvPr id="11" name="Imagen 10" descr="LOGO 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765237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1452</Words>
  <Application>Microsoft Office PowerPoint</Application>
  <PresentationFormat>Presentación en pantalla (4:3)</PresentationFormat>
  <Paragraphs>203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INTRODUCCIÓN</vt:lpstr>
      <vt:lpstr>INFORME PERIODO  JULIO–DICIEMBRE DE 2017</vt:lpstr>
      <vt:lpstr>TIPO DE SOLICITUDES RECIBIDAS </vt:lpstr>
      <vt:lpstr>Presentación de PowerPoint</vt:lpstr>
      <vt:lpstr>Presentación de PowerPoint</vt:lpstr>
      <vt:lpstr>COMPARATIVO VIGENCIA 2017 </vt:lpstr>
      <vt:lpstr>Presentación de PowerPoint</vt:lpstr>
      <vt:lpstr>RECONOCIMIENTOS 2017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Marleny Benilda Cadena Jojoa</cp:lastModifiedBy>
  <cp:revision>271</cp:revision>
  <dcterms:created xsi:type="dcterms:W3CDTF">2015-10-02T18:50:31Z</dcterms:created>
  <dcterms:modified xsi:type="dcterms:W3CDTF">2018-02-26T21:38:12Z</dcterms:modified>
</cp:coreProperties>
</file>