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85" r:id="rId2"/>
    <p:sldId id="258" r:id="rId3"/>
    <p:sldId id="278" r:id="rId4"/>
    <p:sldId id="268" r:id="rId5"/>
    <p:sldId id="275" r:id="rId6"/>
    <p:sldId id="277" r:id="rId7"/>
    <p:sldId id="276" r:id="rId8"/>
    <p:sldId id="270" r:id="rId9"/>
    <p:sldId id="271" r:id="rId10"/>
    <p:sldId id="282" r:id="rId11"/>
    <p:sldId id="284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CO"/>
              <a:t>Tipo de Solicitudes recibidas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853601633129196E-2"/>
          <c:y val="1.5412189626826379E-2"/>
          <c:w val="0.86123942840478274"/>
          <c:h val="0.759794103486926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'[PORCENTAJES INFORME PQRS ENERO JUNIO 2017.xlsx]Hoja1'!$G$9</c:f>
              <c:strCache>
                <c:ptCount val="1"/>
                <c:pt idx="0">
                  <c:v>CANTIDAD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-4.0604920371093665E-17"/>
                  <c:y val="4.7430820198391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00-4901-827A-225B7D725BF1}"/>
                </c:ext>
              </c:extLst>
            </c:dLbl>
            <c:dLbl>
              <c:idx val="3"/>
              <c:layout>
                <c:manualLayout>
                  <c:x val="6.6445182724252493E-3"/>
                  <c:y val="1.05401822663092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00-4901-827A-225B7D725BF1}"/>
                </c:ext>
              </c:extLst>
            </c:dLbl>
            <c:dLbl>
              <c:idx val="4"/>
              <c:layout>
                <c:manualLayout>
                  <c:x val="0"/>
                  <c:y val="4.2160729065237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00-4901-827A-225B7D725BF1}"/>
                </c:ext>
              </c:extLst>
            </c:dLbl>
            <c:dLbl>
              <c:idx val="5"/>
              <c:layout>
                <c:manualLayout>
                  <c:x val="0"/>
                  <c:y val="5.5335956898123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00-4901-827A-225B7D725B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'[PORCENTAJES INFORME PQRS ENERO JUNIO 2017.xlsx]Hoja1'!$F$10:$F$15</c:f>
              <c:strCache>
                <c:ptCount val="6"/>
                <c:pt idx="0">
                  <c:v>QUEJAS </c:v>
                </c:pt>
                <c:pt idx="1">
                  <c:v>RECLAMOS</c:v>
                </c:pt>
                <c:pt idx="2">
                  <c:v>SUGERENCIAS </c:v>
                </c:pt>
                <c:pt idx="3">
                  <c:v>DENUNCIAS </c:v>
                </c:pt>
                <c:pt idx="4">
                  <c:v>PETICIONES</c:v>
                </c:pt>
                <c:pt idx="5">
                  <c:v>OTROS</c:v>
                </c:pt>
              </c:strCache>
            </c:strRef>
          </c:cat>
          <c:val>
            <c:numRef>
              <c:f>'[PORCENTAJES INFORME PQRS ENERO JUNIO 2017.xlsx]Hoja1'!$G$10:$G$15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5</c:v>
                </c:pt>
                <c:pt idx="3">
                  <c:v>0</c:v>
                </c:pt>
                <c:pt idx="4">
                  <c:v>66</c:v>
                </c:pt>
                <c:pt idx="5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00-4901-827A-225B7D725BF1}"/>
            </c:ext>
          </c:extLst>
        </c:ser>
        <c:ser>
          <c:idx val="1"/>
          <c:order val="1"/>
          <c:tx>
            <c:strRef>
              <c:f>'[PORCENTAJES INFORME PQRS ENERO JUNIO 2017.xlsx]Hoja1'!$H$9</c:f>
              <c:strCache>
                <c:ptCount val="1"/>
                <c:pt idx="0">
                  <c:v>PORCENTAJE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8593576965669985E-3"/>
                  <c:y val="-3.2454354143445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00-4901-827A-225B7D725BF1}"/>
                </c:ext>
              </c:extLst>
            </c:dLbl>
            <c:dLbl>
              <c:idx val="1"/>
              <c:layout>
                <c:manualLayout>
                  <c:x val="8.8593576965669586E-3"/>
                  <c:y val="-3.24543541434457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00-4901-827A-225B7D725BF1}"/>
                </c:ext>
              </c:extLst>
            </c:dLbl>
            <c:dLbl>
              <c:idx val="2"/>
              <c:layout>
                <c:manualLayout>
                  <c:x val="6.6445182724251678E-3"/>
                  <c:y val="-2.4340765607584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00-4901-827A-225B7D725BF1}"/>
                </c:ext>
              </c:extLst>
            </c:dLbl>
            <c:dLbl>
              <c:idx val="3"/>
              <c:layout>
                <c:manualLayout>
                  <c:x val="4.4296788482834993E-3"/>
                  <c:y val="-2.7045295119538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00-4901-827A-225B7D725BF1}"/>
                </c:ext>
              </c:extLst>
            </c:dLbl>
            <c:dLbl>
              <c:idx val="4"/>
              <c:layout>
                <c:manualLayout>
                  <c:x val="1.1074197120708749E-2"/>
                  <c:y val="-4.056794267930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00-4901-827A-225B7D725BF1}"/>
                </c:ext>
              </c:extLst>
            </c:dLbl>
            <c:dLbl>
              <c:idx val="5"/>
              <c:layout>
                <c:manualLayout>
                  <c:x val="3.1007751937984333E-2"/>
                  <c:y val="-6.37639530331138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00-4901-827A-225B7D725B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'[PORCENTAJES INFORME PQRS ENERO JUNIO 2017.xlsx]Hoja1'!$F$10:$F$15</c:f>
              <c:strCache>
                <c:ptCount val="6"/>
                <c:pt idx="0">
                  <c:v>QUEJAS </c:v>
                </c:pt>
                <c:pt idx="1">
                  <c:v>RECLAMOS</c:v>
                </c:pt>
                <c:pt idx="2">
                  <c:v>SUGERENCIAS </c:v>
                </c:pt>
                <c:pt idx="3">
                  <c:v>DENUNCIAS </c:v>
                </c:pt>
                <c:pt idx="4">
                  <c:v>PETICIONES</c:v>
                </c:pt>
                <c:pt idx="5">
                  <c:v>OTROS</c:v>
                </c:pt>
              </c:strCache>
            </c:strRef>
          </c:cat>
          <c:val>
            <c:numRef>
              <c:f>'[PORCENTAJES INFORME PQRS ENERO JUNIO 2017.xlsx]Hoja1'!$H$10:$H$15</c:f>
              <c:numCache>
                <c:formatCode>0.00%</c:formatCode>
                <c:ptCount val="6"/>
                <c:pt idx="0">
                  <c:v>7.0175438596491229E-3</c:v>
                </c:pt>
                <c:pt idx="1">
                  <c:v>0</c:v>
                </c:pt>
                <c:pt idx="2">
                  <c:v>1.7543859649122806E-2</c:v>
                </c:pt>
                <c:pt idx="3">
                  <c:v>0</c:v>
                </c:pt>
                <c:pt idx="4">
                  <c:v>0.23157894736842105</c:v>
                </c:pt>
                <c:pt idx="5">
                  <c:v>0.743859649122807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600-4901-827A-225B7D725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53200256"/>
        <c:axId val="1753206080"/>
        <c:axId val="1751446480"/>
      </c:bar3DChart>
      <c:catAx>
        <c:axId val="175320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53206080"/>
        <c:crosses val="autoZero"/>
        <c:auto val="1"/>
        <c:lblAlgn val="ctr"/>
        <c:lblOffset val="100"/>
        <c:noMultiLvlLbl val="0"/>
      </c:catAx>
      <c:valAx>
        <c:axId val="175320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53200256"/>
        <c:crosses val="autoZero"/>
        <c:crossBetween val="between"/>
      </c:valAx>
      <c:serAx>
        <c:axId val="17514464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75320608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B1842-FFE9-409B-8A37-04893FFE368D}" type="datetimeFigureOut">
              <a:rPr lang="es-CO" smtClean="0"/>
              <a:pPr/>
              <a:t>26/02/2018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E616C-18FC-48D7-8B7C-FD5B3D61267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putumayo@itp.edu.c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54868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OFICINA DE ATENCIÓN AL CIUDADANO INSTITUTO TECNOLÓGICO DEL PUTUMAYO </a:t>
            </a:r>
          </a:p>
          <a:p>
            <a:pPr algn="ctr"/>
            <a:r>
              <a:rPr lang="es-CO" dirty="0"/>
              <a:t>RESOLUCIONES </a:t>
            </a:r>
            <a:r>
              <a:rPr lang="es-CO" dirty="0" err="1"/>
              <a:t>Nros</a:t>
            </a:r>
            <a:r>
              <a:rPr lang="es-CO" dirty="0"/>
              <a:t>. 0316/2015 - 0070/2016 </a:t>
            </a:r>
          </a:p>
          <a:p>
            <a:r>
              <a:rPr lang="es-CO" dirty="0">
                <a:solidFill>
                  <a:schemeClr val="bg1"/>
                </a:solidFill>
              </a:rPr>
              <a:t>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endParaRPr lang="es-CO" dirty="0"/>
          </a:p>
        </p:txBody>
      </p:sp>
      <p:pic>
        <p:nvPicPr>
          <p:cNvPr id="5" name="Imagen 4" descr="web it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0768"/>
            <a:ext cx="3429000" cy="359664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  <p:extLst>
      <p:ext uri="{BB962C8B-B14F-4D97-AF65-F5344CB8AC3E}">
        <p14:creationId xmlns:p14="http://schemas.microsoft.com/office/powerpoint/2010/main" val="82291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503" y="620688"/>
            <a:ext cx="8894027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sz="1500" b="1" dirty="0"/>
              <a:t>CANALES DE ATENCIÓN  </a:t>
            </a:r>
            <a:endParaRPr lang="es-CO" sz="1500" b="1" dirty="0" smtClean="0"/>
          </a:p>
          <a:p>
            <a:pPr marL="0" indent="0" algn="ctr">
              <a:buNone/>
            </a:pPr>
            <a:endParaRPr lang="es-CO" sz="1500" b="1" dirty="0"/>
          </a:p>
          <a:p>
            <a:pPr marL="0" indent="0" algn="just">
              <a:buNone/>
            </a:pPr>
            <a:r>
              <a:rPr lang="es-CO" sz="1200" dirty="0"/>
              <a:t>Los canales de atención que pone a disposición El Instituto Tecnológico del Putumayo a la ciudadanía, para el acceso a los trámites, servicios y/o información de la Entidad, </a:t>
            </a:r>
            <a:r>
              <a:rPr lang="es-CO" sz="1200" dirty="0" smtClean="0"/>
              <a:t>para presta </a:t>
            </a:r>
            <a:r>
              <a:rPr lang="es-CO" sz="1200" dirty="0"/>
              <a:t>un servicio oportuno y </a:t>
            </a:r>
            <a:r>
              <a:rPr lang="es-CO" sz="1200" dirty="0" smtClean="0"/>
              <a:t>dar </a:t>
            </a:r>
            <a:r>
              <a:rPr lang="es-CO" sz="1200" dirty="0"/>
              <a:t>respuesta adecuada al ciudadano son los </a:t>
            </a:r>
            <a:r>
              <a:rPr lang="es-CO" sz="1200" dirty="0" smtClean="0"/>
              <a:t>siguientes:</a:t>
            </a:r>
          </a:p>
          <a:p>
            <a:pPr marL="0" indent="0" algn="just">
              <a:buNone/>
            </a:pPr>
            <a:endParaRPr lang="es-CO" sz="1200" dirty="0" smtClean="0"/>
          </a:p>
          <a:p>
            <a:pPr marL="0" indent="0" algn="just">
              <a:buNone/>
            </a:pPr>
            <a:endParaRPr lang="es-CO" sz="1200" dirty="0"/>
          </a:p>
          <a:p>
            <a:pPr marL="0" indent="0">
              <a:buNone/>
            </a:pPr>
            <a:endParaRPr lang="es-CO" sz="1200" dirty="0"/>
          </a:p>
        </p:txBody>
      </p:sp>
      <p:sp>
        <p:nvSpPr>
          <p:cNvPr id="5" name="Rectángulo 4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96062"/>
              </p:ext>
            </p:extLst>
          </p:nvPr>
        </p:nvGraphicFramePr>
        <p:xfrm>
          <a:off x="0" y="1714070"/>
          <a:ext cx="9143999" cy="3875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409">
                  <a:extLst>
                    <a:ext uri="{9D8B030D-6E8A-4147-A177-3AD203B41FA5}">
                      <a16:colId xmlns:a16="http://schemas.microsoft.com/office/drawing/2014/main" val="1122326701"/>
                    </a:ext>
                  </a:extLst>
                </a:gridCol>
                <a:gridCol w="1648918">
                  <a:extLst>
                    <a:ext uri="{9D8B030D-6E8A-4147-A177-3AD203B41FA5}">
                      <a16:colId xmlns:a16="http://schemas.microsoft.com/office/drawing/2014/main" val="1783382398"/>
                    </a:ext>
                  </a:extLst>
                </a:gridCol>
                <a:gridCol w="2023672">
                  <a:extLst>
                    <a:ext uri="{9D8B030D-6E8A-4147-A177-3AD203B41FA5}">
                      <a16:colId xmlns:a16="http://schemas.microsoft.com/office/drawing/2014/main" val="113051745"/>
                    </a:ext>
                  </a:extLst>
                </a:gridCol>
                <a:gridCol w="1873772">
                  <a:extLst>
                    <a:ext uri="{9D8B030D-6E8A-4147-A177-3AD203B41FA5}">
                      <a16:colId xmlns:a16="http://schemas.microsoft.com/office/drawing/2014/main" val="2142282305"/>
                    </a:ext>
                  </a:extLst>
                </a:gridCol>
                <a:gridCol w="2698228">
                  <a:extLst>
                    <a:ext uri="{9D8B030D-6E8A-4147-A177-3AD203B41FA5}">
                      <a16:colId xmlns:a16="http://schemas.microsoft.com/office/drawing/2014/main" val="596127491"/>
                    </a:ext>
                  </a:extLst>
                </a:gridCol>
              </a:tblGrid>
              <a:tr h="5185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Canal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Mecanismo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Ubicación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H</a:t>
                      </a:r>
                      <a:r>
                        <a:rPr lang="es-CO" sz="1100" dirty="0" smtClean="0">
                          <a:effectLst/>
                        </a:rPr>
                        <a:t>orario </a:t>
                      </a:r>
                      <a:r>
                        <a:rPr lang="es-CO" sz="1100" dirty="0">
                          <a:effectLst/>
                        </a:rPr>
                        <a:t>de </a:t>
                      </a:r>
                      <a:r>
                        <a:rPr lang="es-CO" sz="1100" dirty="0" smtClean="0">
                          <a:effectLst/>
                        </a:rPr>
                        <a:t>Atención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Descripción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extLst>
                  <a:ext uri="{0D108BD9-81ED-4DB2-BD59-A6C34878D82A}">
                    <a16:rowId xmlns:a16="http://schemas.microsoft.com/office/drawing/2014/main" val="3562512523"/>
                  </a:ext>
                </a:extLst>
              </a:tr>
              <a:tr h="8484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Presencial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Servicio al Ciudadano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 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Barrio Luis Carlos Galán paraje aire libre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Área administrativa secretaria ejecutiva 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Días hábiles de lunes a viernes de 8:00 am a 6:00pm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Se brinda información de manera personalizada y se contacta con los responsables de la información de acuerdo con la </a:t>
                      </a:r>
                      <a:r>
                        <a:rPr lang="es-CO" sz="900" dirty="0" smtClean="0">
                          <a:effectLst/>
                        </a:rPr>
                        <a:t>consulta, las </a:t>
                      </a:r>
                      <a:r>
                        <a:rPr lang="es-CO" sz="900" dirty="0">
                          <a:effectLst/>
                        </a:rPr>
                        <a:t>peticiones, quejas, reclamos, solicitudes, se radican y se registran en la plantilla de radicación de correspondencia  para  asegurar el  seguimiento del tramite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extLst>
                  <a:ext uri="{0D108BD9-81ED-4DB2-BD59-A6C34878D82A}">
                    <a16:rowId xmlns:a16="http://schemas.microsoft.com/office/drawing/2014/main" val="3060721673"/>
                  </a:ext>
                </a:extLst>
              </a:tr>
              <a:tr h="424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Telefónico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Línea móvil celular institucional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3138052807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Días hábiles de lunes a viernes de 8:00 am a 6:00pm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Línea móvil de atención al ciudadano, en la cual se brinda información y orientación sobre temas y servicios que son competencia del ITP.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extLst>
                  <a:ext uri="{0D108BD9-81ED-4DB2-BD59-A6C34878D82A}">
                    <a16:rowId xmlns:a16="http://schemas.microsoft.com/office/drawing/2014/main" val="3932934091"/>
                  </a:ext>
                </a:extLst>
              </a:tr>
              <a:tr h="70700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Virtual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 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Correo electrónico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Itputumayo@itp.edu.co</a:t>
                      </a:r>
                      <a:endParaRPr lang="es-CO" sz="9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atencionalciudadano@itp.edu.co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El portal y los correos electrónicos, se encuentran activos las 24 horas, no obstante, los requerimientos registrados por dichos medios se gestión en horas y días hábiles.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Este canal permite verificar diariamente las peticiones, quejas y reclamos para  direccionarlas a los competentes para el tramite pertinente.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extLst>
                  <a:ext uri="{0D108BD9-81ED-4DB2-BD59-A6C34878D82A}">
                    <a16:rowId xmlns:a16="http://schemas.microsoft.com/office/drawing/2014/main" val="4049458522"/>
                  </a:ext>
                </a:extLst>
              </a:tr>
              <a:tr h="690855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Correo electrónico</a:t>
                      </a:r>
                      <a:r>
                        <a:rPr lang="es-CO" sz="900" baseline="0" dirty="0" smtClean="0">
                          <a:effectLst/>
                        </a:rPr>
                        <a:t> </a:t>
                      </a:r>
                      <a:r>
                        <a:rPr lang="es-CO" sz="900" dirty="0" smtClean="0">
                          <a:effectLst/>
                        </a:rPr>
                        <a:t>notificaciones </a:t>
                      </a:r>
                      <a:r>
                        <a:rPr lang="es-CO" sz="900" dirty="0">
                          <a:effectLst/>
                        </a:rPr>
                        <a:t>judiciales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notificacionesjudiciales@itp.edu.co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El</a:t>
                      </a:r>
                      <a:r>
                        <a:rPr lang="es-CO" sz="900" baseline="0" dirty="0" smtClean="0">
                          <a:effectLst/>
                        </a:rPr>
                        <a:t> </a:t>
                      </a:r>
                      <a:r>
                        <a:rPr lang="es-CO" sz="900" dirty="0" smtClean="0">
                          <a:effectLst/>
                        </a:rPr>
                        <a:t>correos electrónicos, se encuentra activo las 24 horas, no obstante, las</a:t>
                      </a:r>
                      <a:r>
                        <a:rPr lang="es-CO" sz="900" baseline="0" dirty="0" smtClean="0">
                          <a:effectLst/>
                        </a:rPr>
                        <a:t> notificaciones enviadas </a:t>
                      </a:r>
                      <a:r>
                        <a:rPr lang="es-CO" sz="900" dirty="0" smtClean="0">
                          <a:effectLst/>
                        </a:rPr>
                        <a:t>por este medio se gestiona en horas y días hábiles</a:t>
                      </a:r>
                      <a:r>
                        <a:rPr lang="es-CO" sz="900" dirty="0">
                          <a:effectLst/>
                        </a:rPr>
                        <a:t> 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Por este canal se atienden las notificaciones de tribunales y juzgados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extLst>
                  <a:ext uri="{0D108BD9-81ED-4DB2-BD59-A6C34878D82A}">
                    <a16:rowId xmlns:a16="http://schemas.microsoft.com/office/drawing/2014/main" val="411766261"/>
                  </a:ext>
                </a:extLst>
              </a:tr>
              <a:tr h="6190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</a:rPr>
                        <a:t>Escrito 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9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Radicación </a:t>
                      </a:r>
                      <a:r>
                        <a:rPr lang="es-CO" sz="900" dirty="0">
                          <a:effectLst/>
                        </a:rPr>
                        <a:t>comunicación escrita 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9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Barrio </a:t>
                      </a:r>
                      <a:r>
                        <a:rPr lang="es-CO" sz="900" dirty="0">
                          <a:effectLst/>
                        </a:rPr>
                        <a:t>Luis Carlos Galán paraje aire libre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Área administrativa secretaria ejecutiva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9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Días </a:t>
                      </a:r>
                      <a:r>
                        <a:rPr lang="es-CO" sz="900" dirty="0">
                          <a:effectLst/>
                        </a:rPr>
                        <a:t>hábiles de lunes a viernes de 8:00 am a 6:00pm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900" dirty="0">
                          <a:effectLst/>
                        </a:rPr>
                        <a:t>Se podrán radicar peticiones, quejas, reclamos, sugerencias y denuncias de los funcionarios, servidores, ciudadanos y estudiantes del ITP.</a:t>
                      </a:r>
                      <a:endParaRPr lang="es-CO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9832" marR="29832" marT="0" marB="0" anchor="ctr"/>
                </a:tc>
                <a:extLst>
                  <a:ext uri="{0D108BD9-81ED-4DB2-BD59-A6C34878D82A}">
                    <a16:rowId xmlns:a16="http://schemas.microsoft.com/office/drawing/2014/main" val="1981663379"/>
                  </a:ext>
                </a:extLst>
              </a:tr>
            </a:tbl>
          </a:graphicData>
        </a:graphic>
      </p:graphicFrame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806" y="3429000"/>
            <a:ext cx="3672408" cy="161097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267744" y="1499300"/>
            <a:ext cx="4838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/>
              <a:t>GRACIAS </a:t>
            </a:r>
            <a:endParaRPr lang="es-CO" sz="9600" b="1" dirty="0"/>
          </a:p>
        </p:txBody>
      </p:sp>
    </p:spTree>
    <p:extLst>
      <p:ext uri="{BB962C8B-B14F-4D97-AF65-F5344CB8AC3E}">
        <p14:creationId xmlns:p14="http://schemas.microsoft.com/office/powerpoint/2010/main" val="392057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75656" y="942975"/>
            <a:ext cx="6120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 smtClean="0"/>
              <a:t>Rectoría</a:t>
            </a:r>
          </a:p>
          <a:p>
            <a:pPr algn="ctr"/>
            <a:r>
              <a:rPr lang="es-CO" dirty="0" smtClean="0"/>
              <a:t>Especialista Marisol González Ossa </a:t>
            </a:r>
            <a:endParaRPr lang="es-CO" dirty="0"/>
          </a:p>
          <a:p>
            <a:pPr algn="ctr"/>
            <a:r>
              <a:rPr lang="es-CO" dirty="0" smtClean="0"/>
              <a:t>Rectora</a:t>
            </a:r>
          </a:p>
          <a:p>
            <a:pPr algn="ctr"/>
            <a:endParaRPr lang="es-CO" dirty="0" smtClean="0"/>
          </a:p>
          <a:p>
            <a:pPr algn="ctr"/>
            <a:r>
              <a:rPr lang="es-CO" dirty="0" smtClean="0"/>
              <a:t>Vicerrectoría Administrativa </a:t>
            </a:r>
          </a:p>
          <a:p>
            <a:pPr algn="ctr"/>
            <a:r>
              <a:rPr lang="es-CO" dirty="0" smtClean="0"/>
              <a:t>Especialista Laura Cristina Benavides Prieto  </a:t>
            </a:r>
            <a:endParaRPr lang="es-CO" dirty="0"/>
          </a:p>
          <a:p>
            <a:pPr algn="ctr"/>
            <a:r>
              <a:rPr lang="es-CO" dirty="0" smtClean="0"/>
              <a:t>Vicerrectora Administrativa </a:t>
            </a:r>
          </a:p>
          <a:p>
            <a:pPr algn="ctr"/>
            <a:endParaRPr lang="es-CO" dirty="0"/>
          </a:p>
          <a:p>
            <a:pPr algn="ctr"/>
            <a:r>
              <a:rPr lang="es-CO" dirty="0"/>
              <a:t>Oficina de </a:t>
            </a:r>
            <a:r>
              <a:rPr lang="es-CO" dirty="0" smtClean="0"/>
              <a:t>Atención al Ciudadano </a:t>
            </a:r>
            <a:endParaRPr lang="es-CO" dirty="0"/>
          </a:p>
          <a:p>
            <a:pPr algn="ctr"/>
            <a:r>
              <a:rPr lang="es-CO" dirty="0" smtClean="0"/>
              <a:t>Responsable Martha Judith Pérez Villota </a:t>
            </a:r>
            <a:endParaRPr lang="es-CO" dirty="0"/>
          </a:p>
          <a:p>
            <a:pPr algn="ctr"/>
            <a:r>
              <a:rPr lang="es-CO" dirty="0" smtClean="0"/>
              <a:t>Secretaria Ejecutiva </a:t>
            </a:r>
          </a:p>
          <a:p>
            <a:pPr algn="ctr"/>
            <a:endParaRPr lang="es-CO" dirty="0"/>
          </a:p>
          <a:p>
            <a:pPr algn="ctr"/>
            <a:r>
              <a:rPr lang="es-CO" dirty="0" smtClean="0"/>
              <a:t>Documento Elaborado por: Martha Judith Pérez Villota</a:t>
            </a:r>
          </a:p>
          <a:p>
            <a:pPr algn="ctr"/>
            <a:r>
              <a:rPr lang="es-CO" dirty="0" smtClean="0"/>
              <a:t>  </a:t>
            </a:r>
          </a:p>
          <a:p>
            <a:pPr algn="ctr"/>
            <a:endParaRPr lang="es-CO" dirty="0" smtClean="0"/>
          </a:p>
          <a:p>
            <a:pPr algn="ctr"/>
            <a:endParaRPr lang="es-CO" dirty="0"/>
          </a:p>
          <a:p>
            <a:pPr algn="ctr"/>
            <a:endParaRPr lang="es-CO" dirty="0" smtClean="0"/>
          </a:p>
          <a:p>
            <a:pPr algn="ctr"/>
            <a:endParaRPr lang="es-CO" dirty="0"/>
          </a:p>
        </p:txBody>
      </p:sp>
      <p:sp>
        <p:nvSpPr>
          <p:cNvPr id="8" name="Rectángulo 7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395536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CO" sz="1400" dirty="0" smtClean="0"/>
              <a:t>La oficina de atención al ciudadano del Instituto Tecnológico del Putumayo, es la dependencia encarga de suministrar, informar y orientar a los usuarios de los servicios, así como </a:t>
            </a:r>
            <a:r>
              <a:rPr lang="es-CO" sz="1400" dirty="0" err="1" smtClean="0"/>
              <a:t>recepcionar</a:t>
            </a:r>
            <a:r>
              <a:rPr lang="es-CO" sz="1400" dirty="0" smtClean="0"/>
              <a:t> y direccionar al área correspondiente las peticiones, quejas, reclamos, sugerencias y denuncias presentadas por la comunidad educativa y la ciudad en general, con el fin de atender y dar respuesta oportuna a las necesidades y peticiones de los usuarios.     </a:t>
            </a:r>
          </a:p>
          <a:p>
            <a:pPr marL="0" indent="0" algn="just">
              <a:buFont typeface="Arial" pitchFamily="34" charset="0"/>
              <a:buNone/>
            </a:pPr>
            <a:endParaRPr lang="es-CO" sz="1400" dirty="0" smtClean="0"/>
          </a:p>
          <a:p>
            <a:pPr marL="0" indent="0" algn="just">
              <a:buFont typeface="Arial" pitchFamily="34" charset="0"/>
              <a:buNone/>
            </a:pPr>
            <a:r>
              <a:rPr lang="es-CO" sz="1400" dirty="0" smtClean="0"/>
              <a:t>Con las disposiciones de la Resolución 0070  y la creación de la oficina de Atención al Ciudadano, se estableció un mecanismo de ventanilla única que permite identificar las necesidades y expectativas de información y orientación de la comunidad educativa y ciudadanía en general con el fin de gestionar institucionalmente las peticiones, quejas, reclamos, sugerencias e información, con los recursos necesarios para garantizar la protección y promoción de sus derechos y deberes, logrando la satisfacción y conformidad con una atención humanizada y de calidad en cumplimiento con la Misión Institucional.   </a:t>
            </a:r>
          </a:p>
          <a:p>
            <a:pPr marL="0" indent="0" algn="just">
              <a:buFont typeface="Arial" pitchFamily="34" charset="0"/>
              <a:buNone/>
            </a:pPr>
            <a:endParaRPr lang="es-CO" sz="1400" dirty="0" smtClean="0"/>
          </a:p>
          <a:p>
            <a:pPr marL="0" indent="0" algn="just">
              <a:buFont typeface="Arial" pitchFamily="34" charset="0"/>
              <a:buNone/>
            </a:pPr>
            <a:r>
              <a:rPr lang="es-CO" sz="1400" dirty="0" smtClean="0"/>
              <a:t>En cumplimiento con lo establecido en la Resolución de Rectoría No.0070  de fecha 8 de febrero de 2016,  “Por medio de la cual se modifica en todas sus partes la Resolución No.0361 de abril 23 de 2015 y se dictan otras disposiciones” para la recepción y el trámite de peticiones, quejas, reclamos y sugerencias presentadas ante en Instituto Tecnológico del Putumayo, se presenta el informe de la Oficina de Atención al Ciudadano correspondiente al periodo enero-junio de 2017.   </a:t>
            </a:r>
          </a:p>
          <a:p>
            <a:pPr marL="0" indent="0" algn="just">
              <a:buFont typeface="Arial" pitchFamily="34" charset="0"/>
              <a:buNone/>
            </a:pPr>
            <a:endParaRPr lang="es-CO" sz="1400" i="1" dirty="0" smtClean="0"/>
          </a:p>
          <a:p>
            <a:pPr marL="0" indent="0" algn="just">
              <a:buFont typeface="Arial" pitchFamily="34" charset="0"/>
              <a:buNone/>
            </a:pPr>
            <a:endParaRPr lang="es-CO" sz="1400" dirty="0">
              <a:solidFill>
                <a:srgbClr val="FF0000"/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>
            <a:normAutofit/>
          </a:bodyPr>
          <a:lstStyle/>
          <a:p>
            <a:r>
              <a:rPr lang="es-CO" dirty="0" smtClean="0"/>
              <a:t>INTRODUCCIÓN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  <p:extLst>
      <p:ext uri="{BB962C8B-B14F-4D97-AF65-F5344CB8AC3E}">
        <p14:creationId xmlns:p14="http://schemas.microsoft.com/office/powerpoint/2010/main" val="347720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446856" y="2176265"/>
            <a:ext cx="8229600" cy="3412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CO" sz="1800" smtClean="0"/>
              <a:t>El presente informe contiene las Peticiones, Quejas, Reclamos, Sugerencias y Denuncias (PQRSD) recibidos por el Instituto Tecnológico del Putumayo, a través de la oficina de atención al ciudadano.</a:t>
            </a:r>
          </a:p>
          <a:p>
            <a:pPr marL="0" indent="0" algn="just">
              <a:buFont typeface="Arial" pitchFamily="34" charset="0"/>
              <a:buNone/>
            </a:pPr>
            <a:endParaRPr lang="es-CO" sz="1800" smtClean="0"/>
          </a:p>
          <a:p>
            <a:pPr marL="0" indent="0" algn="just">
              <a:buFont typeface="Arial" pitchFamily="34" charset="0"/>
              <a:buNone/>
            </a:pPr>
            <a:r>
              <a:rPr lang="es-CO" sz="1800" smtClean="0"/>
              <a:t>RESULTADOS DE LAS PQRSD</a:t>
            </a:r>
          </a:p>
          <a:p>
            <a:pPr marL="0" indent="0" algn="just">
              <a:buFont typeface="Arial" pitchFamily="34" charset="0"/>
              <a:buNone/>
            </a:pPr>
            <a:endParaRPr lang="es-CO" sz="1800" smtClean="0">
              <a:solidFill>
                <a:srgbClr val="FF0000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s-CO" sz="1800" smtClean="0"/>
              <a:t>Durante el periodo enero-junio de 2017 se recibieron en total en el Instituto Tecnológico del Putumayo 285 PQRSD a través de la oficina de atención al ciudadano, a la cual pueden acudir los usuarios internos y externos para presentar sus peticiones, quejas, reclamos, sugerencias y denuncias personalmente.   </a:t>
            </a:r>
            <a:endParaRPr lang="es-CO" sz="1800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46856" y="6926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mtClean="0"/>
              <a:t>INFORME PERIODO </a:t>
            </a:r>
            <a:br>
              <a:rPr lang="es-CO" smtClean="0"/>
            </a:br>
            <a:r>
              <a:rPr lang="es-CO" smtClean="0"/>
              <a:t>ENERO–JUNIO DE 2017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  <p:extLst>
      <p:ext uri="{BB962C8B-B14F-4D97-AF65-F5344CB8AC3E}">
        <p14:creationId xmlns:p14="http://schemas.microsoft.com/office/powerpoint/2010/main" val="351147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67544" y="2060848"/>
            <a:ext cx="8229600" cy="3168351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s-CO" sz="5500" smtClean="0"/>
              <a:t>Para el periodo comprendido entre enero y Junio de 2017, se cuenta con un total de 285 PQRSD recibidas (que corresponden al 100%), el 23,16% corresponde a peticiones, el 1,75% corresponde a sugerencias, el 0,70% corresponde a quejas.</a:t>
            </a:r>
          </a:p>
          <a:p>
            <a:pPr marL="0" indent="0" algn="just">
              <a:buFont typeface="Arial" pitchFamily="34" charset="0"/>
              <a:buNone/>
            </a:pPr>
            <a:endParaRPr lang="es-CO" sz="5500" smtClean="0"/>
          </a:p>
          <a:p>
            <a:pPr marL="0" indent="0" algn="just">
              <a:buFont typeface="Arial" pitchFamily="34" charset="0"/>
              <a:buNone/>
            </a:pPr>
            <a:r>
              <a:rPr lang="es-CO" sz="5500" smtClean="0"/>
              <a:t>El 74,39% de las solicitudes corresponde al criterio otros; en esta categoría se encuentran: la correspondencia externa; las solicitudes de continuidad de créditos ICETEX; las solicitudes de préstamo de las instalaciones del ITP en cuanto áreas deportivas y aulas de clases se refiere; las invitaciones a eventos institucionales a través de circulares y/o memorandos; las cartas de intención; los convenios para pasantías; los agradecimientos; así como también, la correspondencia interna: cartas de necesidad, certificaciones de cumplimiento catedra, vacaciones,  capacitaciones, solicitudes desplazamientos, viáticos, solicitudes de conceptos</a:t>
            </a:r>
            <a:r>
              <a:rPr lang="es-CO" sz="7200" smtClean="0">
                <a:latin typeface="Calibri" panose="020F0502020204030204" pitchFamily="34" charset="0"/>
              </a:rPr>
              <a:t>.   </a:t>
            </a:r>
          </a:p>
          <a:p>
            <a:pPr marL="0" indent="0" algn="just">
              <a:buFont typeface="Arial" pitchFamily="34" charset="0"/>
              <a:buNone/>
            </a:pPr>
            <a:endParaRPr lang="es-CO" sz="7200" smtClean="0"/>
          </a:p>
          <a:p>
            <a:pPr marL="0" indent="0" algn="just">
              <a:buFont typeface="Arial" pitchFamily="34" charset="0"/>
              <a:buNone/>
            </a:pPr>
            <a:endParaRPr lang="es-CO" sz="72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es-CO" dirty="0" smtClean="0"/>
              <a:t>TIPO DE SOLICITUDES RECIBIDAS </a:t>
            </a:r>
            <a:endParaRPr lang="es-CO" dirty="0"/>
          </a:p>
        </p:txBody>
      </p:sp>
      <p:pic>
        <p:nvPicPr>
          <p:cNvPr id="9" name="Imagen 8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57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724619"/>
              </p:ext>
            </p:extLst>
          </p:nvPr>
        </p:nvGraphicFramePr>
        <p:xfrm>
          <a:off x="395536" y="69269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Imagen 2" descr="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</p:spTree>
    <p:extLst>
      <p:ext uri="{BB962C8B-B14F-4D97-AF65-F5344CB8AC3E}">
        <p14:creationId xmlns:p14="http://schemas.microsoft.com/office/powerpoint/2010/main" val="184343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graphicFrame>
        <p:nvGraphicFramePr>
          <p:cNvPr id="6" name="Marcador de contenid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046519"/>
              </p:ext>
            </p:extLst>
          </p:nvPr>
        </p:nvGraphicFramePr>
        <p:xfrm>
          <a:off x="683570" y="2139392"/>
          <a:ext cx="748883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>
                  <a:extLst>
                    <a:ext uri="{9D8B030D-6E8A-4147-A177-3AD203B41FA5}">
                      <a16:colId xmlns:a16="http://schemas.microsoft.com/office/drawing/2014/main" val="3331615810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1668230240"/>
                    </a:ext>
                  </a:extLst>
                </a:gridCol>
                <a:gridCol w="2496277">
                  <a:extLst>
                    <a:ext uri="{9D8B030D-6E8A-4147-A177-3AD203B41FA5}">
                      <a16:colId xmlns:a16="http://schemas.microsoft.com/office/drawing/2014/main" val="645183323"/>
                    </a:ext>
                  </a:extLst>
                </a:gridCol>
              </a:tblGrid>
              <a:tr h="303744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TIPO DE PQRSD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CANTIDAD</a:t>
                      </a:r>
                      <a:r>
                        <a:rPr lang="es-CO" baseline="0" dirty="0" smtClean="0"/>
                        <a:t>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PORCENTAJE 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516908"/>
                  </a:ext>
                </a:extLst>
              </a:tr>
              <a:tr h="303744">
                <a:tc>
                  <a:txBody>
                    <a:bodyPr/>
                    <a:lstStyle/>
                    <a:p>
                      <a:r>
                        <a:rPr lang="es-CO" dirty="0" smtClean="0"/>
                        <a:t>PETICIONES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66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23,16%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400054"/>
                  </a:ext>
                </a:extLst>
              </a:tr>
              <a:tr h="303744">
                <a:tc>
                  <a:txBody>
                    <a:bodyPr/>
                    <a:lstStyle/>
                    <a:p>
                      <a:r>
                        <a:rPr lang="es-CO" dirty="0" smtClean="0"/>
                        <a:t>QUEJAS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0,70%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519230"/>
                  </a:ext>
                </a:extLst>
              </a:tr>
              <a:tr h="303744">
                <a:tc>
                  <a:txBody>
                    <a:bodyPr/>
                    <a:lstStyle/>
                    <a:p>
                      <a:r>
                        <a:rPr lang="es-CO" dirty="0" smtClean="0"/>
                        <a:t>RECLAMOS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0,00%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964362"/>
                  </a:ext>
                </a:extLst>
              </a:tr>
              <a:tr h="303744">
                <a:tc>
                  <a:txBody>
                    <a:bodyPr/>
                    <a:lstStyle/>
                    <a:p>
                      <a:r>
                        <a:rPr lang="es-CO" dirty="0" smtClean="0"/>
                        <a:t>SUGERENCIAS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1,75%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6095763"/>
                  </a:ext>
                </a:extLst>
              </a:tr>
              <a:tr h="303744">
                <a:tc>
                  <a:txBody>
                    <a:bodyPr/>
                    <a:lstStyle/>
                    <a:p>
                      <a:r>
                        <a:rPr lang="es-CO" dirty="0" smtClean="0"/>
                        <a:t>DENUNCIAS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0,35%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31196"/>
                  </a:ext>
                </a:extLst>
              </a:tr>
              <a:tr h="303744">
                <a:tc>
                  <a:txBody>
                    <a:bodyPr/>
                    <a:lstStyle/>
                    <a:p>
                      <a:r>
                        <a:rPr lang="es-CO" dirty="0" smtClean="0"/>
                        <a:t>OTROS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212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74,39%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2245816"/>
                  </a:ext>
                </a:extLst>
              </a:tr>
              <a:tr h="531552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TOTAL </a:t>
                      </a:r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285</a:t>
                      </a:r>
                      <a:endParaRPr lang="es-CO" b="1" dirty="0"/>
                    </a:p>
                    <a:p>
                      <a:pPr algn="ctr"/>
                      <a:endParaRPr lang="es-CO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100%</a:t>
                      </a:r>
                      <a:endParaRPr lang="es-CO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862336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539552" y="1052736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Para interpretar y aplicar el tipo de solicitudes recibidas se tendrán en cuenta las siguientes definiciones: Peticiones; Quejas; Reclamos; Sugerencias y Denuncias, de acuerdo a la Resolución No.0070/2016 de rectoría.</a:t>
            </a:r>
            <a:endParaRPr lang="es-CO" dirty="0"/>
          </a:p>
        </p:txBody>
      </p:sp>
      <p:pic>
        <p:nvPicPr>
          <p:cNvPr id="9" name="Imagen 8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8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sz="2600" b="1" dirty="0" smtClean="0"/>
              <a:t>Estado de las PQRSD:</a:t>
            </a:r>
          </a:p>
          <a:p>
            <a:pPr marL="0" indent="0">
              <a:buNone/>
            </a:pPr>
            <a:endParaRPr lang="es-CO" sz="1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s-CO" sz="1800" dirty="0" smtClean="0"/>
              <a:t>Cerradas, 285 PQRSD (el 100% del total).</a:t>
            </a:r>
          </a:p>
          <a:p>
            <a:pPr marL="0" indent="0">
              <a:buNone/>
            </a:pPr>
            <a:r>
              <a:rPr lang="es-CO" sz="1800" dirty="0" smtClean="0"/>
              <a:t>   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CO" sz="1800" dirty="0" smtClean="0"/>
              <a:t>Se resalta los agradecimientos por la solidaridad y participación activa de la         comunidad educativa el Instituto Tecnológico del Putumayo, en la “Marcha 	por la verdad Mocoa sigue viva”. Homenaje a los desaparecidos de la avenida torrencial.</a:t>
            </a:r>
            <a:r>
              <a:rPr lang="es-CO" sz="1800" dirty="0" smtClean="0">
                <a:solidFill>
                  <a:srgbClr val="FF0000"/>
                </a:solidFill>
              </a:rPr>
              <a:t>	</a:t>
            </a:r>
            <a:endParaRPr lang="es-CO" sz="2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2600" b="1" dirty="0"/>
              <a:t>Oportunidad de la respuesta a las </a:t>
            </a:r>
            <a:r>
              <a:rPr lang="es-CO" sz="2600" b="1" dirty="0" smtClean="0"/>
              <a:t>PQRSD:</a:t>
            </a:r>
          </a:p>
          <a:p>
            <a:pPr marL="0" indent="0">
              <a:buNone/>
            </a:pPr>
            <a:endParaRPr lang="es-CO" sz="1800" dirty="0"/>
          </a:p>
          <a:p>
            <a:pPr marL="0" indent="0" algn="just">
              <a:buNone/>
            </a:pPr>
            <a:r>
              <a:rPr lang="es-CO" sz="1800" dirty="0"/>
              <a:t>Durante el periodo comprendido de enero a junio de 2017, se dio respuesta oportuna  a las 285 PQRSD, recepcionadas en la oficina de atención al ciudadano las cuales se direccionaron a los competentes para el tramite pertinente.</a:t>
            </a:r>
          </a:p>
          <a:p>
            <a:pPr marL="0" indent="0" algn="just">
              <a:buNone/>
            </a:pPr>
            <a:endParaRPr lang="es-CO" sz="18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s-CO" sz="1800" dirty="0" smtClean="0"/>
              <a:t>		</a:t>
            </a:r>
            <a:endParaRPr lang="es-CO" sz="1800" dirty="0"/>
          </a:p>
        </p:txBody>
      </p:sp>
      <p:sp>
        <p:nvSpPr>
          <p:cNvPr id="6" name="Rectángulo 5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7" name="Imagen 6" descr="LOGO 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7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991269"/>
            <a:ext cx="8208912" cy="45979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000" b="1" dirty="0" smtClean="0"/>
              <a:t>ACTIVIDADES </a:t>
            </a:r>
            <a:r>
              <a:rPr lang="es-CO" sz="2000" b="1" dirty="0"/>
              <a:t>REALIZADAS POR LA OFICINA DE </a:t>
            </a:r>
            <a:r>
              <a:rPr lang="es-CO" sz="2000" b="1" dirty="0" smtClean="0"/>
              <a:t>ATENCIÓN AL CIUDADANO  </a:t>
            </a:r>
          </a:p>
          <a:p>
            <a:pPr marL="0" indent="0" algn="ctr">
              <a:buNone/>
            </a:pPr>
            <a:r>
              <a:rPr lang="es-CO" sz="2000" b="1" dirty="0" smtClean="0"/>
              <a:t>DURANTE </a:t>
            </a:r>
            <a:r>
              <a:rPr lang="es-CO" sz="2000" b="1" dirty="0"/>
              <a:t>EL PERÍODO </a:t>
            </a:r>
            <a:r>
              <a:rPr lang="es-CO" sz="2000" b="1" dirty="0" smtClean="0"/>
              <a:t>ENERO–JUNIO DE 2017</a:t>
            </a:r>
            <a:endParaRPr lang="es-CO" sz="2000" b="1" dirty="0"/>
          </a:p>
          <a:p>
            <a:pPr algn="just"/>
            <a:r>
              <a:rPr lang="es-CO" sz="1600" dirty="0" smtClean="0"/>
              <a:t>Se tramitaron a </a:t>
            </a:r>
            <a:r>
              <a:rPr lang="es-CO" sz="1600" dirty="0"/>
              <a:t>través de la Oficina de </a:t>
            </a:r>
            <a:r>
              <a:rPr lang="es-CO" sz="1600" dirty="0" smtClean="0"/>
              <a:t>Atención al ciudadano las solicitudes tendientes a la extensión de créditos ICETEX de matricula y sostenimiento, a los estudiantes de la Institución beneficiarios.</a:t>
            </a:r>
          </a:p>
          <a:p>
            <a:pPr algn="just"/>
            <a:r>
              <a:rPr lang="es-CO" sz="1600" dirty="0" smtClean="0"/>
              <a:t>Se notifico vía telefónica y virtual a los docentes y administrativos de la institución la entrega de los subsidios de COMFAMILIAR. </a:t>
            </a:r>
          </a:p>
          <a:p>
            <a:pPr algn="just"/>
            <a:r>
              <a:rPr lang="es-CO" sz="1600" dirty="0" smtClean="0"/>
              <a:t>Se reviso y se respondió vía mail </a:t>
            </a:r>
            <a:r>
              <a:rPr lang="es-CO" sz="1600" dirty="0" smtClean="0">
                <a:hlinkClick r:id="rId2"/>
              </a:rPr>
              <a:t>itputumayo@itp.edu.co</a:t>
            </a:r>
            <a:r>
              <a:rPr lang="es-CO" sz="1600" dirty="0" smtClean="0"/>
              <a:t> las solicitudes tendientes a la información de la oferta académica del ITP.   </a:t>
            </a:r>
          </a:p>
          <a:p>
            <a:pPr algn="just"/>
            <a:r>
              <a:rPr lang="es-CO" sz="1600" dirty="0" smtClean="0"/>
              <a:t>Atención de las llamada telefónicas diarias y transferencias a las dependencias correspondientes.  </a:t>
            </a:r>
          </a:p>
          <a:p>
            <a:pPr algn="just"/>
            <a:r>
              <a:rPr lang="es-CO" sz="1600" dirty="0" smtClean="0"/>
              <a:t>Se elaboraron los actos administrativos de viáticos, gastos de manutención, legalizaciones, transferencia, retiro de cartera, delegaciones de enero a junio 2017, se elaboraron y tramitaron 572 resoluciones.</a:t>
            </a:r>
          </a:p>
          <a:p>
            <a:pPr algn="just"/>
            <a:r>
              <a:rPr lang="es-CO" sz="1600" dirty="0" smtClean="0"/>
              <a:t>Atención respetuosa y certera a los usuarios internos y externos que acuden a la oficina. </a:t>
            </a:r>
          </a:p>
          <a:p>
            <a:pPr algn="just"/>
            <a:endParaRPr lang="es-CO" sz="1800" dirty="0" smtClean="0"/>
          </a:p>
          <a:p>
            <a:pPr marL="0" indent="0" algn="just">
              <a:buNone/>
            </a:pPr>
            <a:endParaRPr lang="es-CO" sz="1800" dirty="0" smtClean="0"/>
          </a:p>
          <a:p>
            <a:pPr algn="just"/>
            <a:endParaRPr lang="es-CO" sz="1800" dirty="0"/>
          </a:p>
          <a:p>
            <a:pPr algn="just"/>
            <a:endParaRPr lang="es-CO" sz="1800" dirty="0" smtClean="0"/>
          </a:p>
        </p:txBody>
      </p:sp>
      <p:sp>
        <p:nvSpPr>
          <p:cNvPr id="4" name="Rectángulo 3"/>
          <p:cNvSpPr/>
          <p:nvPr/>
        </p:nvSpPr>
        <p:spPr>
          <a:xfrm>
            <a:off x="4050196" y="5838363"/>
            <a:ext cx="4067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1200" dirty="0">
                <a:solidFill>
                  <a:schemeClr val="bg1"/>
                </a:solidFill>
              </a:rPr>
              <a:t>Secretaria Ejecutiva </a:t>
            </a:r>
            <a:r>
              <a:rPr lang="es-CO" sz="1200" dirty="0" smtClean="0">
                <a:solidFill>
                  <a:schemeClr val="bg1"/>
                </a:solidFill>
              </a:rPr>
              <a:t> Oficina </a:t>
            </a:r>
            <a:r>
              <a:rPr lang="es-CO" sz="1200" dirty="0">
                <a:solidFill>
                  <a:schemeClr val="bg1"/>
                </a:solidFill>
              </a:rPr>
              <a:t>de Atención al Ciudadano 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Barrio Luis Carlos </a:t>
            </a:r>
            <a:r>
              <a:rPr lang="es-CO" sz="1200" dirty="0" smtClean="0">
                <a:solidFill>
                  <a:schemeClr val="bg1"/>
                </a:solidFill>
              </a:rPr>
              <a:t>Galán Área </a:t>
            </a:r>
            <a:r>
              <a:rPr lang="es-CO" sz="1200" dirty="0">
                <a:solidFill>
                  <a:schemeClr val="bg1"/>
                </a:solidFill>
              </a:rPr>
              <a:t>administrativa ITP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Teléfonos: 038/4296105-3138052807</a:t>
            </a:r>
          </a:p>
          <a:p>
            <a:pPr algn="r"/>
            <a:r>
              <a:rPr lang="es-CO" sz="1200" dirty="0">
                <a:solidFill>
                  <a:schemeClr val="bg1"/>
                </a:solidFill>
              </a:rPr>
              <a:t>Mocoa Putumayo </a:t>
            </a:r>
          </a:p>
        </p:txBody>
      </p:sp>
      <p:pic>
        <p:nvPicPr>
          <p:cNvPr id="5" name="Imagen 4" descr="LOGO 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32656"/>
            <a:ext cx="1765237" cy="77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6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1338</Words>
  <Application>Microsoft Office PowerPoint</Application>
  <PresentationFormat>Presentación en pantalla (4:3)</PresentationFormat>
  <Paragraphs>178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Tema de Office</vt:lpstr>
      <vt:lpstr>Presentación de PowerPoint</vt:lpstr>
      <vt:lpstr>Presentación de PowerPoint</vt:lpstr>
      <vt:lpstr>INTRODUCCIÓN</vt:lpstr>
      <vt:lpstr>Presentación de PowerPoint</vt:lpstr>
      <vt:lpstr>TIPO DE SOLICITUDES RECIBIDAS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Marleny Benilda Cadena Jojoa</cp:lastModifiedBy>
  <cp:revision>251</cp:revision>
  <dcterms:created xsi:type="dcterms:W3CDTF">2015-10-02T18:50:31Z</dcterms:created>
  <dcterms:modified xsi:type="dcterms:W3CDTF">2018-02-26T21:37:35Z</dcterms:modified>
</cp:coreProperties>
</file>